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2" r:id="rId1"/>
  </p:sldMasterIdLst>
  <p:notesMasterIdLst>
    <p:notesMasterId r:id="rId27"/>
  </p:notesMasterIdLst>
  <p:handoutMasterIdLst>
    <p:handoutMasterId r:id="rId28"/>
  </p:handoutMasterIdLst>
  <p:sldIdLst>
    <p:sldId id="266" r:id="rId2"/>
    <p:sldId id="256" r:id="rId3"/>
    <p:sldId id="275" r:id="rId4"/>
    <p:sldId id="276" r:id="rId5"/>
    <p:sldId id="277" r:id="rId6"/>
    <p:sldId id="278" r:id="rId7"/>
    <p:sldId id="280" r:id="rId8"/>
    <p:sldId id="279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57" r:id="rId24"/>
    <p:sldId id="273" r:id="rId25"/>
    <p:sldId id="274" r:id="rId26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ind Light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3E50"/>
    <a:srgbClr val="EEF2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4"/>
    <p:restoredTop sz="95897"/>
  </p:normalViewPr>
  <p:slideViewPr>
    <p:cSldViewPr snapToGrid="0" snapToObjects="1">
      <p:cViewPr varScale="1">
        <p:scale>
          <a:sx n="78" d="100"/>
          <a:sy n="78" d="100"/>
        </p:scale>
        <p:origin x="184" y="9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 snapToGrid="0" snapToObjects="1">
      <p:cViewPr varScale="1">
        <p:scale>
          <a:sx n="161" d="100"/>
          <a:sy n="161" d="100"/>
        </p:scale>
        <p:origin x="5456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>
              <a:latin typeface="Corbe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E98BAE-C84A-694A-898B-5CF88760D6F5}" type="datetimeFigureOut">
              <a:rPr lang="en-US" smtClean="0">
                <a:latin typeface="Corbel" charset="0"/>
              </a:rPr>
              <a:t>5/29/20</a:t>
            </a:fld>
            <a:endParaRPr lang="en-US">
              <a:latin typeface="Corbel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>
              <a:latin typeface="Corbel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2F491E-6BDF-894F-89D9-4BED6DF379E7}" type="slidenum">
              <a:rPr lang="en-US" smtClean="0">
                <a:latin typeface="Corbel" charset="0"/>
              </a:rPr>
              <a:t>‹#›</a:t>
            </a:fld>
            <a:endParaRPr lang="en-US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002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 dirty="0">
                <a:latin typeface="Corbe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Corbel" charset="0"/>
              </a:defRPr>
            </a:lvl1pPr>
          </a:lstStyle>
          <a:p>
            <a:fld id="{E74FA06C-4A8C-0E48-B922-007B77153C27}" type="datetimeFigureOut">
              <a:rPr lang="en-GB" altLang="en-US" smtClean="0"/>
              <a:pPr/>
              <a:t>29/05/2020</a:t>
            </a:fld>
            <a:endParaRPr lang="en-GB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  <a:endParaRPr lang="en-GB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i="0" dirty="0">
                <a:latin typeface="Corbel" charset="0"/>
                <a:ea typeface="+mn-ea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i="0">
                <a:latin typeface="Corbel" charset="0"/>
              </a:defRPr>
            </a:lvl1pPr>
          </a:lstStyle>
          <a:p>
            <a:fld id="{B620D7F3-EDE1-C147-A04A-D4416A638280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206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orbel" charset="0"/>
        <a:ea typeface="ＭＳ Ｐゴシック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orbe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orbe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orbe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b="0" i="0" kern="1200">
        <a:solidFill>
          <a:schemeClr val="tx1"/>
        </a:solidFill>
        <a:latin typeface="Corbe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ver – Blue templat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99" y="3355200"/>
            <a:ext cx="7902435" cy="456728"/>
          </a:xfrm>
        </p:spPr>
        <p:txBody>
          <a:bodyPr wrap="square">
            <a:spAutoFit/>
          </a:bodyPr>
          <a:lstStyle>
            <a:lvl1pPr>
              <a:defRPr lang="en-GB" sz="2800" dirty="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856637"/>
            <a:ext cx="7902434" cy="503215"/>
          </a:xfrm>
        </p:spPr>
        <p:txBody>
          <a:bodyPr/>
          <a:lstStyle>
            <a:lvl1pPr algn="l">
              <a:lnSpc>
                <a:spcPct val="109000"/>
              </a:lnSpc>
              <a:defRPr sz="32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5605544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540000" y="573969"/>
            <a:ext cx="4097551" cy="270074"/>
          </a:xfrm>
        </p:spPr>
        <p:txBody>
          <a:bodyPr>
            <a:spAutoFit/>
          </a:bodyPr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  <a:latin typeface="+mn-lt"/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2579" y="2970213"/>
            <a:ext cx="3227482" cy="8595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7344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+ large image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6168855" y="0"/>
            <a:ext cx="6023145" cy="6857999"/>
          </a:xfrm>
        </p:spPr>
        <p:txBody>
          <a:bodyPr/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7" y="567101"/>
            <a:ext cx="5483696" cy="6139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286356" y="661060"/>
            <a:ext cx="5375915" cy="387927"/>
          </a:xfrm>
        </p:spPr>
        <p:txBody>
          <a:bodyPr/>
          <a:lstStyle>
            <a:lvl1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1pPr>
            <a:lvl2pPr>
              <a:lnSpc>
                <a:spcPct val="100000"/>
              </a:lnSpc>
              <a:defRPr sz="1000">
                <a:solidFill>
                  <a:srgbClr val="FFFFFF"/>
                </a:solidFill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C2CDEF37-006E-254D-A210-0434C0C6BB13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14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Content Placeholder 2"/>
          <p:cNvSpPr>
            <a:spLocks noGrp="1"/>
          </p:cNvSpPr>
          <p:nvPr>
            <p:ph idx="22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– Text + content –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377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9E1E4A-834C-074E-9FF0-961A1F8067B6}" type="slidenum">
              <a:rPr lang="en-GB" altLang="en-US" noProof="0" smtClean="0"/>
              <a:pPr/>
              <a:t>‹#›</a:t>
            </a:fld>
            <a:endParaRPr lang="en-GB" altLang="en-US" noProof="0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ue subsection divider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4279119"/>
            <a:ext cx="5715734" cy="805092"/>
          </a:xfrm>
        </p:spPr>
        <p:txBody>
          <a:bodyPr wrap="square">
            <a:spAutoFit/>
          </a:bodyPr>
          <a:lstStyle>
            <a:lvl1pPr>
              <a:defRPr lang="en-GB" sz="2400" dirty="0">
                <a:solidFill>
                  <a:srgbClr val="EEF2EC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61259"/>
            <a:ext cx="11127883" cy="768224"/>
          </a:xfrm>
        </p:spPr>
        <p:txBody>
          <a:bodyPr/>
          <a:lstStyle>
            <a:lvl1pPr algn="l">
              <a:lnSpc>
                <a:spcPct val="104000"/>
              </a:lnSpc>
              <a:defRPr sz="48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4B8AB820-61DF-364A-B4AF-D19149734C14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urple subsection divider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00" y="4279119"/>
            <a:ext cx="5715734" cy="805092"/>
          </a:xfrm>
        </p:spPr>
        <p:txBody>
          <a:bodyPr wrap="square">
            <a:spAutoFit/>
          </a:bodyPr>
          <a:lstStyle>
            <a:lvl1pPr>
              <a:defRPr lang="en-GB" sz="2400" dirty="0">
                <a:solidFill>
                  <a:srgbClr val="EEF2EC"/>
                </a:solidFill>
                <a:latin typeface="+mn-lt"/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0000" y="2461259"/>
            <a:ext cx="11127883" cy="768224"/>
          </a:xfrm>
        </p:spPr>
        <p:txBody>
          <a:bodyPr/>
          <a:lstStyle>
            <a:lvl1pPr algn="l">
              <a:lnSpc>
                <a:spcPct val="104000"/>
              </a:lnSpc>
              <a:defRPr sz="4800">
                <a:solidFill>
                  <a:srgbClr val="EEF2EC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68C4A143-42F1-CD4D-A024-23DD4025078D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/statement – Blue templat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250" y="525600"/>
            <a:ext cx="11129022" cy="5572800"/>
          </a:xfrm>
        </p:spPr>
        <p:txBody>
          <a:bodyPr anchor="ctr"/>
          <a:lstStyle>
            <a:lvl1pPr algn="ctr">
              <a:lnSpc>
                <a:spcPct val="110000"/>
              </a:lnSpc>
              <a:spcAft>
                <a:spcPts val="2000"/>
              </a:spcAft>
              <a:defRPr sz="3600" b="0" i="0" spc="50" baseline="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algn="ctr">
              <a:lnSpc>
                <a:spcPct val="110000"/>
              </a:lnSpc>
              <a:defRPr b="0" i="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>
              <a:spcAft>
                <a:spcPts val="1500"/>
              </a:spcAft>
              <a:defRPr/>
            </a:lvl3pPr>
          </a:lstStyle>
          <a:p>
            <a:pPr lvl="0"/>
            <a:r>
              <a:rPr lang="en-US" dirty="0"/>
              <a:t>Large quote or statement style</a:t>
            </a:r>
          </a:p>
          <a:p>
            <a:pPr lvl="1"/>
            <a:r>
              <a:rPr lang="en-US" dirty="0"/>
              <a:t>Supporting content</a:t>
            </a:r>
            <a:endParaRPr lang="en-GB" dirty="0"/>
          </a:p>
        </p:txBody>
      </p:sp>
      <p:sp>
        <p:nvSpPr>
          <p:cNvPr id="5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DBE5F007-28FD-B845-A833-24BC97E499D9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6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ank you – Blue templa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65"/>
          <p:cNvSpPr txBox="1">
            <a:spLocks/>
          </p:cNvSpPr>
          <p:nvPr/>
        </p:nvSpPr>
        <p:spPr>
          <a:xfrm>
            <a:off x="61737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Visit us at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/>
              <a:t>www.internetsociety.org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Follow us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@internetsociety</a:t>
            </a: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Galerie Jean-Malbuisson 15, </a:t>
            </a:r>
            <a:br>
              <a:rPr lang="en-GB" dirty="0"/>
            </a:br>
            <a:r>
              <a:rPr lang="en-GB" dirty="0"/>
              <a:t>CH-1204 Geneva, </a:t>
            </a:r>
            <a:br>
              <a:rPr lang="en-GB" dirty="0"/>
            </a:br>
            <a:r>
              <a:rPr lang="en-GB" dirty="0"/>
              <a:t>Switzerland.</a:t>
            </a:r>
            <a:br>
              <a:rPr lang="en-GB" dirty="0"/>
            </a:br>
            <a:r>
              <a:rPr lang="en-GB" dirty="0"/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Text Placeholder 8"/>
          <p:cNvSpPr txBox="1">
            <a:spLocks/>
          </p:cNvSpPr>
          <p:nvPr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dirty="0"/>
              <a:t>1775 Wiehle Avenue, </a:t>
            </a:r>
            <a:br>
              <a:rPr lang="de-DE" dirty="0"/>
            </a:br>
            <a:r>
              <a:rPr lang="de-DE" dirty="0"/>
              <a:t>Suite 201, Reston, VA </a:t>
            </a:r>
            <a:br>
              <a:rPr lang="de-DE" dirty="0"/>
            </a:br>
            <a:r>
              <a:rPr lang="de-DE" dirty="0"/>
              <a:t>20190-5108 USA. </a:t>
            </a:r>
            <a:br>
              <a:rPr lang="de-DE" dirty="0"/>
            </a:br>
            <a:r>
              <a:rPr lang="de-DE" dirty="0"/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Thank you.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4351780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chemeClr val="bg1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18433E0E-72FD-FD40-88BA-BE70973222D5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11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7"/>
          <p:cNvSpPr txBox="1">
            <a:spLocks/>
          </p:cNvSpPr>
          <p:nvPr userDrawn="1"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b="0" i="0">
                <a:ea typeface="Corbel" charset="0"/>
                <a:cs typeface="Corbel" charset="0"/>
              </a:rPr>
              <a:t>Galerie Jean-Malbuisson 15, 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CH-1204 Geneva, 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Switzerland.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</p:txBody>
      </p:sp>
      <p:sp>
        <p:nvSpPr>
          <p:cNvPr id="14" name="Text Placeholder 8"/>
          <p:cNvSpPr txBox="1">
            <a:spLocks/>
          </p:cNvSpPr>
          <p:nvPr userDrawn="1"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b="0" i="0">
                <a:ea typeface="Corbel" charset="0"/>
                <a:cs typeface="Corbel" charset="0"/>
              </a:rPr>
              <a:t>1775 Wiehle Avenue,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Suite 201, Reston, VA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20190-5108 USA.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b="0" i="0">
              <a:ea typeface="Corbel" charset="0"/>
              <a:cs typeface="Corbel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</p:txBody>
      </p:sp>
      <p:sp>
        <p:nvSpPr>
          <p:cNvPr id="15" name="Title 4"/>
          <p:cNvSpPr txBox="1">
            <a:spLocks/>
          </p:cNvSpPr>
          <p:nvPr userDrawn="1"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>Thank you.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Get involved – Blue templat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65"/>
          <p:cNvSpPr txBox="1">
            <a:spLocks/>
          </p:cNvSpPr>
          <p:nvPr/>
        </p:nvSpPr>
        <p:spPr>
          <a:xfrm>
            <a:off x="61737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Visit us at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en-GB" dirty="0"/>
              <a:t>www.internetsociety.org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Follow us</a:t>
            </a:r>
          </a:p>
          <a:p>
            <a:pPr fontAlgn="auto">
              <a:spcAft>
                <a:spcPts val="0"/>
              </a:spcAft>
              <a:defRPr/>
            </a:pPr>
            <a:r>
              <a:rPr lang="en-GB" dirty="0"/>
              <a:t>@internetsociety</a:t>
            </a:r>
          </a:p>
        </p:txBody>
      </p:sp>
      <p:sp>
        <p:nvSpPr>
          <p:cNvPr id="5" name="Text Placeholder 7"/>
          <p:cNvSpPr txBox="1">
            <a:spLocks/>
          </p:cNvSpPr>
          <p:nvPr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Galerie Jean-Malbuisson 15, </a:t>
            </a:r>
            <a:br>
              <a:rPr lang="en-GB" dirty="0"/>
            </a:br>
            <a:r>
              <a:rPr lang="en-GB" dirty="0"/>
              <a:t>CH-1204 Geneva, </a:t>
            </a:r>
            <a:br>
              <a:rPr lang="en-GB" dirty="0"/>
            </a:br>
            <a:r>
              <a:rPr lang="en-GB" dirty="0"/>
              <a:t>Switzerland.</a:t>
            </a:r>
            <a:br>
              <a:rPr lang="en-GB" dirty="0"/>
            </a:br>
            <a:r>
              <a:rPr lang="en-GB" dirty="0"/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6" name="Text Placeholder 8"/>
          <p:cNvSpPr txBox="1">
            <a:spLocks/>
          </p:cNvSpPr>
          <p:nvPr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dirty="0"/>
              <a:t>1775 Wiehle Avenue, </a:t>
            </a:r>
            <a:br>
              <a:rPr lang="de-DE" dirty="0"/>
            </a:br>
            <a:r>
              <a:rPr lang="de-DE" dirty="0"/>
              <a:t>Suite 201, Reston, VA </a:t>
            </a:r>
            <a:br>
              <a:rPr lang="de-DE" dirty="0"/>
            </a:br>
            <a:r>
              <a:rPr lang="de-DE" dirty="0"/>
              <a:t>20190-5108 USA. </a:t>
            </a:r>
            <a:br>
              <a:rPr lang="de-DE" dirty="0"/>
            </a:br>
            <a:r>
              <a:rPr lang="de-DE" dirty="0"/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dirty="0"/>
          </a:p>
          <a:p>
            <a:pPr fontAlgn="auto"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7" name="Title 4"/>
          <p:cNvSpPr txBox="1">
            <a:spLocks/>
          </p:cNvSpPr>
          <p:nvPr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 dirty="0"/>
              <a:t>Get involved.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0"/>
          </p:nvPr>
        </p:nvSpPr>
        <p:spPr>
          <a:xfrm>
            <a:off x="540000" y="4351780"/>
            <a:ext cx="4097551" cy="902123"/>
          </a:xfrm>
        </p:spPr>
        <p:txBody>
          <a:bodyPr/>
          <a:lstStyle>
            <a:lvl1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rgbClr val="EEF2EC"/>
                </a:solidFill>
              </a:defRPr>
            </a:lvl1pPr>
            <a:lvl2pPr marL="0" indent="0">
              <a:lnSpc>
                <a:spcPct val="117000"/>
              </a:lnSpc>
              <a:buFont typeface="Arial" charset="0"/>
              <a:buNone/>
              <a:defRPr sz="1500">
                <a:solidFill>
                  <a:schemeClr val="bg1"/>
                </a:solidFill>
              </a:defRPr>
            </a:lvl2pPr>
            <a:lvl3pPr marL="0" indent="0">
              <a:lnSpc>
                <a:spcPct val="117000"/>
              </a:lnSpc>
              <a:buNone/>
              <a:defRPr sz="1500">
                <a:solidFill>
                  <a:schemeClr val="tx2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9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EEF2EC"/>
                </a:solidFill>
              </a:defRPr>
            </a:lvl1pPr>
          </a:lstStyle>
          <a:p>
            <a:fld id="{9762ADA9-0755-1F48-8532-9AFBBB73FAAF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11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7"/>
          <p:cNvSpPr txBox="1">
            <a:spLocks/>
          </p:cNvSpPr>
          <p:nvPr userDrawn="1"/>
        </p:nvSpPr>
        <p:spPr>
          <a:xfrm>
            <a:off x="8056563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n-GB" b="0" i="0">
                <a:ea typeface="Corbel" charset="0"/>
                <a:cs typeface="Corbel" charset="0"/>
              </a:rPr>
              <a:t>Galerie Jean-Malbuisson 15, 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CH-1204 Geneva, 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Switzerland.</a:t>
            </a:r>
            <a:br>
              <a:rPr lang="en-GB" b="0" i="0">
                <a:ea typeface="Corbel" charset="0"/>
                <a:cs typeface="Corbel" charset="0"/>
              </a:rPr>
            </a:br>
            <a:r>
              <a:rPr lang="en-GB" b="0" i="0">
                <a:ea typeface="Corbel" charset="0"/>
                <a:cs typeface="Corbel" charset="0"/>
              </a:rPr>
              <a:t>+41 22 807 1444</a:t>
            </a: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</p:txBody>
      </p:sp>
      <p:sp>
        <p:nvSpPr>
          <p:cNvPr id="14" name="Text Placeholder 8"/>
          <p:cNvSpPr txBox="1">
            <a:spLocks/>
          </p:cNvSpPr>
          <p:nvPr userDrawn="1"/>
        </p:nvSpPr>
        <p:spPr>
          <a:xfrm>
            <a:off x="9932988" y="4367213"/>
            <a:ext cx="1812925" cy="901700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defRPr sz="1000" b="0" i="0" kern="1200" spc="20">
                <a:solidFill>
                  <a:srgbClr val="EEF2EC"/>
                </a:solidFill>
                <a:latin typeface="+mn-lt"/>
                <a:ea typeface="Hind Medium" charset="0"/>
                <a:cs typeface="Hind Medium" charset="0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charset="0"/>
              <a:buNone/>
              <a:tabLst/>
              <a:defRPr sz="1000" b="0" i="0" kern="1200" spc="20">
                <a:solidFill>
                  <a:srgbClr val="EEF2EC"/>
                </a:solidFill>
                <a:latin typeface="Hind Medium" charset="0"/>
                <a:ea typeface="Hind Medium" charset="0"/>
                <a:cs typeface="Hind Medium" charset="0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500"/>
              </a:spcAft>
              <a:buSzPct val="72000"/>
              <a:buFont typeface=".AppleSystemUIFont" charset="-120"/>
              <a:buNone/>
              <a:tabLst/>
              <a:defRPr sz="1000" kern="1200" spc="2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4pPr>
            <a:lvl5pPr marL="630000" indent="-162000" algn="l" defTabSz="914400" rtl="0" eaLnBrk="1" latinLnBrk="0" hangingPunct="1">
              <a:lnSpc>
                <a:spcPct val="106000"/>
              </a:lnSpc>
              <a:spcBef>
                <a:spcPts val="0"/>
              </a:spcBef>
              <a:spcAft>
                <a:spcPts val="1500"/>
              </a:spcAft>
              <a:buSzPct val="90000"/>
              <a:buFont typeface=".AppleSystemUIFont" charset="-120"/>
              <a:buChar char="–"/>
              <a:tabLst/>
              <a:defRPr sz="1800" kern="1200" spc="2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de-DE" b="0" i="0">
                <a:ea typeface="Corbel" charset="0"/>
                <a:cs typeface="Corbel" charset="0"/>
              </a:rPr>
              <a:t>1775 Wiehle Avenue,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Suite 201, Reston, VA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20190-5108 USA. </a:t>
            </a:r>
            <a:br>
              <a:rPr lang="de-DE" b="0" i="0">
                <a:ea typeface="Corbel" charset="0"/>
                <a:cs typeface="Corbel" charset="0"/>
              </a:rPr>
            </a:br>
            <a:r>
              <a:rPr lang="de-DE" b="0" i="0">
                <a:ea typeface="Corbel" charset="0"/>
                <a:cs typeface="Corbel" charset="0"/>
              </a:rPr>
              <a:t>+1 703 439 2120</a:t>
            </a:r>
          </a:p>
          <a:p>
            <a:pPr fontAlgn="auto">
              <a:spcAft>
                <a:spcPts val="0"/>
              </a:spcAft>
              <a:defRPr/>
            </a:pPr>
            <a:endParaRPr lang="de-DE" b="0" i="0">
              <a:ea typeface="Corbel" charset="0"/>
              <a:cs typeface="Corbel" charset="0"/>
            </a:endParaRPr>
          </a:p>
          <a:p>
            <a:pPr fontAlgn="auto">
              <a:spcAft>
                <a:spcPts val="0"/>
              </a:spcAft>
              <a:defRPr/>
            </a:pPr>
            <a:endParaRPr lang="en-GB" b="0" i="0">
              <a:ea typeface="Corbel" charset="0"/>
              <a:cs typeface="Corbel" charset="0"/>
            </a:endParaRPr>
          </a:p>
        </p:txBody>
      </p:sp>
      <p:sp>
        <p:nvSpPr>
          <p:cNvPr id="15" name="Title 4"/>
          <p:cNvSpPr txBox="1">
            <a:spLocks/>
          </p:cNvSpPr>
          <p:nvPr userDrawn="1"/>
        </p:nvSpPr>
        <p:spPr>
          <a:xfrm>
            <a:off x="540000" y="2281238"/>
            <a:ext cx="9001125" cy="1006475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algn="l" defTabSz="914400" rtl="0" eaLnBrk="1" latinLnBrk="0" hangingPunct="1">
              <a:lnSpc>
                <a:spcPct val="109000"/>
              </a:lnSpc>
              <a:spcBef>
                <a:spcPct val="0"/>
              </a:spcBef>
              <a:buNone/>
              <a:defRPr sz="6000" kern="1200" spc="2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GB"/>
              <a:t>Get involved.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 column – Text only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37799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9EE1D23A-55C4-7542-8A1B-C225D7430AAE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8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only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11121296" cy="575899"/>
          </a:xfrm>
        </p:spPr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fld id="{761E0F2E-4DC0-BB41-853A-E92710F05ADB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11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6179485" y="1548400"/>
            <a:ext cx="5482290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lumn – Text + image – Blue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6175375" y="522288"/>
            <a:ext cx="5486400" cy="55816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976" y="567101"/>
            <a:ext cx="5477203" cy="575899"/>
          </a:xfrm>
        </p:spPr>
        <p:txBody>
          <a:bodyPr rIns="0"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8"/>
          </p:nvPr>
        </p:nvSpPr>
        <p:spPr>
          <a:xfrm>
            <a:off x="6286356" y="661060"/>
            <a:ext cx="5375915" cy="38792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fld id="{615C06CD-839C-FC4C-913F-8EDF978843EE}" type="slidenum">
              <a:rPr lang="uk-UA" altLang="en-US" smtClean="0"/>
              <a:pPr/>
              <a:t>‹#›</a:t>
            </a:fld>
            <a:endParaRPr lang="uk-UA" altLang="en-US"/>
          </a:p>
        </p:txBody>
      </p:sp>
      <p:pic>
        <p:nvPicPr>
          <p:cNvPr id="12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Content Placeholder 2"/>
          <p:cNvSpPr>
            <a:spLocks noGrp="1"/>
          </p:cNvSpPr>
          <p:nvPr>
            <p:ph idx="21"/>
          </p:nvPr>
        </p:nvSpPr>
        <p:spPr>
          <a:xfrm>
            <a:off x="540000" y="1548400"/>
            <a:ext cx="5478179" cy="3220368"/>
          </a:xfrm>
        </p:spPr>
        <p:txBody>
          <a:bodyPr/>
          <a:lstStyle>
            <a:lvl1pPr>
              <a:spcAft>
                <a:spcPts val="1200"/>
              </a:spcAft>
              <a:defRPr b="0" i="0">
                <a:latin typeface="+mn-lt"/>
                <a:ea typeface="Hind Medium" charset="0"/>
                <a:cs typeface="Hind Medium" charset="0"/>
              </a:defRPr>
            </a:lvl1pPr>
            <a:lvl2pPr>
              <a:lnSpc>
                <a:spcPct val="114000"/>
              </a:lnSpc>
              <a:defRPr sz="1800">
                <a:latin typeface="+mn-lt"/>
              </a:defRPr>
            </a:lvl2pPr>
            <a:lvl3pPr>
              <a:lnSpc>
                <a:spcPct val="114000"/>
              </a:lnSpc>
              <a:spcAft>
                <a:spcPts val="0"/>
              </a:spcAft>
              <a:defRPr sz="1800">
                <a:latin typeface="+mn-lt"/>
              </a:defRPr>
            </a:lvl3pPr>
            <a:lvl4pPr>
              <a:lnSpc>
                <a:spcPct val="114000"/>
              </a:lnSpc>
              <a:defRPr sz="1800">
                <a:latin typeface="+mn-lt"/>
              </a:defRPr>
            </a:lvl4pPr>
            <a:lvl5pPr>
              <a:lnSpc>
                <a:spcPct val="114000"/>
              </a:lnSpc>
              <a:defRPr sz="1800"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6175375" y="522288"/>
            <a:ext cx="5486400" cy="55816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3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99200"/>
            <a:ext cx="190500" cy="190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1338" y="566738"/>
            <a:ext cx="11109600" cy="783035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noProof="0"/>
              <a:t>Click to edit Master title style</a:t>
            </a:r>
            <a:endParaRPr lang="en-GB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9750" y="1548400"/>
            <a:ext cx="11109600" cy="359886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8918575" y="6342063"/>
            <a:ext cx="2743200" cy="173037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4C3A41F-A775-1140-95F7-087AA6C6EBC6}" type="slidenum">
              <a:rPr lang="en-GB" altLang="en-US" smtClean="0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3940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3" r:id="rId1"/>
    <p:sldLayoutId id="2147483754" r:id="rId2"/>
    <p:sldLayoutId id="2147483755" r:id="rId3"/>
    <p:sldLayoutId id="2147483756" r:id="rId4"/>
    <p:sldLayoutId id="2147483757" r:id="rId5"/>
    <p:sldLayoutId id="2147483758" r:id="rId6"/>
    <p:sldLayoutId id="2147483759" r:id="rId7"/>
    <p:sldLayoutId id="2147483760" r:id="rId8"/>
    <p:sldLayoutId id="2147483761" r:id="rId9"/>
    <p:sldLayoutId id="2147483762" r:id="rId10"/>
    <p:sldLayoutId id="2147483763" r:id="rId11"/>
    <p:sldLayoutId id="2147483764" r:id="rId12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hf hdr="0" dt="0"/>
  <p:txStyles>
    <p:titleStyle>
      <a:lvl1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3000" kern="1200" spc="20">
          <a:solidFill>
            <a:schemeClr val="tx2"/>
          </a:solidFill>
          <a:latin typeface="+mj-lt"/>
          <a:ea typeface="ＭＳ Ｐゴシック" charset="-128"/>
          <a:cs typeface="+mj-cs"/>
        </a:defRPr>
      </a:lvl1pPr>
      <a:lvl2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2pPr>
      <a:lvl3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3pPr>
      <a:lvl4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4pPr>
      <a:lvl5pPr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5pPr>
      <a:lvl6pPr marL="4572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6pPr>
      <a:lvl7pPr marL="9144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7pPr>
      <a:lvl8pPr marL="13716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8pPr>
      <a:lvl9pPr marL="1828800" algn="l" rtl="0" eaLnBrk="1" fontAlgn="base" hangingPunct="1">
        <a:lnSpc>
          <a:spcPct val="106000"/>
        </a:lnSpc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Hind Light" charset="0"/>
          <a:ea typeface="ＭＳ Ｐゴシック" charset="-128"/>
        </a:defRPr>
      </a:lvl9pPr>
    </p:titleStyle>
    <p:bodyStyle>
      <a:lvl1pPr algn="l" rtl="0" eaLnBrk="1" fontAlgn="base" hangingPunct="1">
        <a:lnSpc>
          <a:spcPct val="106000"/>
        </a:lnSpc>
        <a:spcBef>
          <a:spcPct val="0"/>
        </a:spcBef>
        <a:spcAft>
          <a:spcPts val="1200"/>
        </a:spcAft>
        <a:buFont typeface="Arial" charset="0"/>
        <a:defRPr sz="2000" kern="1200" spc="20">
          <a:solidFill>
            <a:schemeClr val="tx1"/>
          </a:solidFill>
          <a:latin typeface="+mn-lt"/>
          <a:ea typeface="Hind Medium" charset="0"/>
          <a:cs typeface="Hind Medium" charset="0"/>
        </a:defRPr>
      </a:lvl1pPr>
      <a:lvl2pPr algn="l" rtl="0" eaLnBrk="1" fontAlgn="base" hangingPunct="1">
        <a:lnSpc>
          <a:spcPct val="113000"/>
        </a:lnSpc>
        <a:spcBef>
          <a:spcPct val="0"/>
        </a:spcBef>
        <a:spcAft>
          <a:spcPct val="0"/>
        </a:spcAft>
        <a:buFont typeface=".AppleSystemUIFont" charset="0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270000" indent="-270000" algn="l" rtl="0" eaLnBrk="1" fontAlgn="base" hangingPunct="1">
        <a:lnSpc>
          <a:spcPct val="113000"/>
        </a:lnSpc>
        <a:spcBef>
          <a:spcPct val="0"/>
        </a:spcBef>
        <a:spcAft>
          <a:spcPts val="0"/>
        </a:spcAft>
        <a:buSzPct val="72000"/>
        <a:buFont typeface=".AppleSystemUIFont" charset="0"/>
        <a:buChar char="—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556650" indent="-233925" algn="l" rtl="0" eaLnBrk="1" fontAlgn="base" hangingPunct="1">
        <a:lnSpc>
          <a:spcPct val="113000"/>
        </a:lnSpc>
        <a:spcBef>
          <a:spcPct val="0"/>
        </a:spcBef>
        <a:spcAft>
          <a:spcPct val="0"/>
        </a:spcAft>
        <a:buSzPct val="90000"/>
        <a:buFont typeface=".AppleSystemUIFont" charset="0"/>
        <a:buChar char="–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772650" indent="-197925" algn="l" rtl="0" eaLnBrk="1" fontAlgn="base" hangingPunct="1">
        <a:lnSpc>
          <a:spcPct val="113000"/>
        </a:lnSpc>
        <a:spcBef>
          <a:spcPct val="0"/>
        </a:spcBef>
        <a:spcAft>
          <a:spcPts val="1500"/>
        </a:spcAft>
        <a:buSzPct val="75000"/>
        <a:buFont typeface="Arial" charset="0"/>
        <a:buChar char="•"/>
        <a:defRPr sz="1800" kern="1200" spc="2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7"/>
          <p:cNvSpPr>
            <a:spLocks noGrp="1"/>
          </p:cNvSpPr>
          <p:nvPr>
            <p:ph type="subTitle" idx="1"/>
          </p:nvPr>
        </p:nvSpPr>
        <p:spPr>
          <a:xfrm>
            <a:off x="534989" y="3355975"/>
            <a:ext cx="7764501" cy="894091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/>
              <a:buNone/>
              <a:defRPr/>
            </a:pPr>
            <a:r>
              <a:rPr lang="en-US" dirty="0"/>
              <a:t>O que </a:t>
            </a:r>
            <a:r>
              <a:rPr lang="en-US" dirty="0" err="1"/>
              <a:t>é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tem</a:t>
            </a:r>
            <a:r>
              <a:rPr lang="en-US" dirty="0"/>
              <a:t> </a:t>
            </a:r>
            <a:r>
              <a:rPr lang="en-US" dirty="0" err="1"/>
              <a:t>sido</a:t>
            </a:r>
            <a:r>
              <a:rPr lang="en-US" dirty="0"/>
              <a:t> </a:t>
            </a:r>
            <a:r>
              <a:rPr lang="en-US" dirty="0" err="1"/>
              <a:t>ameaçada</a:t>
            </a:r>
            <a:r>
              <a:rPr lang="en-US" dirty="0"/>
              <a:t>, qual a </a:t>
            </a:r>
            <a:r>
              <a:rPr lang="en-US" dirty="0" err="1"/>
              <a:t>importância</a:t>
            </a:r>
            <a:r>
              <a:rPr lang="en-US" dirty="0"/>
              <a:t>, o que a ISOC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fazendo</a:t>
            </a:r>
            <a:r>
              <a:rPr lang="en-US" dirty="0"/>
              <a:t>…</a:t>
            </a:r>
          </a:p>
        </p:txBody>
      </p:sp>
      <p:sp>
        <p:nvSpPr>
          <p:cNvPr id="10" name="Title 9"/>
          <p:cNvSpPr>
            <a:spLocks noGrp="1"/>
          </p:cNvSpPr>
          <p:nvPr>
            <p:ph type="ctrTitle"/>
          </p:nvPr>
        </p:nvSpPr>
        <p:spPr>
          <a:xfrm>
            <a:off x="534988" y="2855914"/>
            <a:ext cx="7764502" cy="5000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>
                <a:ea typeface="+mj-ea"/>
              </a:rPr>
              <a:t>Criptografia</a:t>
            </a:r>
            <a:endParaRPr lang="en-US" dirty="0">
              <a:ea typeface="+mj-ea"/>
            </a:endParaRP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1"/>
          </p:nvPr>
        </p:nvSpPr>
        <p:spPr>
          <a:xfrm>
            <a:off x="533400" y="574675"/>
            <a:ext cx="4097338" cy="253339"/>
          </a:xfrm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e-DE" dirty="0"/>
              <a:t>Maio 2020</a:t>
            </a:r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4294967295"/>
          </p:nvPr>
        </p:nvSpPr>
        <p:spPr bwMode="auto">
          <a:xfrm>
            <a:off x="0" y="6342063"/>
            <a:ext cx="7031038" cy="17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r>
              <a:rPr lang="en-GB" altLang="en-US">
                <a:latin typeface="Corbel" charset="0"/>
              </a:rPr>
              <a:t>Presentation title – Client name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4294967295"/>
          </p:nvPr>
        </p:nvSpPr>
        <p:spPr bwMode="auto">
          <a:xfrm>
            <a:off x="9448800" y="6342063"/>
            <a:ext cx="2743200" cy="1730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7718B79B-D52B-B04D-8BF7-74B9E1479B19}" type="slidenum">
              <a:rPr lang="uk-UA" altLang="en-US">
                <a:latin typeface="Corbel" charset="0"/>
              </a:rPr>
              <a:pPr/>
              <a:t>1</a:t>
            </a:fld>
            <a:endParaRPr lang="uk-UA" altLang="en-US">
              <a:latin typeface="Corbe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sob </a:t>
            </a:r>
            <a:r>
              <a:rPr lang="en-GB" dirty="0" err="1"/>
              <a:t>Ameaça</a:t>
            </a:r>
            <a:r>
              <a:rPr lang="en-GB" dirty="0"/>
              <a:t>[2] 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10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Independentemente</a:t>
            </a:r>
            <a:r>
              <a:rPr lang="en-US" dirty="0"/>
              <a:t> do </a:t>
            </a:r>
            <a:r>
              <a:rPr lang="en-US" dirty="0" err="1"/>
              <a:t>método</a:t>
            </a:r>
            <a:r>
              <a:rPr lang="en-US" dirty="0"/>
              <a:t>,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há</a:t>
            </a:r>
            <a:r>
              <a:rPr lang="en-US" dirty="0"/>
              <a:t> 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backdoor que </a:t>
            </a:r>
            <a:r>
              <a:rPr lang="en-US" dirty="0" err="1"/>
              <a:t>pode</a:t>
            </a:r>
            <a:r>
              <a:rPr lang="en-US" dirty="0"/>
              <a:t> ser </a:t>
            </a:r>
            <a:r>
              <a:rPr lang="en-US" dirty="0" err="1"/>
              <a:t>reservado</a:t>
            </a:r>
            <a:r>
              <a:rPr lang="en-US" dirty="0"/>
              <a:t> </a:t>
            </a:r>
            <a:r>
              <a:rPr lang="en-US" dirty="0" err="1"/>
              <a:t>apenas</a:t>
            </a:r>
            <a:r>
              <a:rPr lang="en-US" dirty="0"/>
              <a:t> para </a:t>
            </a:r>
            <a:r>
              <a:rPr lang="en-US" dirty="0" err="1"/>
              <a:t>usos</a:t>
            </a:r>
            <a:r>
              <a:rPr lang="en-US" dirty="0"/>
              <a:t> "</a:t>
            </a:r>
            <a:r>
              <a:rPr lang="en-US" dirty="0" err="1"/>
              <a:t>autorizados</a:t>
            </a:r>
            <a:r>
              <a:rPr lang="en-US" dirty="0"/>
              <a:t>" e que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diminua</a:t>
            </a:r>
            <a:r>
              <a:rPr lang="en-US" dirty="0"/>
              <a:t> a </a:t>
            </a:r>
            <a:r>
              <a:rPr lang="en-US" dirty="0" err="1"/>
              <a:t>segurança</a:t>
            </a:r>
            <a:r>
              <a:rPr lang="en-US" dirty="0"/>
              <a:t> de </a:t>
            </a:r>
            <a:r>
              <a:rPr lang="en-US" dirty="0" err="1"/>
              <a:t>todos</a:t>
            </a:r>
            <a:r>
              <a:rPr lang="en-US" dirty="0"/>
              <a:t>.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criminosos</a:t>
            </a:r>
            <a:r>
              <a:rPr lang="en-US" dirty="0"/>
              <a:t> </a:t>
            </a:r>
            <a:r>
              <a:rPr lang="en-US" dirty="0" err="1"/>
              <a:t>poderiam</a:t>
            </a:r>
            <a:r>
              <a:rPr lang="en-US" dirty="0"/>
              <a:t> </a:t>
            </a:r>
            <a:r>
              <a:rPr lang="en-US" dirty="0" err="1"/>
              <a:t>descobrir</a:t>
            </a:r>
            <a:r>
              <a:rPr lang="en-US" dirty="0"/>
              <a:t> e </a:t>
            </a:r>
            <a:r>
              <a:rPr lang="en-US" dirty="0" err="1"/>
              <a:t>usar</a:t>
            </a:r>
            <a:r>
              <a:rPr lang="en-US" dirty="0"/>
              <a:t> da </a:t>
            </a:r>
            <a:r>
              <a:rPr lang="en-US" dirty="0" err="1"/>
              <a:t>mesma</a:t>
            </a:r>
            <a:r>
              <a:rPr lang="en-US" dirty="0"/>
              <a:t> </a:t>
            </a:r>
            <a:r>
              <a:rPr lang="en-US" dirty="0" err="1"/>
              <a:t>maneira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E </a:t>
            </a:r>
            <a:r>
              <a:rPr lang="en-US" dirty="0" err="1"/>
              <a:t>pessoas</a:t>
            </a:r>
            <a:r>
              <a:rPr lang="en-US" dirty="0"/>
              <a:t> </a:t>
            </a:r>
            <a:r>
              <a:rPr lang="en-US" dirty="0" err="1"/>
              <a:t>má</a:t>
            </a:r>
            <a:r>
              <a:rPr lang="en-US" dirty="0"/>
              <a:t> </a:t>
            </a:r>
            <a:r>
              <a:rPr lang="en-US" dirty="0" err="1"/>
              <a:t>intencionadoas</a:t>
            </a:r>
            <a:r>
              <a:rPr lang="en-US" dirty="0"/>
              <a:t>  </a:t>
            </a:r>
            <a:r>
              <a:rPr lang="en-US" dirty="0" err="1"/>
              <a:t>usariam</a:t>
            </a:r>
            <a:r>
              <a:rPr lang="en-US" dirty="0"/>
              <a:t> outro </a:t>
            </a:r>
            <a:r>
              <a:rPr lang="en-US" dirty="0" err="1"/>
              <a:t>serviço</a:t>
            </a:r>
            <a:r>
              <a:rPr lang="en-US" dirty="0"/>
              <a:t> </a:t>
            </a:r>
            <a:r>
              <a:rPr lang="en-US" dirty="0" err="1"/>
              <a:t>criptografado</a:t>
            </a:r>
            <a:r>
              <a:rPr lang="en-US" dirty="0"/>
              <a:t> para se </a:t>
            </a:r>
            <a:r>
              <a:rPr lang="en-US" dirty="0" err="1"/>
              <a:t>comunicar</a:t>
            </a:r>
            <a:r>
              <a:rPr lang="en-US" dirty="0"/>
              <a:t>! </a:t>
            </a:r>
            <a:r>
              <a:rPr lang="en-US" dirty="0" err="1"/>
              <a:t>Essas</a:t>
            </a:r>
            <a:r>
              <a:rPr lang="en-US" dirty="0"/>
              <a:t> </a:t>
            </a:r>
            <a:r>
              <a:rPr lang="en-US" dirty="0" err="1"/>
              <a:t>alternativas</a:t>
            </a:r>
            <a:r>
              <a:rPr lang="en-US" dirty="0"/>
              <a:t>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amplamente</a:t>
            </a:r>
            <a:r>
              <a:rPr lang="en-US" dirty="0"/>
              <a:t> </a:t>
            </a:r>
            <a:r>
              <a:rPr lang="en-US" dirty="0" err="1"/>
              <a:t>disponíveis</a:t>
            </a:r>
            <a:r>
              <a:rPr lang="en-US" dirty="0"/>
              <a:t> e fora da </a:t>
            </a:r>
            <a:r>
              <a:rPr lang="en-US" dirty="0" err="1"/>
              <a:t>jurisdição</a:t>
            </a:r>
            <a:r>
              <a:rPr lang="en-US" dirty="0"/>
              <a:t> e </a:t>
            </a:r>
            <a:r>
              <a:rPr lang="en-US" dirty="0" err="1"/>
              <a:t>controle</a:t>
            </a:r>
            <a:r>
              <a:rPr lang="en-US" dirty="0"/>
              <a:t> de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governo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71745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 que </a:t>
            </a:r>
            <a:r>
              <a:rPr lang="en-GB" dirty="0" err="1"/>
              <a:t>motiva</a:t>
            </a:r>
            <a:r>
              <a:rPr lang="en-GB" dirty="0"/>
              <a:t> a </a:t>
            </a:r>
            <a:r>
              <a:rPr lang="en-GB" dirty="0" err="1"/>
              <a:t>pressão</a:t>
            </a:r>
            <a:r>
              <a:rPr lang="en-GB" dirty="0"/>
              <a:t> por backdoors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criptografia</a:t>
            </a:r>
            <a:r>
              <a:rPr lang="en-GB" dirty="0"/>
              <a:t>?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11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Como </a:t>
            </a:r>
            <a:r>
              <a:rPr lang="en-US" dirty="0" err="1"/>
              <a:t>atores</a:t>
            </a:r>
            <a:r>
              <a:rPr lang="en-US" dirty="0"/>
              <a:t> </a:t>
            </a:r>
            <a:r>
              <a:rPr lang="en-US" dirty="0" err="1"/>
              <a:t>maus</a:t>
            </a:r>
            <a:r>
              <a:rPr lang="en-US" dirty="0"/>
              <a:t> </a:t>
            </a:r>
            <a:r>
              <a:rPr lang="en-US" dirty="0" err="1"/>
              <a:t>atores</a:t>
            </a:r>
            <a:r>
              <a:rPr lang="en-US" dirty="0"/>
              <a:t> </a:t>
            </a:r>
            <a:r>
              <a:rPr lang="en-US" dirty="0" err="1"/>
              <a:t>também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usar</a:t>
            </a:r>
            <a:r>
              <a:rPr lang="en-US" dirty="0"/>
              <a:t> a </a:t>
            </a:r>
            <a:r>
              <a:rPr lang="en-US" dirty="0" err="1"/>
              <a:t>criptografia</a:t>
            </a:r>
            <a:r>
              <a:rPr lang="en-US" dirty="0"/>
              <a:t> para </a:t>
            </a:r>
            <a:r>
              <a:rPr lang="en-US" dirty="0" err="1"/>
              <a:t>ocultar</a:t>
            </a:r>
            <a:r>
              <a:rPr lang="en-US" dirty="0"/>
              <a:t> </a:t>
            </a:r>
            <a:r>
              <a:rPr lang="en-US" dirty="0" err="1"/>
              <a:t>suas</a:t>
            </a:r>
            <a:r>
              <a:rPr lang="en-US" dirty="0"/>
              <a:t> </a:t>
            </a:r>
            <a:r>
              <a:rPr lang="en-US" dirty="0" err="1"/>
              <a:t>atividades</a:t>
            </a:r>
            <a:r>
              <a:rPr lang="en-US" dirty="0"/>
              <a:t>, </a:t>
            </a:r>
            <a:r>
              <a:rPr lang="en-US" dirty="0" err="1"/>
              <a:t>existe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preocupação</a:t>
            </a:r>
            <a:r>
              <a:rPr lang="en-US" dirty="0"/>
              <a:t> entre as </a:t>
            </a:r>
            <a:r>
              <a:rPr lang="en-US" dirty="0" err="1"/>
              <a:t>autoridades</a:t>
            </a:r>
            <a:r>
              <a:rPr lang="en-US" dirty="0"/>
              <a:t> </a:t>
            </a:r>
            <a:r>
              <a:rPr lang="en-US" dirty="0" err="1"/>
              <a:t>policiais</a:t>
            </a:r>
            <a:r>
              <a:rPr lang="en-US" dirty="0"/>
              <a:t> e </a:t>
            </a:r>
            <a:r>
              <a:rPr lang="en-US" dirty="0" err="1"/>
              <a:t>alguns</a:t>
            </a:r>
            <a:r>
              <a:rPr lang="en-US" dirty="0"/>
              <a:t> outros </a:t>
            </a:r>
            <a:r>
              <a:rPr lang="en-US" dirty="0" err="1"/>
              <a:t>sobre</a:t>
            </a:r>
            <a:r>
              <a:rPr lang="en-US" dirty="0"/>
              <a:t> o </a:t>
            </a:r>
            <a:r>
              <a:rPr lang="en-US" dirty="0" err="1"/>
              <a:t>impacto</a:t>
            </a:r>
            <a:r>
              <a:rPr lang="en-US" dirty="0"/>
              <a:t> </a:t>
            </a:r>
            <a:r>
              <a:rPr lang="en-US" dirty="0" err="1"/>
              <a:t>negativo</a:t>
            </a:r>
            <a:r>
              <a:rPr lang="en-US" dirty="0"/>
              <a:t> que a 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acarretar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a </a:t>
            </a:r>
            <a:r>
              <a:rPr lang="en-US" dirty="0" err="1"/>
              <a:t>capacidade</a:t>
            </a:r>
            <a:r>
              <a:rPr lang="en-US" dirty="0"/>
              <a:t> de </a:t>
            </a:r>
            <a:r>
              <a:rPr lang="en-US" dirty="0" err="1"/>
              <a:t>proteger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cidadãos</a:t>
            </a:r>
            <a:r>
              <a:rPr lang="en-US" dirty="0"/>
              <a:t> e </a:t>
            </a:r>
            <a:r>
              <a:rPr lang="en-US" dirty="0" err="1"/>
              <a:t>fazer</a:t>
            </a:r>
            <a:r>
              <a:rPr lang="en-US" dirty="0"/>
              <a:t> </a:t>
            </a:r>
            <a:r>
              <a:rPr lang="en-US" dirty="0" err="1"/>
              <a:t>cumprir</a:t>
            </a:r>
            <a:r>
              <a:rPr lang="en-US" dirty="0"/>
              <a:t> a lei.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argumentam</a:t>
            </a:r>
            <a:r>
              <a:rPr lang="en-US" dirty="0"/>
              <a:t> que </a:t>
            </a:r>
            <a:r>
              <a:rPr lang="en-US" dirty="0" err="1"/>
              <a:t>autoridades</a:t>
            </a:r>
            <a:r>
              <a:rPr lang="en-US" dirty="0"/>
              <a:t> </a:t>
            </a:r>
            <a:r>
              <a:rPr lang="en-US" dirty="0" err="1"/>
              <a:t>policiias</a:t>
            </a:r>
            <a:r>
              <a:rPr lang="en-US" dirty="0"/>
              <a:t> </a:t>
            </a:r>
            <a:r>
              <a:rPr lang="en-US" dirty="0" err="1"/>
              <a:t>devem</a:t>
            </a:r>
            <a:r>
              <a:rPr lang="en-US" dirty="0"/>
              <a:t> </a:t>
            </a:r>
            <a:r>
              <a:rPr lang="en-US" dirty="0" err="1"/>
              <a:t>ter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excepcional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conteúdo</a:t>
            </a:r>
            <a:r>
              <a:rPr lang="en-US" dirty="0"/>
              <a:t> de </a:t>
            </a:r>
            <a:r>
              <a:rPr lang="en-US" dirty="0" err="1"/>
              <a:t>comunicações</a:t>
            </a:r>
            <a:r>
              <a:rPr lang="en-US" dirty="0"/>
              <a:t> e </a:t>
            </a:r>
            <a:r>
              <a:rPr lang="en-US" dirty="0" err="1"/>
              <a:t>dispositivos</a:t>
            </a:r>
            <a:r>
              <a:rPr lang="en-US" dirty="0"/>
              <a:t> </a:t>
            </a:r>
            <a:r>
              <a:rPr lang="en-US" dirty="0" err="1"/>
              <a:t>criptografados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38337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Problemas</a:t>
            </a:r>
            <a:r>
              <a:rPr lang="en-GB" dirty="0"/>
              <a:t> com backdoors </a:t>
            </a:r>
            <a:r>
              <a:rPr lang="en-GB" dirty="0" err="1"/>
              <a:t>na</a:t>
            </a:r>
            <a:r>
              <a:rPr lang="en-GB" dirty="0"/>
              <a:t> </a:t>
            </a:r>
            <a:r>
              <a:rPr lang="en-GB" dirty="0" err="1"/>
              <a:t>Criptografia</a:t>
            </a:r>
            <a:r>
              <a:rPr lang="en-GB" dirty="0"/>
              <a:t>?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12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Independentemente</a:t>
            </a:r>
            <a:r>
              <a:rPr lang="en-US" dirty="0"/>
              <a:t> do </a:t>
            </a:r>
            <a:r>
              <a:rPr lang="en-US" dirty="0" err="1"/>
              <a:t>método</a:t>
            </a:r>
            <a:r>
              <a:rPr lang="en-US" dirty="0"/>
              <a:t>, o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backdoor </a:t>
            </a:r>
            <a:r>
              <a:rPr lang="en-US" dirty="0" err="1"/>
              <a:t>facilita</a:t>
            </a:r>
            <a:r>
              <a:rPr lang="en-US" dirty="0"/>
              <a:t> que </a:t>
            </a:r>
            <a:r>
              <a:rPr lang="en-US" dirty="0" err="1"/>
              <a:t>terceiros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criminosos</a:t>
            </a:r>
            <a:r>
              <a:rPr lang="en-US" dirty="0"/>
              <a:t> e outros </a:t>
            </a:r>
            <a:r>
              <a:rPr lang="en-US" dirty="0" err="1"/>
              <a:t>governos</a:t>
            </a:r>
            <a:r>
              <a:rPr lang="en-US" dirty="0"/>
              <a:t>, </a:t>
            </a:r>
            <a:r>
              <a:rPr lang="en-US" dirty="0" err="1"/>
              <a:t>acessem</a:t>
            </a:r>
            <a:r>
              <a:rPr lang="en-US" dirty="0"/>
              <a:t> dados </a:t>
            </a:r>
            <a:r>
              <a:rPr lang="en-US" dirty="0" err="1"/>
              <a:t>protegidos</a:t>
            </a:r>
            <a:r>
              <a:rPr lang="en-US" dirty="0"/>
              <a:t>.</a:t>
            </a:r>
          </a:p>
          <a:p>
            <a:pPr marL="612900" lvl="2" indent="-342900">
              <a:buFont typeface="Arial" panose="020B0604020202020204" pitchFamily="34" charset="0"/>
              <a:buChar char="•"/>
            </a:pPr>
            <a:r>
              <a:rPr lang="en-US" dirty="0"/>
              <a:t>O </a:t>
            </a:r>
            <a:r>
              <a:rPr lang="en-US" dirty="0" err="1"/>
              <a:t>consenso</a:t>
            </a:r>
            <a:r>
              <a:rPr lang="en-US" dirty="0"/>
              <a:t> entre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especialistas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segurança</a:t>
            </a:r>
            <a:r>
              <a:rPr lang="en-US" dirty="0"/>
              <a:t> da </a:t>
            </a:r>
            <a:r>
              <a:rPr lang="en-US" dirty="0" err="1"/>
              <a:t>informação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que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mecanismos</a:t>
            </a:r>
            <a:r>
              <a:rPr lang="en-US" dirty="0"/>
              <a:t> de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backdoor </a:t>
            </a:r>
            <a:r>
              <a:rPr lang="en-US" dirty="0" err="1"/>
              <a:t>sempre</a:t>
            </a:r>
            <a:r>
              <a:rPr lang="en-US" dirty="0"/>
              <a:t> </a:t>
            </a:r>
            <a:r>
              <a:rPr lang="en-US" dirty="0" err="1"/>
              <a:t>adicionam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complexidade</a:t>
            </a:r>
            <a:r>
              <a:rPr lang="en-US" dirty="0"/>
              <a:t> </a:t>
            </a:r>
            <a:r>
              <a:rPr lang="en-US" dirty="0" err="1"/>
              <a:t>aos</a:t>
            </a:r>
            <a:r>
              <a:rPr lang="en-US" dirty="0"/>
              <a:t> </a:t>
            </a:r>
            <a:r>
              <a:rPr lang="en-US" dirty="0" err="1"/>
              <a:t>sistemas</a:t>
            </a:r>
            <a:r>
              <a:rPr lang="en-US" dirty="0"/>
              <a:t>, </a:t>
            </a:r>
            <a:r>
              <a:rPr lang="en-US" dirty="0" err="1"/>
              <a:t>aumentando</a:t>
            </a:r>
            <a:r>
              <a:rPr lang="en-US" dirty="0"/>
              <a:t> as </a:t>
            </a:r>
            <a:r>
              <a:rPr lang="en-US" dirty="0" err="1"/>
              <a:t>vulnerabilidades</a:t>
            </a:r>
            <a:r>
              <a:rPr lang="en-US" dirty="0"/>
              <a:t>. </a:t>
            </a:r>
            <a:r>
              <a:rPr lang="en-US" dirty="0" err="1"/>
              <a:t>Essas</a:t>
            </a:r>
            <a:r>
              <a:rPr lang="en-US" dirty="0"/>
              <a:t> </a:t>
            </a:r>
            <a:r>
              <a:rPr lang="en-US" dirty="0" err="1"/>
              <a:t>vulnerabilidades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atuar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pontos</a:t>
            </a:r>
            <a:r>
              <a:rPr lang="en-US" dirty="0"/>
              <a:t> de entrada que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pessoa</a:t>
            </a:r>
            <a:r>
              <a:rPr lang="en-US" dirty="0"/>
              <a:t> </a:t>
            </a:r>
            <a:r>
              <a:rPr lang="en-US" dirty="0" err="1"/>
              <a:t>pode</a:t>
            </a:r>
            <a:r>
              <a:rPr lang="en-US" dirty="0"/>
              <a:t> </a:t>
            </a:r>
            <a:r>
              <a:rPr lang="en-US" dirty="0" err="1"/>
              <a:t>descobrir</a:t>
            </a:r>
            <a:r>
              <a:rPr lang="en-US" dirty="0"/>
              <a:t> e </a:t>
            </a:r>
            <a:r>
              <a:rPr lang="en-US" dirty="0" err="1"/>
              <a:t>explorar</a:t>
            </a:r>
            <a:r>
              <a:rPr lang="en-US" dirty="0"/>
              <a:t>.</a:t>
            </a:r>
          </a:p>
          <a:p>
            <a:pPr lvl="2" indent="0">
              <a:buNone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improvável</a:t>
            </a:r>
            <a:r>
              <a:rPr lang="en-US" dirty="0"/>
              <a:t> que </a:t>
            </a:r>
            <a:r>
              <a:rPr lang="en-US" dirty="0" err="1"/>
              <a:t>propostas</a:t>
            </a:r>
            <a:r>
              <a:rPr lang="en-US" dirty="0"/>
              <a:t> de </a:t>
            </a:r>
            <a:r>
              <a:rPr lang="en-US" dirty="0" err="1"/>
              <a:t>acesso</a:t>
            </a:r>
            <a:r>
              <a:rPr lang="en-US" dirty="0"/>
              <a:t> a backdoor </a:t>
            </a:r>
            <a:r>
              <a:rPr lang="en-US" dirty="0" err="1"/>
              <a:t>impeçam</a:t>
            </a:r>
            <a:r>
              <a:rPr lang="en-US" dirty="0"/>
              <a:t>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criminosos</a:t>
            </a:r>
            <a:r>
              <a:rPr lang="en-US" dirty="0"/>
              <a:t> de se </a:t>
            </a:r>
            <a:r>
              <a:rPr lang="en-US" dirty="0" err="1"/>
              <a:t>comunicarem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segredo</a:t>
            </a:r>
            <a:r>
              <a:rPr lang="en-US" dirty="0"/>
              <a:t>.</a:t>
            </a:r>
          </a:p>
          <a:p>
            <a:pPr marL="612900" lvl="2" indent="-342900">
              <a:buFont typeface="Arial" panose="020B0604020202020204" pitchFamily="34" charset="0"/>
              <a:buChar char="•"/>
            </a:pPr>
            <a:r>
              <a:rPr lang="en-US" dirty="0"/>
              <a:t>Para </a:t>
            </a:r>
            <a:r>
              <a:rPr lang="en-US" dirty="0" err="1"/>
              <a:t>atores</a:t>
            </a:r>
            <a:r>
              <a:rPr lang="en-US" dirty="0"/>
              <a:t> com </a:t>
            </a:r>
            <a:r>
              <a:rPr lang="en-US" dirty="0" err="1"/>
              <a:t>alguma</a:t>
            </a:r>
            <a:r>
              <a:rPr lang="en-US" dirty="0"/>
              <a:t> </a:t>
            </a:r>
            <a:r>
              <a:rPr lang="en-US" dirty="0" err="1"/>
              <a:t>experiência</a:t>
            </a:r>
            <a:r>
              <a:rPr lang="en-US" dirty="0"/>
              <a:t> com </a:t>
            </a:r>
            <a:r>
              <a:rPr lang="en-US" dirty="0" err="1"/>
              <a:t>computadores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bastante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 </a:t>
            </a:r>
            <a:r>
              <a:rPr lang="en-US" dirty="0" err="1"/>
              <a:t>encontrar</a:t>
            </a:r>
            <a:r>
              <a:rPr lang="en-US" dirty="0"/>
              <a:t> ferramentas </a:t>
            </a:r>
            <a:r>
              <a:rPr lang="en-US" dirty="0" err="1"/>
              <a:t>alternativas</a:t>
            </a:r>
            <a:r>
              <a:rPr lang="en-US" dirty="0"/>
              <a:t> para </a:t>
            </a:r>
            <a:r>
              <a:rPr lang="en-US" dirty="0" err="1"/>
              <a:t>criptografar</a:t>
            </a:r>
            <a:r>
              <a:rPr lang="en-US" dirty="0"/>
              <a:t> </a:t>
            </a:r>
            <a:r>
              <a:rPr lang="en-US" dirty="0" err="1"/>
              <a:t>seus</a:t>
            </a:r>
            <a:r>
              <a:rPr lang="en-US" dirty="0"/>
              <a:t> dados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repouso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movimento</a:t>
            </a:r>
            <a:r>
              <a:rPr lang="en-US" dirty="0"/>
              <a:t>. As </a:t>
            </a:r>
            <a:r>
              <a:rPr lang="en-US" dirty="0" err="1"/>
              <a:t>comunicações</a:t>
            </a:r>
            <a:r>
              <a:rPr lang="en-US" dirty="0"/>
              <a:t> de </a:t>
            </a:r>
            <a:r>
              <a:rPr lang="en-US" dirty="0" err="1"/>
              <a:t>determinados</a:t>
            </a:r>
            <a:r>
              <a:rPr lang="en-US" dirty="0"/>
              <a:t> </a:t>
            </a:r>
            <a:r>
              <a:rPr lang="en-US" dirty="0" err="1"/>
              <a:t>criminosos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estar</a:t>
            </a:r>
            <a:r>
              <a:rPr lang="en-US" dirty="0"/>
              <a:t> </a:t>
            </a:r>
            <a:r>
              <a:rPr lang="en-US" dirty="0" err="1"/>
              <a:t>imunes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observação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mesmo</a:t>
            </a:r>
            <a:r>
              <a:rPr lang="en-US" dirty="0"/>
              <a:t> tempo que as </a:t>
            </a:r>
            <a:r>
              <a:rPr lang="en-US" dirty="0" err="1"/>
              <a:t>comunicações</a:t>
            </a:r>
            <a:r>
              <a:rPr lang="en-US" dirty="0"/>
              <a:t> dos </a:t>
            </a:r>
            <a:r>
              <a:rPr lang="en-US" dirty="0" err="1"/>
              <a:t>usuários</a:t>
            </a:r>
            <a:r>
              <a:rPr lang="en-US" dirty="0"/>
              <a:t> </a:t>
            </a:r>
            <a:r>
              <a:rPr lang="en-US" dirty="0" err="1"/>
              <a:t>comuns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restar</a:t>
            </a:r>
            <a:r>
              <a:rPr lang="en-US" dirty="0"/>
              <a:t> </a:t>
            </a:r>
            <a:r>
              <a:rPr lang="en-US" dirty="0" err="1"/>
              <a:t>vulneráveis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observação</a:t>
            </a:r>
            <a:r>
              <a:rPr lang="en-US" dirty="0"/>
              <a:t> e </a:t>
            </a:r>
            <a:r>
              <a:rPr lang="en-US" dirty="0" err="1"/>
              <a:t>interceptação</a:t>
            </a:r>
            <a:r>
              <a:rPr lang="en-US" dirty="0"/>
              <a:t> por </a:t>
            </a:r>
            <a:r>
              <a:rPr lang="en-US" dirty="0" err="1"/>
              <a:t>maus</a:t>
            </a:r>
            <a:r>
              <a:rPr lang="en-US" dirty="0"/>
              <a:t> </a:t>
            </a:r>
            <a:r>
              <a:rPr lang="en-US" dirty="0" err="1"/>
              <a:t>atores</a:t>
            </a:r>
            <a:r>
              <a:rPr lang="en-US" dirty="0"/>
              <a:t> que </a:t>
            </a:r>
            <a:r>
              <a:rPr lang="en-US" dirty="0" err="1"/>
              <a:t>descobriram</a:t>
            </a:r>
            <a:r>
              <a:rPr lang="en-US" dirty="0"/>
              <a:t> </a:t>
            </a:r>
            <a:r>
              <a:rPr lang="en-US" dirty="0" err="1"/>
              <a:t>como</a:t>
            </a:r>
            <a:r>
              <a:rPr lang="en-US" dirty="0"/>
              <a:t> </a:t>
            </a:r>
            <a:r>
              <a:rPr lang="en-US" dirty="0" err="1"/>
              <a:t>explorar</a:t>
            </a:r>
            <a:r>
              <a:rPr lang="en-US" dirty="0"/>
              <a:t> as </a:t>
            </a:r>
            <a:r>
              <a:rPr lang="en-US" dirty="0" err="1"/>
              <a:t>vulnerabilidades</a:t>
            </a:r>
            <a:r>
              <a:rPr lang="en-US" dirty="0"/>
              <a:t> </a:t>
            </a:r>
            <a:r>
              <a:rPr lang="en-US" dirty="0" err="1"/>
              <a:t>criadas</a:t>
            </a:r>
            <a:r>
              <a:rPr lang="en-US" dirty="0"/>
              <a:t> por </a:t>
            </a:r>
            <a:r>
              <a:rPr lang="en-US" dirty="0" err="1"/>
              <a:t>meio</a:t>
            </a:r>
            <a:r>
              <a:rPr lang="en-US" dirty="0"/>
              <a:t> do </a:t>
            </a:r>
            <a:r>
              <a:rPr lang="en-US" dirty="0" err="1"/>
              <a:t>acesso</a:t>
            </a:r>
            <a:r>
              <a:rPr lang="en-US" dirty="0"/>
              <a:t> backdoor.</a:t>
            </a:r>
          </a:p>
        </p:txBody>
      </p:sp>
    </p:spTree>
    <p:extLst>
      <p:ext uri="{BB962C8B-B14F-4D97-AF65-F5344CB8AC3E}">
        <p14:creationId xmlns:p14="http://schemas.microsoft.com/office/powerpoint/2010/main" val="3603885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Algumas</a:t>
            </a:r>
            <a:r>
              <a:rPr lang="en-GB" dirty="0"/>
              <a:t> </a:t>
            </a:r>
            <a:r>
              <a:rPr lang="en-GB" dirty="0" err="1"/>
              <a:t>propostas</a:t>
            </a:r>
            <a:r>
              <a:rPr lang="en-GB" dirty="0"/>
              <a:t> de </a:t>
            </a:r>
            <a:r>
              <a:rPr lang="en-GB" dirty="0" err="1"/>
              <a:t>acesso</a:t>
            </a:r>
            <a:r>
              <a:rPr lang="en-GB" dirty="0"/>
              <a:t> </a:t>
            </a:r>
            <a:r>
              <a:rPr lang="en-GB" dirty="0" err="1"/>
              <a:t>à</a:t>
            </a:r>
            <a:r>
              <a:rPr lang="en-GB" dirty="0"/>
              <a:t> backdoors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13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Uma forma de </a:t>
            </a:r>
            <a:r>
              <a:rPr lang="en-US" dirty="0" err="1"/>
              <a:t>criar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pelo</a:t>
            </a:r>
            <a:r>
              <a:rPr lang="en-US" dirty="0"/>
              <a:t> </a:t>
            </a:r>
            <a:r>
              <a:rPr lang="en-US" b="1" dirty="0" err="1"/>
              <a:t>enfraquecimento</a:t>
            </a:r>
            <a:r>
              <a:rPr lang="en-US" dirty="0"/>
              <a:t>  dos </a:t>
            </a:r>
            <a:r>
              <a:rPr lang="en-US" dirty="0" err="1"/>
              <a:t>mecanismos</a:t>
            </a:r>
            <a:r>
              <a:rPr lang="en-US" dirty="0"/>
              <a:t> de </a:t>
            </a:r>
            <a:r>
              <a:rPr lang="en-US" b="1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dos </a:t>
            </a:r>
            <a:r>
              <a:rPr lang="en-US" dirty="0" err="1"/>
              <a:t>mecanismos</a:t>
            </a:r>
            <a:r>
              <a:rPr lang="en-US" dirty="0"/>
              <a:t> que a </a:t>
            </a:r>
            <a:r>
              <a:rPr lang="en-US" dirty="0" err="1"/>
              <a:t>suportam</a:t>
            </a:r>
            <a:r>
              <a:rPr lang="en-US" dirty="0"/>
              <a:t>. Backdoors de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</a:t>
            </a:r>
            <a:r>
              <a:rPr lang="en-US" dirty="0" err="1"/>
              <a:t>são</a:t>
            </a:r>
            <a:r>
              <a:rPr lang="en-US" dirty="0"/>
              <a:t> </a:t>
            </a:r>
            <a:r>
              <a:rPr lang="en-US" dirty="0" err="1"/>
              <a:t>vulnerabilidades</a:t>
            </a:r>
            <a:r>
              <a:rPr lang="en-US" dirty="0"/>
              <a:t> que </a:t>
            </a:r>
            <a:r>
              <a:rPr lang="en-US" dirty="0" err="1"/>
              <a:t>aumentam</a:t>
            </a:r>
            <a:r>
              <a:rPr lang="en-US" dirty="0"/>
              <a:t> o </a:t>
            </a:r>
            <a:r>
              <a:rPr lang="en-US" dirty="0" err="1"/>
              <a:t>risco</a:t>
            </a:r>
            <a:r>
              <a:rPr lang="en-US" dirty="0"/>
              <a:t> de dados </a:t>
            </a:r>
            <a:r>
              <a:rPr lang="en-US" dirty="0" err="1"/>
              <a:t>importantes</a:t>
            </a:r>
            <a:r>
              <a:rPr lang="en-US" dirty="0"/>
              <a:t> </a:t>
            </a:r>
            <a:r>
              <a:rPr lang="en-US" dirty="0" err="1"/>
              <a:t>serem</a:t>
            </a:r>
            <a:r>
              <a:rPr lang="en-US" dirty="0"/>
              <a:t> </a:t>
            </a:r>
            <a:r>
              <a:rPr lang="en-US" dirty="0" err="1"/>
              <a:t>roubados</a:t>
            </a:r>
            <a:r>
              <a:rPr lang="en-US" dirty="0"/>
              <a:t>, </a:t>
            </a:r>
            <a:r>
              <a:rPr lang="en-US" dirty="0" err="1"/>
              <a:t>replicados</a:t>
            </a:r>
            <a:r>
              <a:rPr lang="en-US" dirty="0"/>
              <a:t>, </a:t>
            </a:r>
            <a:r>
              <a:rPr lang="en-US" dirty="0" err="1"/>
              <a:t>descobertos</a:t>
            </a:r>
            <a:r>
              <a:rPr lang="en-US" dirty="0"/>
              <a:t>, e mal-</a:t>
            </a:r>
            <a:r>
              <a:rPr lang="en-US" dirty="0" err="1"/>
              <a:t>utilizados</a:t>
            </a:r>
            <a:r>
              <a:rPr lang="en-US" dirty="0"/>
              <a:t> por </a:t>
            </a:r>
            <a:r>
              <a:rPr lang="en-US" dirty="0" err="1"/>
              <a:t>criminosos</a:t>
            </a:r>
            <a:r>
              <a:rPr lang="en-US" dirty="0"/>
              <a:t>  e outros </a:t>
            </a:r>
            <a:r>
              <a:rPr lang="en-US" dirty="0" err="1"/>
              <a:t>atores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intencionados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Key escrow </a:t>
            </a:r>
            <a:r>
              <a:rPr lang="en-US" dirty="0"/>
              <a:t>(</a:t>
            </a:r>
            <a:r>
              <a:rPr lang="en-US" dirty="0" err="1"/>
              <a:t>caução</a:t>
            </a:r>
            <a:r>
              <a:rPr lang="en-US" dirty="0"/>
              <a:t> de </a:t>
            </a:r>
            <a:r>
              <a:rPr lang="en-US" dirty="0" err="1"/>
              <a:t>chave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 ”</a:t>
            </a:r>
            <a:r>
              <a:rPr lang="en-US" dirty="0" err="1"/>
              <a:t>justa</a:t>
            </a:r>
            <a:r>
              <a:rPr lang="en-US" dirty="0"/>
              <a:t>”) </a:t>
            </a:r>
            <a:r>
              <a:rPr lang="en-US" dirty="0" err="1"/>
              <a:t>refere</a:t>
            </a:r>
            <a:r>
              <a:rPr lang="en-US" dirty="0"/>
              <a:t>-se </a:t>
            </a:r>
            <a:r>
              <a:rPr lang="en-US" dirty="0" err="1"/>
              <a:t>geralemnte</a:t>
            </a:r>
            <a:r>
              <a:rPr lang="en-US" dirty="0"/>
              <a:t> </a:t>
            </a:r>
            <a:r>
              <a:rPr lang="en-US" dirty="0" err="1"/>
              <a:t>à</a:t>
            </a:r>
            <a:r>
              <a:rPr lang="en-US" dirty="0"/>
              <a:t> </a:t>
            </a:r>
            <a:r>
              <a:rPr lang="en-US" dirty="0" err="1"/>
              <a:t>idéia</a:t>
            </a:r>
            <a:r>
              <a:rPr lang="en-US" dirty="0"/>
              <a:t>  que as </a:t>
            </a:r>
            <a:r>
              <a:rPr lang="en-US" dirty="0" err="1"/>
              <a:t>chaves</a:t>
            </a:r>
            <a:r>
              <a:rPr lang="en-US" dirty="0"/>
              <a:t> de </a:t>
            </a:r>
            <a:r>
              <a:rPr lang="en-US" dirty="0" err="1"/>
              <a:t>descriptografia</a:t>
            </a:r>
            <a:r>
              <a:rPr lang="en-US" dirty="0"/>
              <a:t> </a:t>
            </a:r>
            <a:r>
              <a:rPr lang="en-US" dirty="0" err="1"/>
              <a:t>seriam</a:t>
            </a:r>
            <a:r>
              <a:rPr lang="en-US" dirty="0"/>
              <a:t> </a:t>
            </a:r>
            <a:r>
              <a:rPr lang="en-US" dirty="0" err="1"/>
              <a:t>armazenadas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custódia</a:t>
            </a:r>
            <a:r>
              <a:rPr lang="en-US" dirty="0"/>
              <a:t> de um </a:t>
            </a:r>
            <a:r>
              <a:rPr lang="en-US" dirty="0" err="1"/>
              <a:t>terceiro</a:t>
            </a:r>
            <a:r>
              <a:rPr lang="en-US" dirty="0"/>
              <a:t> </a:t>
            </a:r>
            <a:r>
              <a:rPr lang="en-US" dirty="0" err="1"/>
              <a:t>confiável</a:t>
            </a:r>
            <a:r>
              <a:rPr lang="en-US" dirty="0"/>
              <a:t> para </a:t>
            </a:r>
            <a:r>
              <a:rPr lang="en-US" dirty="0" err="1"/>
              <a:t>uso</a:t>
            </a:r>
            <a:r>
              <a:rPr lang="en-US" dirty="0"/>
              <a:t> posterior da </a:t>
            </a:r>
            <a:r>
              <a:rPr lang="en-US" dirty="0" err="1"/>
              <a:t>autoridade</a:t>
            </a:r>
            <a:r>
              <a:rPr lang="en-US" dirty="0"/>
              <a:t> </a:t>
            </a:r>
            <a:r>
              <a:rPr lang="en-US" dirty="0" err="1"/>
              <a:t>policial</a:t>
            </a:r>
            <a:r>
              <a:rPr lang="en-US" dirty="0"/>
              <a:t>.  Mas,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chave</a:t>
            </a:r>
            <a:r>
              <a:rPr lang="en-US" dirty="0"/>
              <a:t> </a:t>
            </a:r>
            <a:r>
              <a:rPr lang="en-US" dirty="0" err="1"/>
              <a:t>armazenada</a:t>
            </a:r>
            <a:r>
              <a:rPr lang="en-US" dirty="0"/>
              <a:t> </a:t>
            </a:r>
            <a:r>
              <a:rPr lang="en-US" dirty="0" err="1"/>
              <a:t>está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risco</a:t>
            </a:r>
            <a:r>
              <a:rPr lang="en-US" dirty="0"/>
              <a:t> de sere </a:t>
            </a:r>
            <a:r>
              <a:rPr lang="en-US" dirty="0" err="1"/>
              <a:t>descoberta</a:t>
            </a:r>
            <a:r>
              <a:rPr lang="en-US" dirty="0"/>
              <a:t> e mal-</a:t>
            </a:r>
            <a:r>
              <a:rPr lang="en-US" dirty="0" err="1"/>
              <a:t>utilizada</a:t>
            </a:r>
            <a:r>
              <a:rPr lang="en-US" dirty="0"/>
              <a:t> por </a:t>
            </a:r>
            <a:r>
              <a:rPr lang="en-US" dirty="0" err="1"/>
              <a:t>criminosos</a:t>
            </a:r>
            <a:r>
              <a:rPr lang="en-US" dirty="0"/>
              <a:t> e outros </a:t>
            </a:r>
            <a:r>
              <a:rPr lang="en-US" dirty="0" err="1"/>
              <a:t>atores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intencionados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Proponentes</a:t>
            </a:r>
            <a:r>
              <a:rPr lang="en-US" dirty="0"/>
              <a:t> de backdoors </a:t>
            </a:r>
            <a:r>
              <a:rPr lang="en-US" dirty="0" err="1"/>
              <a:t>utilizam</a:t>
            </a:r>
            <a:r>
              <a:rPr lang="en-US" dirty="0"/>
              <a:t> </a:t>
            </a:r>
            <a:r>
              <a:rPr lang="en-US" dirty="0" err="1"/>
              <a:t>palavras</a:t>
            </a:r>
            <a:r>
              <a:rPr lang="en-US" dirty="0"/>
              <a:t>-Código </a:t>
            </a:r>
            <a:r>
              <a:rPr lang="en-US" dirty="0" err="1"/>
              <a:t>como</a:t>
            </a:r>
            <a:r>
              <a:rPr lang="en-US" dirty="0"/>
              <a:t> ”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responsável</a:t>
            </a:r>
            <a:r>
              <a:rPr lang="en-US" dirty="0"/>
              <a:t>”, “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excepcional</a:t>
            </a:r>
            <a:r>
              <a:rPr lang="en-US" dirty="0"/>
              <a:t>”, </a:t>
            </a:r>
            <a:r>
              <a:rPr lang="en-US" dirty="0" err="1"/>
              <a:t>ou</a:t>
            </a:r>
            <a:r>
              <a:rPr lang="en-US" dirty="0"/>
              <a:t> “</a:t>
            </a:r>
            <a:r>
              <a:rPr lang="en-US" dirty="0" err="1"/>
              <a:t>acesso</a:t>
            </a:r>
            <a:r>
              <a:rPr lang="en-US" dirty="0"/>
              <a:t> legal”. </a:t>
            </a:r>
            <a:r>
              <a:rPr lang="en-US" b="1" dirty="0" err="1"/>
              <a:t>Todos</a:t>
            </a:r>
            <a:r>
              <a:rPr lang="en-US" b="1" dirty="0"/>
              <a:t>  </a:t>
            </a:r>
            <a:r>
              <a:rPr lang="en-US" b="1" dirty="0" err="1"/>
              <a:t>são</a:t>
            </a:r>
            <a:r>
              <a:rPr lang="en-US" b="1" dirty="0"/>
              <a:t> backdoors de </a:t>
            </a:r>
            <a:r>
              <a:rPr lang="en-US" b="1" dirty="0" err="1"/>
              <a:t>criptografia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193769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Considerações</a:t>
            </a:r>
            <a:r>
              <a:rPr lang="en-GB" dirty="0"/>
              <a:t> </a:t>
            </a:r>
            <a:r>
              <a:rPr lang="en-GB" dirty="0" err="1"/>
              <a:t>sobre</a:t>
            </a:r>
            <a:r>
              <a:rPr lang="en-GB" dirty="0"/>
              <a:t> </a:t>
            </a:r>
            <a:r>
              <a:rPr lang="en-GB" dirty="0" err="1"/>
              <a:t>os</a:t>
            </a:r>
            <a:r>
              <a:rPr lang="en-GB" dirty="0"/>
              <a:t> Backdoors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14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Se a 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outro </a:t>
            </a:r>
            <a:r>
              <a:rPr lang="en-US" dirty="0" err="1"/>
              <a:t>mecanismo</a:t>
            </a:r>
            <a:r>
              <a:rPr lang="en-US" dirty="0"/>
              <a:t> de </a:t>
            </a:r>
            <a:r>
              <a:rPr lang="en-US" dirty="0" err="1"/>
              <a:t>segurança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enfraquecido</a:t>
            </a:r>
            <a:r>
              <a:rPr lang="en-US" dirty="0"/>
              <a:t> para </a:t>
            </a:r>
            <a:r>
              <a:rPr lang="en-US" dirty="0" err="1"/>
              <a:t>permitir</a:t>
            </a:r>
            <a:r>
              <a:rPr lang="en-US" dirty="0"/>
              <a:t> o </a:t>
            </a:r>
            <a:r>
              <a:rPr lang="en-US" dirty="0" err="1"/>
              <a:t>acesso</a:t>
            </a:r>
            <a:r>
              <a:rPr lang="en-US" dirty="0"/>
              <a:t> </a:t>
            </a:r>
            <a:r>
              <a:rPr lang="en-US" dirty="0" err="1"/>
              <a:t>forense</a:t>
            </a:r>
            <a:r>
              <a:rPr lang="en-US" dirty="0"/>
              <a:t>, </a:t>
            </a:r>
            <a:r>
              <a:rPr lang="en-US" dirty="0" err="1"/>
              <a:t>tornasse</a:t>
            </a:r>
            <a:r>
              <a:rPr lang="en-US" dirty="0"/>
              <a:t> </a:t>
            </a:r>
            <a:r>
              <a:rPr lang="en-US" dirty="0" err="1"/>
              <a:t>mais</a:t>
            </a:r>
            <a:r>
              <a:rPr lang="en-US" dirty="0"/>
              <a:t> </a:t>
            </a:r>
            <a:r>
              <a:rPr lang="en-US" dirty="0" err="1"/>
              <a:t>fácil</a:t>
            </a:r>
            <a:r>
              <a:rPr lang="en-US" dirty="0"/>
              <a:t> para </a:t>
            </a:r>
            <a:r>
              <a:rPr lang="en-US" dirty="0" err="1"/>
              <a:t>qualquer</a:t>
            </a:r>
            <a:r>
              <a:rPr lang="en-US" dirty="0"/>
              <a:t> </a:t>
            </a:r>
            <a:r>
              <a:rPr lang="en-US" dirty="0" err="1"/>
              <a:t>outra</a:t>
            </a:r>
            <a:r>
              <a:rPr lang="en-US" dirty="0"/>
              <a:t> </a:t>
            </a:r>
            <a:r>
              <a:rPr lang="en-US" dirty="0" err="1"/>
              <a:t>parte</a:t>
            </a:r>
            <a:r>
              <a:rPr lang="en-US" dirty="0"/>
              <a:t> </a:t>
            </a:r>
            <a:r>
              <a:rPr lang="en-US" dirty="0" err="1"/>
              <a:t>também</a:t>
            </a:r>
            <a:r>
              <a:rPr lang="en-US" dirty="0"/>
              <a:t> </a:t>
            </a:r>
            <a:r>
              <a:rPr lang="en-US" dirty="0" err="1"/>
              <a:t>ganhar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 (</a:t>
            </a:r>
            <a:r>
              <a:rPr lang="en-US" dirty="0" err="1"/>
              <a:t>em</a:t>
            </a:r>
            <a:r>
              <a:rPr lang="en-US" dirty="0"/>
              <a:t> particular o crime </a:t>
            </a:r>
            <a:r>
              <a:rPr lang="en-US" dirty="0" err="1"/>
              <a:t>organizado</a:t>
            </a:r>
            <a:r>
              <a:rPr lang="en-US" dirty="0"/>
              <a:t>, </a:t>
            </a:r>
            <a:r>
              <a:rPr lang="en-US" dirty="0" err="1"/>
              <a:t>organizações</a:t>
            </a:r>
            <a:r>
              <a:rPr lang="en-US" dirty="0"/>
              <a:t> </a:t>
            </a:r>
            <a:r>
              <a:rPr lang="en-US" dirty="0" err="1"/>
              <a:t>envolvidas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espionagem</a:t>
            </a:r>
            <a:r>
              <a:rPr lang="en-US" dirty="0"/>
              <a:t> industrial e </a:t>
            </a:r>
            <a:r>
              <a:rPr lang="en-US" dirty="0" err="1"/>
              <a:t>atores</a:t>
            </a:r>
            <a:r>
              <a:rPr lang="en-US" dirty="0"/>
              <a:t> </a:t>
            </a:r>
            <a:r>
              <a:rPr lang="en-US" dirty="0" err="1"/>
              <a:t>estatais</a:t>
            </a:r>
            <a:r>
              <a:rPr lang="en-US" dirty="0"/>
              <a:t>). </a:t>
            </a:r>
            <a:r>
              <a:rPr lang="en-US" dirty="0" err="1"/>
              <a:t>Isso</a:t>
            </a:r>
            <a:r>
              <a:rPr lang="en-US" dirty="0"/>
              <a:t> </a:t>
            </a:r>
            <a:r>
              <a:rPr lang="en-US" dirty="0" err="1"/>
              <a:t>também</a:t>
            </a:r>
            <a:r>
              <a:rPr lang="en-US" dirty="0"/>
              <a:t> </a:t>
            </a:r>
            <a:r>
              <a:rPr lang="en-US" dirty="0" err="1"/>
              <a:t>enfraquece</a:t>
            </a:r>
            <a:r>
              <a:rPr lang="en-US" dirty="0"/>
              <a:t> o </a:t>
            </a:r>
            <a:r>
              <a:rPr lang="en-US" dirty="0" err="1"/>
              <a:t>legítimo</a:t>
            </a:r>
            <a:r>
              <a:rPr lang="en-US" dirty="0"/>
              <a:t> interesse dos </a:t>
            </a:r>
            <a:r>
              <a:rPr lang="en-US" dirty="0" err="1"/>
              <a:t>cidadãos</a:t>
            </a:r>
            <a:r>
              <a:rPr lang="en-US" dirty="0"/>
              <a:t> e </a:t>
            </a:r>
            <a:r>
              <a:rPr lang="en-US" dirty="0" err="1"/>
              <a:t>organizações</a:t>
            </a:r>
            <a:r>
              <a:rPr lang="en-US" dirty="0"/>
              <a:t> </a:t>
            </a:r>
            <a:r>
              <a:rPr lang="en-US" dirty="0" err="1"/>
              <a:t>privadas</a:t>
            </a:r>
            <a:r>
              <a:rPr lang="en-US" dirty="0"/>
              <a:t> </a:t>
            </a:r>
            <a:r>
              <a:rPr lang="en-US" dirty="0" err="1"/>
              <a:t>ao</a:t>
            </a:r>
            <a:r>
              <a:rPr lang="en-US" dirty="0"/>
              <a:t> </a:t>
            </a:r>
            <a:r>
              <a:rPr lang="en-US" dirty="0" err="1"/>
              <a:t>facilitar</a:t>
            </a:r>
            <a:r>
              <a:rPr lang="en-US" dirty="0"/>
              <a:t> o </a:t>
            </a:r>
            <a:r>
              <a:rPr lang="en-US" dirty="0" err="1"/>
              <a:t>roubo</a:t>
            </a:r>
            <a:r>
              <a:rPr lang="en-US" dirty="0"/>
              <a:t> de </a:t>
            </a:r>
            <a:r>
              <a:rPr lang="en-US" dirty="0" err="1"/>
              <a:t>identidade</a:t>
            </a:r>
            <a:r>
              <a:rPr lang="en-US" dirty="0"/>
              <a:t> e </a:t>
            </a:r>
            <a:r>
              <a:rPr lang="en-US" dirty="0" err="1"/>
              <a:t>acesso</a:t>
            </a:r>
            <a:r>
              <a:rPr lang="en-US" dirty="0"/>
              <a:t> a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sensíveis</a:t>
            </a:r>
            <a:r>
              <a:rPr lang="en-US" dirty="0"/>
              <a:t> dos </a:t>
            </a:r>
            <a:r>
              <a:rPr lang="en-US" dirty="0" err="1"/>
              <a:t>ativos</a:t>
            </a:r>
            <a:r>
              <a:rPr lang="en-US" dirty="0"/>
              <a:t>, </a:t>
            </a:r>
            <a:r>
              <a:rPr lang="en-US" dirty="0" err="1"/>
              <a:t>incluindo</a:t>
            </a:r>
            <a:r>
              <a:rPr lang="en-US" dirty="0"/>
              <a:t>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financeiras</a:t>
            </a:r>
            <a:r>
              <a:rPr lang="en-US" dirty="0"/>
              <a:t> e de </a:t>
            </a:r>
            <a:r>
              <a:rPr lang="en-US" dirty="0" err="1"/>
              <a:t>propriedade</a:t>
            </a:r>
            <a:r>
              <a:rPr lang="en-US" dirty="0"/>
              <a:t> </a:t>
            </a:r>
            <a:r>
              <a:rPr lang="en-US" dirty="0" err="1"/>
              <a:t>inteelctual</a:t>
            </a:r>
            <a:r>
              <a:rPr lang="en-US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Tentativas</a:t>
            </a:r>
            <a:r>
              <a:rPr lang="en-US" dirty="0"/>
              <a:t> </a:t>
            </a:r>
            <a:r>
              <a:rPr lang="en-US" dirty="0" err="1"/>
              <a:t>técnicas</a:t>
            </a:r>
            <a:r>
              <a:rPr lang="en-US" dirty="0"/>
              <a:t> e </a:t>
            </a:r>
            <a:r>
              <a:rPr lang="en-US" dirty="0" err="1"/>
              <a:t>legais</a:t>
            </a:r>
            <a:r>
              <a:rPr lang="en-US" dirty="0"/>
              <a:t>  para </a:t>
            </a:r>
            <a:r>
              <a:rPr lang="en-US" dirty="0" err="1"/>
              <a:t>limitar</a:t>
            </a:r>
            <a:r>
              <a:rPr lang="en-US" dirty="0"/>
              <a:t> a </a:t>
            </a:r>
            <a:r>
              <a:rPr lang="en-US" dirty="0" err="1"/>
              <a:t>utilização</a:t>
            </a:r>
            <a:r>
              <a:rPr lang="en-US" dirty="0"/>
              <a:t> da </a:t>
            </a:r>
            <a:r>
              <a:rPr lang="en-US" dirty="0" err="1"/>
              <a:t>criptografia</a:t>
            </a:r>
            <a:r>
              <a:rPr lang="en-US" dirty="0"/>
              <a:t>,  </a:t>
            </a:r>
            <a:r>
              <a:rPr lang="en-US" dirty="0" err="1"/>
              <a:t>mesmo</a:t>
            </a:r>
            <a:r>
              <a:rPr lang="en-US" dirty="0"/>
              <a:t> se </a:t>
            </a:r>
            <a:r>
              <a:rPr lang="en-US" dirty="0" err="1"/>
              <a:t>bem-intencionadas</a:t>
            </a:r>
            <a:r>
              <a:rPr lang="en-US" dirty="0"/>
              <a:t>, </a:t>
            </a:r>
            <a:r>
              <a:rPr lang="en-US" dirty="0" err="1"/>
              <a:t>impactarão</a:t>
            </a:r>
            <a:r>
              <a:rPr lang="en-US" dirty="0"/>
              <a:t> </a:t>
            </a:r>
            <a:r>
              <a:rPr lang="en-US" dirty="0" err="1"/>
              <a:t>negativamente</a:t>
            </a:r>
            <a:r>
              <a:rPr lang="en-US" dirty="0"/>
              <a:t> a </a:t>
            </a:r>
            <a:r>
              <a:rPr lang="en-US" dirty="0" err="1"/>
              <a:t>segurança</a:t>
            </a:r>
            <a:r>
              <a:rPr lang="en-US" dirty="0"/>
              <a:t> de </a:t>
            </a:r>
            <a:r>
              <a:rPr lang="en-US" dirty="0" err="1"/>
              <a:t>cidadões</a:t>
            </a:r>
            <a:r>
              <a:rPr lang="en-US" dirty="0"/>
              <a:t> que </a:t>
            </a:r>
            <a:r>
              <a:rPr lang="en-US" dirty="0" err="1"/>
              <a:t>cumprem</a:t>
            </a:r>
            <a:r>
              <a:rPr lang="en-US" dirty="0"/>
              <a:t> a lei e da Internet </a:t>
            </a:r>
            <a:r>
              <a:rPr lang="en-US" dirty="0" err="1"/>
              <a:t>como</a:t>
            </a:r>
            <a:r>
              <a:rPr lang="en-US" dirty="0"/>
              <a:t> um </a:t>
            </a:r>
            <a:r>
              <a:rPr lang="en-US" dirty="0" err="1"/>
              <a:t>todo</a:t>
            </a:r>
            <a:r>
              <a:rPr lang="en-US" dirty="0"/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Propostas</a:t>
            </a:r>
            <a:r>
              <a:rPr lang="en-US" dirty="0"/>
              <a:t> para backdoors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fazem</a:t>
            </a:r>
            <a:r>
              <a:rPr lang="en-US" dirty="0"/>
              <a:t> </a:t>
            </a:r>
            <a:r>
              <a:rPr lang="en-US" dirty="0" err="1"/>
              <a:t>pouco</a:t>
            </a:r>
            <a:r>
              <a:rPr lang="en-US" dirty="0"/>
              <a:t> para resolver o </a:t>
            </a:r>
            <a:r>
              <a:rPr lang="en-US" dirty="0" err="1"/>
              <a:t>problema</a:t>
            </a:r>
            <a:r>
              <a:rPr lang="en-US" dirty="0"/>
              <a:t> da </a:t>
            </a:r>
            <a:r>
              <a:rPr lang="en-US" dirty="0" err="1"/>
              <a:t>comunicação</a:t>
            </a:r>
            <a:r>
              <a:rPr lang="en-US" dirty="0"/>
              <a:t> secreta entre </a:t>
            </a:r>
            <a:r>
              <a:rPr lang="en-US" dirty="0" err="1"/>
              <a:t>criminosos</a:t>
            </a:r>
            <a:r>
              <a:rPr lang="en-US" dirty="0"/>
              <a:t> e </a:t>
            </a:r>
            <a:r>
              <a:rPr lang="en-US" dirty="0" err="1"/>
              <a:t>ainda</a:t>
            </a:r>
            <a:r>
              <a:rPr lang="en-US" dirty="0"/>
              <a:t> </a:t>
            </a:r>
            <a:r>
              <a:rPr lang="en-US" dirty="0" err="1"/>
              <a:t>podem</a:t>
            </a:r>
            <a:r>
              <a:rPr lang="en-US" dirty="0"/>
              <a:t> </a:t>
            </a:r>
            <a:r>
              <a:rPr lang="en-US" dirty="0" err="1"/>
              <a:t>trazer</a:t>
            </a:r>
            <a:r>
              <a:rPr lang="en-US" dirty="0"/>
              <a:t> </a:t>
            </a:r>
            <a:r>
              <a:rPr lang="en-US" dirty="0" err="1"/>
              <a:t>riscos</a:t>
            </a:r>
            <a:r>
              <a:rPr lang="en-US" dirty="0"/>
              <a:t> </a:t>
            </a:r>
            <a:r>
              <a:rPr lang="en-US" dirty="0" err="1"/>
              <a:t>substanciais</a:t>
            </a:r>
            <a:r>
              <a:rPr lang="en-US" dirty="0"/>
              <a:t> para </a:t>
            </a:r>
            <a:r>
              <a:rPr lang="en-US" dirty="0" err="1"/>
              <a:t>os</a:t>
            </a:r>
            <a:r>
              <a:rPr lang="en-US" dirty="0"/>
              <a:t> </a:t>
            </a:r>
            <a:r>
              <a:rPr lang="en-US" dirty="0" err="1"/>
              <a:t>cidadãos</a:t>
            </a:r>
            <a:r>
              <a:rPr lang="en-US" dirty="0"/>
              <a:t>.  </a:t>
            </a:r>
            <a:r>
              <a:rPr lang="en-US" dirty="0" err="1"/>
              <a:t>Acesso</a:t>
            </a:r>
            <a:r>
              <a:rPr lang="en-US" dirty="0"/>
              <a:t> a backdoor </a:t>
            </a:r>
            <a:r>
              <a:rPr lang="en-US" dirty="0" err="1"/>
              <a:t>trará</a:t>
            </a:r>
            <a:r>
              <a:rPr lang="en-US" dirty="0"/>
              <a:t> </a:t>
            </a:r>
            <a:r>
              <a:rPr lang="en-US" dirty="0" err="1"/>
              <a:t>novos</a:t>
            </a:r>
            <a:r>
              <a:rPr lang="en-US" dirty="0"/>
              <a:t> </a:t>
            </a:r>
            <a:r>
              <a:rPr lang="en-US" dirty="0" err="1"/>
              <a:t>problemas</a:t>
            </a:r>
            <a:r>
              <a:rPr lang="en-US" dirty="0"/>
              <a:t> </a:t>
            </a:r>
            <a:r>
              <a:rPr lang="en-US" dirty="0" err="1"/>
              <a:t>sem</a:t>
            </a:r>
            <a:r>
              <a:rPr lang="en-US" dirty="0"/>
              <a:t> </a:t>
            </a:r>
            <a:r>
              <a:rPr lang="en-US" dirty="0" err="1"/>
              <a:t>fornecer</a:t>
            </a:r>
            <a:r>
              <a:rPr lang="en-US" dirty="0"/>
              <a:t>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solução</a:t>
            </a:r>
            <a:r>
              <a:rPr lang="en-US" dirty="0"/>
              <a:t> </a:t>
            </a:r>
            <a:r>
              <a:rPr lang="en-US" dirty="0" err="1"/>
              <a:t>efetiva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8071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Fechaduras</a:t>
            </a:r>
            <a:r>
              <a:rPr lang="en-GB" dirty="0"/>
              <a:t> de </a:t>
            </a:r>
            <a:r>
              <a:rPr lang="en-GB" dirty="0" err="1"/>
              <a:t>Bagagem</a:t>
            </a:r>
            <a:r>
              <a:rPr lang="en-GB" dirty="0"/>
              <a:t> –  </a:t>
            </a:r>
            <a:r>
              <a:rPr lang="en-GB" dirty="0" err="1"/>
              <a:t>metáfora</a:t>
            </a:r>
            <a:r>
              <a:rPr lang="en-GB" dirty="0"/>
              <a:t> para backdoors de </a:t>
            </a:r>
            <a:r>
              <a:rPr lang="en-GB" dirty="0" err="1"/>
              <a:t>criptografia</a:t>
            </a:r>
            <a:endParaRPr lang="en-GB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15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Fechaduras</a:t>
            </a:r>
            <a:r>
              <a:rPr lang="en-US" sz="2200" dirty="0"/>
              <a:t> de </a:t>
            </a:r>
            <a:r>
              <a:rPr lang="en-US" sz="2200" dirty="0" err="1"/>
              <a:t>bagagem</a:t>
            </a:r>
            <a:r>
              <a:rPr lang="en-US" sz="2200" dirty="0"/>
              <a:t> </a:t>
            </a:r>
            <a:r>
              <a:rPr lang="en-US" sz="2200" dirty="0" err="1"/>
              <a:t>aprovadas</a:t>
            </a:r>
            <a:r>
              <a:rPr lang="en-US" sz="2200" dirty="0"/>
              <a:t> pela TSAS </a:t>
            </a:r>
            <a:r>
              <a:rPr lang="en-US" sz="2200" dirty="0" err="1"/>
              <a:t>foram</a:t>
            </a:r>
            <a:r>
              <a:rPr lang="en-US" sz="2200" dirty="0"/>
              <a:t> </a:t>
            </a:r>
            <a:r>
              <a:rPr lang="en-US" sz="2200" dirty="0" err="1"/>
              <a:t>desenhadas</a:t>
            </a:r>
            <a:r>
              <a:rPr lang="en-US" sz="2200" dirty="0"/>
              <a:t> para </a:t>
            </a:r>
            <a:r>
              <a:rPr lang="en-US" sz="2200" dirty="0" err="1"/>
              <a:t>autorizar</a:t>
            </a:r>
            <a:r>
              <a:rPr lang="en-US" sz="2200" dirty="0"/>
              <a:t> </a:t>
            </a:r>
            <a:r>
              <a:rPr lang="en-US" sz="2200" dirty="0" err="1"/>
              <a:t>viajantes</a:t>
            </a:r>
            <a:r>
              <a:rPr lang="en-US" sz="2200" dirty="0"/>
              <a:t> a </a:t>
            </a:r>
            <a:r>
              <a:rPr lang="en-US" sz="2200" dirty="0" err="1"/>
              <a:t>protegerem</a:t>
            </a:r>
            <a:r>
              <a:rPr lang="en-US" sz="2200" dirty="0"/>
              <a:t> </a:t>
            </a:r>
            <a:r>
              <a:rPr lang="en-US" sz="2200" dirty="0" err="1"/>
              <a:t>suas</a:t>
            </a:r>
            <a:r>
              <a:rPr lang="en-US" sz="2200" dirty="0"/>
              <a:t> </a:t>
            </a:r>
            <a:r>
              <a:rPr lang="en-US" sz="2200" dirty="0" err="1"/>
              <a:t>bagagens</a:t>
            </a:r>
            <a:r>
              <a:rPr lang="en-US" sz="2200" dirty="0"/>
              <a:t> , </a:t>
            </a:r>
            <a:r>
              <a:rPr lang="en-US" sz="2200" dirty="0" err="1"/>
              <a:t>fornencendo</a:t>
            </a:r>
            <a:r>
              <a:rPr lang="en-US" sz="2200" dirty="0"/>
              <a:t> </a:t>
            </a:r>
            <a:r>
              <a:rPr lang="en-US" sz="2200" dirty="0" err="1"/>
              <a:t>ao</a:t>
            </a:r>
            <a:r>
              <a:rPr lang="en-US" sz="2200" dirty="0"/>
              <a:t> </a:t>
            </a:r>
            <a:r>
              <a:rPr lang="en-US" sz="2200" dirty="0" err="1"/>
              <a:t>mesmo</a:t>
            </a:r>
            <a:r>
              <a:rPr lang="en-US" sz="2200" dirty="0"/>
              <a:t> tempo </a:t>
            </a:r>
            <a:r>
              <a:rPr lang="en-US" sz="2200" dirty="0" err="1"/>
              <a:t>acesso</a:t>
            </a:r>
            <a:r>
              <a:rPr lang="en-US" sz="2200" dirty="0"/>
              <a:t> </a:t>
            </a:r>
            <a:r>
              <a:rPr lang="en-US" sz="2200" dirty="0" err="1"/>
              <a:t>à</a:t>
            </a:r>
            <a:r>
              <a:rPr lang="en-US" sz="2200" dirty="0"/>
              <a:t> </a:t>
            </a:r>
            <a:r>
              <a:rPr lang="en-US" sz="2200" dirty="0" err="1"/>
              <a:t>autoridade</a:t>
            </a:r>
            <a:r>
              <a:rPr lang="en-US" sz="2200" dirty="0"/>
              <a:t>, para que </a:t>
            </a:r>
            <a:r>
              <a:rPr lang="en-US" sz="2200" dirty="0" err="1"/>
              <a:t>ela</a:t>
            </a:r>
            <a:r>
              <a:rPr lang="en-US" sz="2200" dirty="0"/>
              <a:t> </a:t>
            </a:r>
            <a:r>
              <a:rPr lang="en-US" sz="2200" dirty="0" err="1"/>
              <a:t>possa</a:t>
            </a:r>
            <a:r>
              <a:rPr lang="en-US" sz="2200" dirty="0"/>
              <a:t> </a:t>
            </a:r>
            <a:r>
              <a:rPr lang="en-US" sz="2200" dirty="0" err="1"/>
              <a:t>abrir</a:t>
            </a:r>
            <a:r>
              <a:rPr lang="en-US" sz="2200" dirty="0"/>
              <a:t> a </a:t>
            </a:r>
            <a:r>
              <a:rPr lang="en-US" sz="2200" dirty="0" err="1"/>
              <a:t>bagagem</a:t>
            </a:r>
            <a:r>
              <a:rPr lang="en-US" sz="2200" dirty="0"/>
              <a:t> e </a:t>
            </a:r>
            <a:r>
              <a:rPr lang="en-US" sz="2200" dirty="0" err="1"/>
              <a:t>inspecionar</a:t>
            </a:r>
            <a:r>
              <a:rPr lang="en-US" sz="2200" dirty="0"/>
              <a:t> o </a:t>
            </a:r>
            <a:r>
              <a:rPr lang="en-US" sz="2200" dirty="0" err="1"/>
              <a:t>conteúdo</a:t>
            </a:r>
            <a:r>
              <a:rPr lang="en-US" sz="2200" dirty="0"/>
              <a:t> para </a:t>
            </a:r>
            <a:r>
              <a:rPr lang="en-US" sz="2200" dirty="0" err="1"/>
              <a:t>propósitos</a:t>
            </a:r>
            <a:r>
              <a:rPr lang="en-US" sz="2200" dirty="0"/>
              <a:t> de </a:t>
            </a:r>
            <a:r>
              <a:rPr lang="en-US" sz="2200" dirty="0" err="1"/>
              <a:t>segurança</a:t>
            </a:r>
            <a:r>
              <a:rPr lang="en-US" sz="2200" dirty="0"/>
              <a:t> </a:t>
            </a:r>
            <a:r>
              <a:rPr lang="en-US" sz="2200" dirty="0" err="1"/>
              <a:t>através</a:t>
            </a:r>
            <a:r>
              <a:rPr lang="en-US" sz="2200" dirty="0"/>
              <a:t> de </a:t>
            </a:r>
            <a:r>
              <a:rPr lang="en-US" sz="2200" dirty="0" err="1"/>
              <a:t>utlização</a:t>
            </a:r>
            <a:r>
              <a:rPr lang="en-US" sz="2200" dirty="0"/>
              <a:t> de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chave</a:t>
            </a:r>
            <a:r>
              <a:rPr lang="en-US" sz="2200" dirty="0"/>
              <a:t> </a:t>
            </a:r>
            <a:r>
              <a:rPr lang="en-US" sz="2200" dirty="0" err="1"/>
              <a:t>mestra</a:t>
            </a:r>
            <a:r>
              <a:rPr lang="en-US" sz="22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 err="1"/>
              <a:t>Infelizmente</a:t>
            </a:r>
            <a:r>
              <a:rPr lang="en-US" sz="2200" dirty="0"/>
              <a:t>, as </a:t>
            </a:r>
            <a:r>
              <a:rPr lang="en-US" sz="2200" dirty="0" err="1"/>
              <a:t>chaves</a:t>
            </a:r>
            <a:r>
              <a:rPr lang="en-US" sz="2200" dirty="0"/>
              <a:t> </a:t>
            </a:r>
            <a:r>
              <a:rPr lang="en-US" sz="2200" dirty="0" err="1"/>
              <a:t>mestras</a:t>
            </a:r>
            <a:r>
              <a:rPr lang="en-US" sz="2200" dirty="0"/>
              <a:t> </a:t>
            </a:r>
            <a:r>
              <a:rPr lang="en-US" sz="2200" dirty="0" err="1"/>
              <a:t>não</a:t>
            </a:r>
            <a:r>
              <a:rPr lang="en-US" sz="2200" dirty="0"/>
              <a:t> </a:t>
            </a:r>
            <a:r>
              <a:rPr lang="en-US" sz="2200" dirty="0" err="1"/>
              <a:t>ficaram</a:t>
            </a:r>
            <a:r>
              <a:rPr lang="en-US" sz="2200" dirty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segredo</a:t>
            </a:r>
            <a:r>
              <a:rPr lang="en-US" sz="2200" dirty="0"/>
              <a:t>: o design </a:t>
            </a:r>
            <a:r>
              <a:rPr lang="en-US" sz="2200" dirty="0" err="1"/>
              <a:t>foi</a:t>
            </a:r>
            <a:r>
              <a:rPr lang="en-US" sz="2200" dirty="0"/>
              <a:t> </a:t>
            </a:r>
            <a:r>
              <a:rPr lang="en-US" sz="2200" dirty="0" err="1"/>
              <a:t>exposto</a:t>
            </a:r>
            <a:r>
              <a:rPr lang="en-US" sz="2200" dirty="0"/>
              <a:t>, </a:t>
            </a:r>
            <a:r>
              <a:rPr lang="en-US" sz="2200" dirty="0" err="1"/>
              <a:t>permitindo</a:t>
            </a:r>
            <a:r>
              <a:rPr lang="en-US" sz="2200" dirty="0"/>
              <a:t> a </a:t>
            </a:r>
            <a:r>
              <a:rPr lang="en-US" sz="2200" dirty="0" err="1"/>
              <a:t>reprodução</a:t>
            </a:r>
            <a:r>
              <a:rPr lang="en-US" sz="2200" dirty="0"/>
              <a:t> de </a:t>
            </a:r>
            <a:r>
              <a:rPr lang="en-US" sz="2200" dirty="0" err="1"/>
              <a:t>cópias</a:t>
            </a:r>
            <a:r>
              <a:rPr lang="en-US" sz="2200" dirty="0"/>
              <a:t> por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impressora</a:t>
            </a:r>
            <a:r>
              <a:rPr lang="en-US" sz="2200" dirty="0"/>
              <a:t> 3D </a:t>
            </a:r>
            <a:r>
              <a:rPr lang="en-US" sz="2200" dirty="0" err="1"/>
              <a:t>ou</a:t>
            </a:r>
            <a:r>
              <a:rPr lang="en-US" sz="2200" dirty="0"/>
              <a:t> a </a:t>
            </a:r>
            <a:r>
              <a:rPr lang="en-US" sz="2200" dirty="0" err="1"/>
              <a:t>compra</a:t>
            </a:r>
            <a:r>
              <a:rPr lang="en-US" sz="2200" dirty="0"/>
              <a:t> on-line por </a:t>
            </a:r>
            <a:r>
              <a:rPr lang="en-US" sz="2200" dirty="0" err="1"/>
              <a:t>apenas</a:t>
            </a:r>
            <a:r>
              <a:rPr lang="en-US" sz="2200" dirty="0"/>
              <a:t> US $ 10.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dirty="0"/>
              <a:t>Agora </a:t>
            </a:r>
            <a:r>
              <a:rPr lang="en-US" sz="2200" dirty="0" err="1"/>
              <a:t>qualquer</a:t>
            </a:r>
            <a:r>
              <a:rPr lang="en-US" sz="2200" dirty="0"/>
              <a:t> </a:t>
            </a:r>
            <a:r>
              <a:rPr lang="en-US" sz="2200" dirty="0" err="1"/>
              <a:t>pessoa</a:t>
            </a:r>
            <a:r>
              <a:rPr lang="en-US" sz="2200" dirty="0"/>
              <a:t> </a:t>
            </a:r>
            <a:r>
              <a:rPr lang="en-US" sz="2200" dirty="0" err="1"/>
              <a:t>pode</a:t>
            </a:r>
            <a:r>
              <a:rPr lang="en-US" sz="2200" dirty="0"/>
              <a:t> </a:t>
            </a:r>
            <a:r>
              <a:rPr lang="en-US" sz="2200" dirty="0" err="1"/>
              <a:t>obter</a:t>
            </a:r>
            <a:r>
              <a:rPr lang="en-US" sz="2200" dirty="0"/>
              <a:t>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chave</a:t>
            </a:r>
            <a:r>
              <a:rPr lang="en-US" sz="2200" dirty="0"/>
              <a:t> </a:t>
            </a:r>
            <a:r>
              <a:rPr lang="en-US" sz="2200" dirty="0" err="1"/>
              <a:t>mestra</a:t>
            </a:r>
            <a:r>
              <a:rPr lang="en-US" sz="2200" dirty="0"/>
              <a:t> e </a:t>
            </a:r>
            <a:r>
              <a:rPr lang="en-US" sz="2200" dirty="0" err="1"/>
              <a:t>abrir</a:t>
            </a:r>
            <a:r>
              <a:rPr lang="en-US" sz="2200" dirty="0"/>
              <a:t> as </a:t>
            </a:r>
            <a:r>
              <a:rPr lang="en-US" sz="2200" dirty="0" err="1"/>
              <a:t>fechaduras</a:t>
            </a:r>
            <a:r>
              <a:rPr lang="en-US" sz="2200" dirty="0"/>
              <a:t> </a:t>
            </a:r>
            <a:r>
              <a:rPr lang="en-US" sz="2200" dirty="0" err="1"/>
              <a:t>aprovados</a:t>
            </a:r>
            <a:r>
              <a:rPr lang="en-US" sz="2200" dirty="0"/>
              <a:t> pela TSA</a:t>
            </a:r>
          </a:p>
        </p:txBody>
      </p:sp>
    </p:spTree>
    <p:extLst>
      <p:ext uri="{BB962C8B-B14F-4D97-AF65-F5344CB8AC3E}">
        <p14:creationId xmlns:p14="http://schemas.microsoft.com/office/powerpoint/2010/main" val="383746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Internet Society </a:t>
            </a:r>
            <a:r>
              <a:rPr lang="en-GB" dirty="0" err="1"/>
              <a:t>está</a:t>
            </a:r>
            <a:r>
              <a:rPr lang="en-GB" dirty="0"/>
              <a:t> </a:t>
            </a:r>
            <a:r>
              <a:rPr lang="en-GB" dirty="0" err="1"/>
              <a:t>ativamente</a:t>
            </a:r>
            <a:r>
              <a:rPr lang="en-GB" dirty="0"/>
              <a:t> </a:t>
            </a:r>
            <a:r>
              <a:rPr lang="en-GB" dirty="0" err="1"/>
              <a:t>trabalhando</a:t>
            </a:r>
            <a:r>
              <a:rPr lang="en-GB" dirty="0"/>
              <a:t> para: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16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1. </a:t>
            </a:r>
            <a:r>
              <a:rPr lang="en-US" sz="2200" dirty="0" err="1"/>
              <a:t>Evitar</a:t>
            </a:r>
            <a:r>
              <a:rPr lang="en-US" sz="2200" dirty="0"/>
              <a:t> que a </a:t>
            </a:r>
            <a:r>
              <a:rPr lang="en-US" sz="2200" dirty="0" err="1"/>
              <a:t>criptografia</a:t>
            </a:r>
            <a:r>
              <a:rPr lang="en-US" sz="2200" dirty="0"/>
              <a:t> </a:t>
            </a:r>
            <a:r>
              <a:rPr lang="en-US" sz="2200" dirty="0" err="1"/>
              <a:t>seja</a:t>
            </a:r>
            <a:r>
              <a:rPr lang="en-US" sz="2200" dirty="0"/>
              <a:t> </a:t>
            </a:r>
            <a:r>
              <a:rPr lang="en-US" sz="2200" dirty="0" err="1"/>
              <a:t>enfraquecida</a:t>
            </a:r>
            <a:r>
              <a:rPr lang="en-US" sz="2200" dirty="0"/>
              <a:t>, </a:t>
            </a:r>
            <a:r>
              <a:rPr lang="en-US" sz="2200" dirty="0" err="1"/>
              <a:t>seja</a:t>
            </a:r>
            <a:r>
              <a:rPr lang="en-US" sz="2200" dirty="0"/>
              <a:t> por </a:t>
            </a:r>
            <a:r>
              <a:rPr lang="en-US" sz="2200" dirty="0" err="1"/>
              <a:t>propostas</a:t>
            </a:r>
            <a:r>
              <a:rPr lang="en-US" sz="2200" dirty="0"/>
              <a:t> </a:t>
            </a:r>
            <a:r>
              <a:rPr lang="en-US" sz="2200" dirty="0" err="1"/>
              <a:t>governamentais</a:t>
            </a:r>
            <a:r>
              <a:rPr lang="en-US" sz="2200" dirty="0"/>
              <a:t> de </a:t>
            </a:r>
            <a:r>
              <a:rPr lang="en-US" sz="2200" dirty="0" err="1"/>
              <a:t>acesso</a:t>
            </a:r>
            <a:r>
              <a:rPr lang="en-US" sz="2200" dirty="0"/>
              <a:t>  por </a:t>
            </a:r>
            <a:r>
              <a:rPr lang="en-US" sz="2200" dirty="0" err="1"/>
              <a:t>autoridades</a:t>
            </a:r>
            <a:r>
              <a:rPr lang="en-US" sz="2200" dirty="0"/>
              <a:t> </a:t>
            </a:r>
            <a:r>
              <a:rPr lang="en-US" sz="2200" dirty="0" err="1"/>
              <a:t>policiais</a:t>
            </a:r>
            <a:r>
              <a:rPr lang="en-US" sz="2200" dirty="0"/>
              <a:t> </a:t>
            </a:r>
            <a:r>
              <a:rPr lang="en-US" sz="2200" dirty="0" err="1"/>
              <a:t>ou</a:t>
            </a:r>
            <a:r>
              <a:rPr lang="en-US" sz="2200" dirty="0"/>
              <a:t> por </a:t>
            </a:r>
            <a:r>
              <a:rPr lang="en-US" sz="2200" dirty="0" err="1"/>
              <a:t>tentativas</a:t>
            </a:r>
            <a:r>
              <a:rPr lang="en-US" sz="2200" dirty="0"/>
              <a:t> do </a:t>
            </a:r>
            <a:r>
              <a:rPr lang="en-US" sz="2200" dirty="0" err="1"/>
              <a:t>setor</a:t>
            </a:r>
            <a:r>
              <a:rPr lang="en-US" sz="2200" dirty="0"/>
              <a:t> privado de </a:t>
            </a:r>
            <a:r>
              <a:rPr lang="en-US" sz="2200" dirty="0" err="1"/>
              <a:t>permitir</a:t>
            </a:r>
            <a:r>
              <a:rPr lang="en-US" sz="2200" dirty="0"/>
              <a:t> </a:t>
            </a:r>
            <a:r>
              <a:rPr lang="en-US" sz="2200" dirty="0" err="1"/>
              <a:t>maior</a:t>
            </a:r>
            <a:r>
              <a:rPr lang="en-US" sz="2200" dirty="0"/>
              <a:t> coleta e </a:t>
            </a:r>
            <a:r>
              <a:rPr lang="en-US" sz="2200" dirty="0" err="1"/>
              <a:t>monetização</a:t>
            </a:r>
            <a:r>
              <a:rPr lang="en-US" sz="2200" dirty="0"/>
              <a:t> de dados.</a:t>
            </a:r>
          </a:p>
          <a:p>
            <a:r>
              <a:rPr lang="en-US" sz="2200" dirty="0"/>
              <a:t>2. </a:t>
            </a:r>
            <a:r>
              <a:rPr lang="en-US" sz="2200" dirty="0" err="1"/>
              <a:t>Melhorar</a:t>
            </a:r>
            <a:r>
              <a:rPr lang="en-US" sz="2200" dirty="0"/>
              <a:t> a </a:t>
            </a:r>
            <a:r>
              <a:rPr lang="en-US" sz="2200" dirty="0" err="1"/>
              <a:t>implementação</a:t>
            </a:r>
            <a:r>
              <a:rPr lang="en-US" sz="2200" dirty="0"/>
              <a:t> e </a:t>
            </a:r>
            <a:r>
              <a:rPr lang="en-US" sz="2200" dirty="0" err="1"/>
              <a:t>adoção</a:t>
            </a:r>
            <a:r>
              <a:rPr lang="en-US" sz="2200" dirty="0"/>
              <a:t> de </a:t>
            </a:r>
            <a:r>
              <a:rPr lang="en-US" sz="2200" dirty="0" err="1"/>
              <a:t>criptografia</a:t>
            </a:r>
            <a:r>
              <a:rPr lang="en-US" sz="2200" dirty="0"/>
              <a:t> forte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todo</a:t>
            </a:r>
            <a:r>
              <a:rPr lang="en-US" sz="2200" dirty="0"/>
              <a:t> o </a:t>
            </a:r>
            <a:r>
              <a:rPr lang="en-US" sz="2200" dirty="0" err="1"/>
              <a:t>ecossistema</a:t>
            </a:r>
            <a:r>
              <a:rPr lang="en-US" sz="2200" dirty="0"/>
              <a:t> da Internet.</a:t>
            </a:r>
          </a:p>
        </p:txBody>
      </p:sp>
    </p:spTree>
    <p:extLst>
      <p:ext uri="{BB962C8B-B14F-4D97-AF65-F5344CB8AC3E}">
        <p14:creationId xmlns:p14="http://schemas.microsoft.com/office/powerpoint/2010/main" val="1170511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Sozinhos</a:t>
            </a:r>
            <a:r>
              <a:rPr lang="en-GB" dirty="0"/>
              <a:t> </a:t>
            </a:r>
            <a:r>
              <a:rPr lang="en-GB" dirty="0" err="1"/>
              <a:t>não</a:t>
            </a:r>
            <a:r>
              <a:rPr lang="en-GB" dirty="0"/>
              <a:t> </a:t>
            </a:r>
            <a:r>
              <a:rPr lang="en-GB" dirty="0" err="1"/>
              <a:t>podemos</a:t>
            </a:r>
            <a:r>
              <a:rPr lang="en-GB" dirty="0"/>
              <a:t> </a:t>
            </a:r>
            <a:r>
              <a:rPr lang="en-GB" dirty="0" err="1"/>
              <a:t>ter</a:t>
            </a:r>
            <a:r>
              <a:rPr lang="en-GB" dirty="0"/>
              <a:t> </a:t>
            </a:r>
            <a:r>
              <a:rPr lang="en-GB" dirty="0" err="1"/>
              <a:t>sucesso</a:t>
            </a:r>
            <a:endParaRPr lang="en-GB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17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48400"/>
            <a:ext cx="11652000" cy="4966700"/>
          </a:xfrm>
        </p:spPr>
        <p:txBody>
          <a:bodyPr/>
          <a:lstStyle/>
          <a:p>
            <a:r>
              <a:rPr lang="en-US" sz="2400" dirty="0"/>
              <a:t>A Internet Society  </a:t>
            </a:r>
            <a:r>
              <a:rPr lang="en-US" sz="2400" dirty="0" err="1"/>
              <a:t>sozinha</a:t>
            </a:r>
            <a:r>
              <a:rPr lang="en-US" sz="2400" dirty="0"/>
              <a:t>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</a:t>
            </a:r>
            <a:r>
              <a:rPr lang="en-US" sz="2400" dirty="0" err="1"/>
              <a:t>capaz</a:t>
            </a:r>
            <a:r>
              <a:rPr lang="en-US" sz="2400" dirty="0"/>
              <a:t> de </a:t>
            </a:r>
            <a:r>
              <a:rPr lang="en-US" sz="2400" dirty="0" err="1"/>
              <a:t>convencer</a:t>
            </a:r>
            <a:r>
              <a:rPr lang="en-US" sz="2400" dirty="0"/>
              <a:t> </a:t>
            </a:r>
            <a:r>
              <a:rPr lang="en-US" sz="2400" dirty="0" err="1"/>
              <a:t>governos</a:t>
            </a:r>
            <a:r>
              <a:rPr lang="en-US" sz="2400" dirty="0"/>
              <a:t> a a </a:t>
            </a:r>
            <a:r>
              <a:rPr lang="en-US" sz="2400" dirty="0" err="1"/>
              <a:t>parar</a:t>
            </a:r>
            <a:r>
              <a:rPr lang="en-US" sz="2400" dirty="0"/>
              <a:t> de </a:t>
            </a:r>
            <a:r>
              <a:rPr lang="en-US" sz="2400" dirty="0" err="1"/>
              <a:t>criar</a:t>
            </a:r>
            <a:r>
              <a:rPr lang="en-US" sz="2400" dirty="0"/>
              <a:t> leis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políticas</a:t>
            </a:r>
            <a:r>
              <a:rPr lang="en-US" sz="2400" dirty="0"/>
              <a:t> que </a:t>
            </a:r>
            <a:r>
              <a:rPr lang="en-US" sz="2400" dirty="0" err="1"/>
              <a:t>prejudicam</a:t>
            </a:r>
            <a:r>
              <a:rPr lang="en-US" sz="2400" dirty="0"/>
              <a:t> a </a:t>
            </a:r>
            <a:r>
              <a:rPr lang="en-US" sz="2400" dirty="0" err="1"/>
              <a:t>criptografia</a:t>
            </a:r>
            <a:r>
              <a:rPr lang="en-US" sz="2400" dirty="0"/>
              <a:t> e a </a:t>
            </a:r>
            <a:r>
              <a:rPr lang="en-US" sz="2400" dirty="0" err="1"/>
              <a:t>segurança</a:t>
            </a:r>
            <a:r>
              <a:rPr lang="en-US" sz="2400" dirty="0"/>
              <a:t> digital.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Estamos </a:t>
            </a:r>
            <a:r>
              <a:rPr lang="en-US" sz="2200" dirty="0" err="1"/>
              <a:t>construindo</a:t>
            </a:r>
            <a:r>
              <a:rPr lang="en-US" sz="2200" dirty="0"/>
              <a:t>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comunidade</a:t>
            </a:r>
            <a:r>
              <a:rPr lang="en-US" sz="2200" dirty="0"/>
              <a:t> de </a:t>
            </a:r>
            <a:r>
              <a:rPr lang="en-US" sz="2200" dirty="0" err="1"/>
              <a:t>defensores</a:t>
            </a:r>
            <a:r>
              <a:rPr lang="en-US" sz="2200" dirty="0"/>
              <a:t> da </a:t>
            </a:r>
            <a:r>
              <a:rPr lang="en-US" sz="2200" dirty="0" err="1"/>
              <a:t>criptografia</a:t>
            </a:r>
            <a:r>
              <a:rPr lang="en-US" sz="2200" dirty="0"/>
              <a:t> para </a:t>
            </a:r>
            <a:r>
              <a:rPr lang="en-US" sz="2200" dirty="0" err="1"/>
              <a:t>levar</a:t>
            </a:r>
            <a:r>
              <a:rPr lang="en-US" sz="2200" dirty="0"/>
              <a:t> </a:t>
            </a:r>
            <a:r>
              <a:rPr lang="en-US" sz="2200" dirty="0" err="1"/>
              <a:t>nossa</a:t>
            </a:r>
            <a:r>
              <a:rPr lang="en-US" sz="2200" dirty="0"/>
              <a:t> </a:t>
            </a:r>
            <a:r>
              <a:rPr lang="en-US" sz="2200" dirty="0" err="1"/>
              <a:t>mensagem</a:t>
            </a:r>
            <a:r>
              <a:rPr lang="en-US" sz="2200" dirty="0"/>
              <a:t> </a:t>
            </a:r>
            <a:r>
              <a:rPr lang="en-US" sz="2200" dirty="0" err="1"/>
              <a:t>adiante</a:t>
            </a:r>
            <a:r>
              <a:rPr lang="en-US" sz="2200" dirty="0"/>
              <a:t>, </a:t>
            </a:r>
            <a:r>
              <a:rPr lang="en-US" sz="2200" dirty="0" err="1"/>
              <a:t>globalmente</a:t>
            </a:r>
            <a:r>
              <a:rPr lang="en-US" sz="2200" dirty="0"/>
              <a:t> e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nossos</a:t>
            </a:r>
            <a:r>
              <a:rPr lang="en-US" sz="2200" dirty="0"/>
              <a:t> </a:t>
            </a:r>
            <a:r>
              <a:rPr lang="en-US" sz="2200" dirty="0" err="1"/>
              <a:t>países</a:t>
            </a:r>
            <a:r>
              <a:rPr lang="en-US" sz="2200" dirty="0"/>
              <a:t>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Estamos </a:t>
            </a:r>
            <a:r>
              <a:rPr lang="en-US" sz="2200" dirty="0" err="1"/>
              <a:t>treinando</a:t>
            </a:r>
            <a:r>
              <a:rPr lang="en-US" sz="2200" dirty="0"/>
              <a:t> e </a:t>
            </a:r>
            <a:r>
              <a:rPr lang="en-US" sz="2200" dirty="0" err="1"/>
              <a:t>equipando</a:t>
            </a:r>
            <a:r>
              <a:rPr lang="en-US" sz="2200" dirty="0"/>
              <a:t> </a:t>
            </a:r>
            <a:r>
              <a:rPr lang="en-US" sz="2200" dirty="0" err="1"/>
              <a:t>nossos</a:t>
            </a:r>
            <a:r>
              <a:rPr lang="en-US" sz="2200" dirty="0"/>
              <a:t> </a:t>
            </a:r>
            <a:r>
              <a:rPr lang="en-US" sz="2200" dirty="0" err="1"/>
              <a:t>aliados</a:t>
            </a:r>
            <a:r>
              <a:rPr lang="en-US" sz="2200" dirty="0"/>
              <a:t> com o </a:t>
            </a:r>
            <a:r>
              <a:rPr lang="en-US" sz="2200" dirty="0" err="1"/>
              <a:t>conhecimento</a:t>
            </a:r>
            <a:r>
              <a:rPr lang="en-US" sz="2200" dirty="0"/>
              <a:t> e as </a:t>
            </a:r>
            <a:r>
              <a:rPr lang="en-US" sz="2200" dirty="0" err="1"/>
              <a:t>habilidades</a:t>
            </a:r>
            <a:r>
              <a:rPr lang="en-US" sz="2200" dirty="0"/>
              <a:t> </a:t>
            </a:r>
            <a:r>
              <a:rPr lang="en-US" sz="2200" dirty="0" err="1"/>
              <a:t>necessárias</a:t>
            </a:r>
            <a:r>
              <a:rPr lang="en-US" sz="2200" dirty="0"/>
              <a:t> para </a:t>
            </a:r>
            <a:r>
              <a:rPr lang="en-US" sz="2200" dirty="0" err="1"/>
              <a:t>ter</a:t>
            </a:r>
            <a:r>
              <a:rPr lang="en-US" sz="2200" dirty="0"/>
              <a:t> </a:t>
            </a:r>
            <a:r>
              <a:rPr lang="en-US" sz="2200" dirty="0" err="1"/>
              <a:t>sucesso</a:t>
            </a:r>
            <a:r>
              <a:rPr lang="en-US" sz="2200" dirty="0"/>
              <a:t>.</a:t>
            </a:r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Estamos </a:t>
            </a:r>
            <a:r>
              <a:rPr lang="en-US" sz="2200" dirty="0" err="1"/>
              <a:t>direcionando</a:t>
            </a:r>
            <a:r>
              <a:rPr lang="en-US" sz="2200" dirty="0"/>
              <a:t> </a:t>
            </a:r>
            <a:r>
              <a:rPr lang="en-US" sz="2200" dirty="0" err="1"/>
              <a:t>os</a:t>
            </a:r>
            <a:r>
              <a:rPr lang="en-US" sz="2200" dirty="0"/>
              <a:t> </a:t>
            </a:r>
            <a:r>
              <a:rPr lang="en-US" sz="2200" dirty="0" err="1"/>
              <a:t>principais</a:t>
            </a:r>
            <a:r>
              <a:rPr lang="en-US" sz="2200" dirty="0"/>
              <a:t> </a:t>
            </a:r>
            <a:r>
              <a:rPr lang="en-US" sz="2200" dirty="0" err="1"/>
              <a:t>setores</a:t>
            </a:r>
            <a:r>
              <a:rPr lang="en-US" sz="2200" dirty="0"/>
              <a:t> da </a:t>
            </a:r>
            <a:r>
              <a:rPr lang="en-US" sz="2200" dirty="0" err="1"/>
              <a:t>indústria</a:t>
            </a:r>
            <a:r>
              <a:rPr lang="en-US" sz="2200" dirty="0"/>
              <a:t> para:</a:t>
            </a:r>
          </a:p>
          <a:p>
            <a:pPr marL="6129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Defenderem</a:t>
            </a:r>
            <a:r>
              <a:rPr lang="en-US" sz="2000" dirty="0"/>
              <a:t> a </a:t>
            </a:r>
            <a:r>
              <a:rPr lang="en-US" sz="2000" dirty="0" err="1"/>
              <a:t>criptografia</a:t>
            </a:r>
            <a:r>
              <a:rPr lang="en-US" sz="2000" dirty="0"/>
              <a:t> forte (TLS 1.3, </a:t>
            </a:r>
            <a:r>
              <a:rPr lang="en-US" sz="2000" dirty="0" err="1"/>
              <a:t>uso</a:t>
            </a:r>
            <a:r>
              <a:rPr lang="en-US" sz="2000" dirty="0"/>
              <a:t> de </a:t>
            </a:r>
            <a:r>
              <a:rPr lang="en-US" sz="2000" dirty="0" err="1"/>
              <a:t>mensagens</a:t>
            </a:r>
            <a:r>
              <a:rPr lang="en-US" sz="2000" dirty="0"/>
              <a:t> </a:t>
            </a:r>
            <a:r>
              <a:rPr lang="en-US" sz="2000" dirty="0" err="1"/>
              <a:t>criptografadas</a:t>
            </a:r>
            <a:r>
              <a:rPr lang="en-US" sz="2000" dirty="0"/>
              <a:t> P2P etc.) </a:t>
            </a:r>
          </a:p>
          <a:p>
            <a:pPr marL="6129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000" dirty="0" err="1"/>
              <a:t>Recrutarem</a:t>
            </a:r>
            <a:r>
              <a:rPr lang="en-US" sz="2000" dirty="0"/>
              <a:t> para a </a:t>
            </a:r>
            <a:r>
              <a:rPr lang="en-US" sz="2000" dirty="0" err="1"/>
              <a:t>construção</a:t>
            </a:r>
            <a:r>
              <a:rPr lang="en-US" sz="2000" dirty="0"/>
              <a:t> da </a:t>
            </a:r>
            <a:r>
              <a:rPr lang="en-US" sz="2000" dirty="0" err="1"/>
              <a:t>comunidade</a:t>
            </a:r>
            <a:r>
              <a:rPr lang="en-US" sz="2000" dirty="0"/>
              <a:t>, e </a:t>
            </a:r>
            <a:r>
              <a:rPr lang="en-US" sz="2000" dirty="0" err="1"/>
              <a:t>trabalho</a:t>
            </a:r>
            <a:r>
              <a:rPr lang="en-US" sz="2000" dirty="0"/>
              <a:t> de </a:t>
            </a:r>
            <a:r>
              <a:rPr lang="en-US" sz="2000" dirty="0" err="1"/>
              <a:t>defesa</a:t>
            </a:r>
            <a:r>
              <a:rPr lang="en-US" sz="2000" dirty="0"/>
              <a:t> da </a:t>
            </a:r>
            <a:r>
              <a:rPr lang="en-US" sz="2000" dirty="0" err="1"/>
              <a:t>criptografia</a:t>
            </a:r>
            <a:endParaRPr lang="en-US" sz="20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Estamos </a:t>
            </a:r>
            <a:r>
              <a:rPr lang="en-US" sz="2200" dirty="0" err="1"/>
              <a:t>nos</a:t>
            </a:r>
            <a:r>
              <a:rPr lang="en-US" sz="2200" dirty="0"/>
              <a:t> </a:t>
            </a:r>
            <a:r>
              <a:rPr lang="en-US" sz="2200" dirty="0" err="1"/>
              <a:t>reunindo</a:t>
            </a:r>
            <a:r>
              <a:rPr lang="en-US" sz="2200" dirty="0"/>
              <a:t> com </a:t>
            </a:r>
            <a:r>
              <a:rPr lang="en-US" sz="2200" dirty="0" err="1"/>
              <a:t>agências</a:t>
            </a:r>
            <a:r>
              <a:rPr lang="en-US" sz="2200" dirty="0"/>
              <a:t> </a:t>
            </a:r>
            <a:r>
              <a:rPr lang="en-US" sz="2200" dirty="0" err="1"/>
              <a:t>governamentais</a:t>
            </a:r>
            <a:r>
              <a:rPr lang="en-US" sz="2200" dirty="0"/>
              <a:t> que </a:t>
            </a:r>
            <a:r>
              <a:rPr lang="en-US" sz="2200" dirty="0" err="1"/>
              <a:t>influenciam</a:t>
            </a:r>
            <a:r>
              <a:rPr lang="en-US" sz="2200" dirty="0"/>
              <a:t> a </a:t>
            </a:r>
            <a:r>
              <a:rPr lang="en-US" sz="2200" dirty="0" err="1"/>
              <a:t>indústria</a:t>
            </a:r>
            <a:endParaRPr lang="en-US" sz="2200" dirty="0"/>
          </a:p>
          <a:p>
            <a:pPr marL="342900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200" dirty="0"/>
              <a:t>Estamos </a:t>
            </a:r>
            <a:r>
              <a:rPr lang="en-US" sz="2200" dirty="0" err="1"/>
              <a:t>desenvolvendo</a:t>
            </a:r>
            <a:r>
              <a:rPr lang="en-US" sz="2200" dirty="0"/>
              <a:t> </a:t>
            </a:r>
            <a:r>
              <a:rPr lang="en-US" sz="2200" dirty="0" err="1"/>
              <a:t>materiais</a:t>
            </a:r>
            <a:r>
              <a:rPr lang="en-US" sz="2200" dirty="0"/>
              <a:t> para </a:t>
            </a:r>
            <a:r>
              <a:rPr lang="en-US" sz="2200" dirty="0" err="1"/>
              <a:t>superar</a:t>
            </a:r>
            <a:r>
              <a:rPr lang="en-US" sz="2200" dirty="0"/>
              <a:t> </a:t>
            </a:r>
            <a:r>
              <a:rPr lang="en-US" sz="2200" dirty="0" err="1"/>
              <a:t>barreiras</a:t>
            </a:r>
            <a:r>
              <a:rPr lang="en-US" sz="2200" dirty="0"/>
              <a:t> </a:t>
            </a:r>
            <a:r>
              <a:rPr lang="en-US" sz="2200" dirty="0" err="1"/>
              <a:t>à</a:t>
            </a:r>
            <a:r>
              <a:rPr lang="en-US" sz="2200" dirty="0"/>
              <a:t> </a:t>
            </a:r>
            <a:r>
              <a:rPr lang="en-US" sz="2200" dirty="0" err="1"/>
              <a:t>adoção</a:t>
            </a:r>
            <a:r>
              <a:rPr lang="en-US" sz="2200" dirty="0"/>
              <a:t> de </a:t>
            </a:r>
            <a:r>
              <a:rPr lang="en-US" sz="2200" dirty="0" err="1"/>
              <a:t>criptografia</a:t>
            </a:r>
            <a:r>
              <a:rPr lang="en-US" sz="2200" dirty="0"/>
              <a:t> forte</a:t>
            </a:r>
          </a:p>
        </p:txBody>
      </p:sp>
    </p:spTree>
    <p:extLst>
      <p:ext uri="{BB962C8B-B14F-4D97-AF65-F5344CB8AC3E}">
        <p14:creationId xmlns:p14="http://schemas.microsoft.com/office/powerpoint/2010/main" val="3231220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Construindo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narrativa</a:t>
            </a:r>
            <a:r>
              <a:rPr lang="en-GB" dirty="0"/>
              <a:t> positive </a:t>
            </a:r>
            <a:r>
              <a:rPr lang="en-GB" dirty="0" err="1"/>
              <a:t>em</a:t>
            </a:r>
            <a:r>
              <a:rPr lang="en-GB" dirty="0"/>
              <a:t> </a:t>
            </a:r>
            <a:r>
              <a:rPr lang="en-GB" dirty="0" err="1"/>
              <a:t>torno</a:t>
            </a:r>
            <a:r>
              <a:rPr lang="en-GB" dirty="0"/>
              <a:t> da </a:t>
            </a:r>
            <a:r>
              <a:rPr lang="en-GB" dirty="0" err="1"/>
              <a:t>criptografia</a:t>
            </a:r>
            <a:endParaRPr lang="en-GB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18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48400"/>
            <a:ext cx="11652000" cy="4966700"/>
          </a:xfrm>
        </p:spPr>
        <p:txBody>
          <a:bodyPr/>
          <a:lstStyle/>
          <a:p>
            <a:pPr fontAlgn="t"/>
            <a:r>
              <a:rPr lang="en-US" sz="2400" dirty="0"/>
              <a:t>Para </a:t>
            </a:r>
            <a:r>
              <a:rPr lang="en-US" sz="2400" dirty="0" err="1"/>
              <a:t>ter</a:t>
            </a:r>
            <a:r>
              <a:rPr lang="en-US" sz="2400" dirty="0"/>
              <a:t> </a:t>
            </a:r>
            <a:r>
              <a:rPr lang="en-US" sz="2400" dirty="0" err="1"/>
              <a:t>sucesso</a:t>
            </a:r>
            <a:r>
              <a:rPr lang="en-US" sz="2400" dirty="0"/>
              <a:t> a </a:t>
            </a:r>
            <a:r>
              <a:rPr lang="en-US" sz="2400" dirty="0" err="1"/>
              <a:t>longo</a:t>
            </a:r>
            <a:r>
              <a:rPr lang="en-US" sz="2400" dirty="0"/>
              <a:t> </a:t>
            </a:r>
            <a:r>
              <a:rPr lang="en-US" sz="2400" dirty="0" err="1"/>
              <a:t>prazo</a:t>
            </a:r>
            <a:r>
              <a:rPr lang="en-US" sz="2400" dirty="0"/>
              <a:t>, a Internet Society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pode</a:t>
            </a:r>
            <a:r>
              <a:rPr lang="en-US" sz="2400" dirty="0"/>
              <a:t> </a:t>
            </a:r>
            <a:r>
              <a:rPr lang="en-US" sz="2400" dirty="0" err="1"/>
              <a:t>estar</a:t>
            </a:r>
            <a:r>
              <a:rPr lang="en-US" sz="2400" dirty="0"/>
              <a:t> </a:t>
            </a:r>
            <a:r>
              <a:rPr lang="en-US" sz="2400" dirty="0" err="1"/>
              <a:t>sozinha</a:t>
            </a:r>
            <a:r>
              <a:rPr lang="en-US" sz="2400" dirty="0"/>
              <a:t> - </a:t>
            </a:r>
            <a:r>
              <a:rPr lang="en-US" sz="2400" dirty="0" err="1"/>
              <a:t>precisamos</a:t>
            </a:r>
            <a:r>
              <a:rPr lang="en-US" sz="2400" dirty="0"/>
              <a:t> </a:t>
            </a:r>
            <a:r>
              <a:rPr lang="en-US" sz="2400" dirty="0" err="1"/>
              <a:t>conscientizar</a:t>
            </a:r>
            <a:r>
              <a:rPr lang="en-US" sz="2400" dirty="0"/>
              <a:t> e </a:t>
            </a:r>
            <a:r>
              <a:rPr lang="en-US" sz="2400" dirty="0" err="1"/>
              <a:t>formar</a:t>
            </a:r>
            <a:r>
              <a:rPr lang="en-US" sz="2400" dirty="0"/>
              <a:t> </a:t>
            </a:r>
            <a:r>
              <a:rPr lang="en-US" sz="2400" dirty="0" err="1"/>
              <a:t>aliados</a:t>
            </a:r>
            <a:r>
              <a:rPr lang="en-US" sz="2400" dirty="0"/>
              <a:t>.</a:t>
            </a:r>
          </a:p>
          <a:p>
            <a:pPr algn="ctr"/>
            <a:br>
              <a:rPr lang="en-US" dirty="0"/>
            </a:br>
            <a:r>
              <a:rPr lang="en-US" sz="2400" b="1" dirty="0" err="1"/>
              <a:t>Isso</a:t>
            </a:r>
            <a:r>
              <a:rPr lang="en-US" sz="2400" b="1" dirty="0"/>
              <a:t> </a:t>
            </a:r>
            <a:r>
              <a:rPr lang="en-US" sz="2400" b="1" dirty="0" err="1"/>
              <a:t>significa</a:t>
            </a:r>
            <a:r>
              <a:rPr lang="en-US" sz="2400" b="1" dirty="0"/>
              <a:t> mudar a </a:t>
            </a:r>
            <a:r>
              <a:rPr lang="en-US" sz="2400" b="1" dirty="0" err="1"/>
              <a:t>narrativa</a:t>
            </a:r>
            <a:r>
              <a:rPr lang="en-US" sz="2400" b="1" dirty="0"/>
              <a:t>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torno</a:t>
            </a:r>
            <a:r>
              <a:rPr lang="en-US" sz="2400" b="1" dirty="0"/>
              <a:t> da </a:t>
            </a:r>
            <a:r>
              <a:rPr lang="en-US" sz="2400" b="1" dirty="0" err="1"/>
              <a:t>criptografia</a:t>
            </a:r>
            <a:r>
              <a:rPr lang="en-US" sz="2400" b="1" dirty="0"/>
              <a:t>.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327801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Construindo</a:t>
            </a:r>
            <a:r>
              <a:rPr lang="en-GB" dirty="0"/>
              <a:t> </a:t>
            </a:r>
            <a:r>
              <a:rPr lang="en-GB" dirty="0" err="1"/>
              <a:t>uma</a:t>
            </a:r>
            <a:r>
              <a:rPr lang="en-GB" dirty="0"/>
              <a:t> </a:t>
            </a:r>
            <a:r>
              <a:rPr lang="en-GB" dirty="0" err="1"/>
              <a:t>educação</a:t>
            </a:r>
            <a:r>
              <a:rPr lang="en-GB" dirty="0"/>
              <a:t> </a:t>
            </a:r>
            <a:r>
              <a:rPr lang="en-GB" dirty="0" err="1"/>
              <a:t>quanto</a:t>
            </a:r>
            <a:r>
              <a:rPr lang="en-GB" dirty="0"/>
              <a:t> a </a:t>
            </a:r>
            <a:r>
              <a:rPr lang="en-GB" dirty="0" err="1"/>
              <a:t>criptografia</a:t>
            </a:r>
            <a:endParaRPr lang="en-GB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19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48400"/>
            <a:ext cx="11652000" cy="4966700"/>
          </a:xfrm>
        </p:spPr>
        <p:txBody>
          <a:bodyPr/>
          <a:lstStyle/>
          <a:p>
            <a:r>
              <a:rPr lang="en-US" sz="2200" dirty="0"/>
              <a:t>Como </a:t>
            </a:r>
            <a:r>
              <a:rPr lang="en-US" sz="2200" dirty="0" err="1"/>
              <a:t>mudamos</a:t>
            </a:r>
            <a:r>
              <a:rPr lang="en-US" sz="2200" dirty="0"/>
              <a:t> </a:t>
            </a:r>
            <a:r>
              <a:rPr lang="en-US" sz="2200" dirty="0" err="1"/>
              <a:t>essa</a:t>
            </a:r>
            <a:r>
              <a:rPr lang="en-US" sz="2200" dirty="0"/>
              <a:t> </a:t>
            </a:r>
            <a:r>
              <a:rPr lang="en-US" sz="2200" dirty="0" err="1"/>
              <a:t>narrativa</a:t>
            </a:r>
            <a:r>
              <a:rPr lang="en-US" sz="2200" dirty="0"/>
              <a:t>?</a:t>
            </a:r>
          </a:p>
          <a:p>
            <a:r>
              <a:rPr lang="en-US" sz="2200" dirty="0"/>
              <a:t>• </a:t>
            </a:r>
            <a:r>
              <a:rPr lang="en-US" sz="2200" b="1" dirty="0" err="1"/>
              <a:t>Ajude</a:t>
            </a:r>
            <a:r>
              <a:rPr lang="en-US" sz="2200" b="1" dirty="0"/>
              <a:t> </a:t>
            </a:r>
            <a:r>
              <a:rPr lang="en-US" sz="2200" b="1" dirty="0" err="1"/>
              <a:t>outras</a:t>
            </a:r>
            <a:r>
              <a:rPr lang="en-US" sz="2200" b="1" dirty="0"/>
              <a:t> </a:t>
            </a:r>
            <a:r>
              <a:rPr lang="en-US" sz="2200" b="1" dirty="0" err="1"/>
              <a:t>pessoas</a:t>
            </a:r>
            <a:r>
              <a:rPr lang="en-US" sz="2200" b="1" dirty="0"/>
              <a:t> a </a:t>
            </a:r>
            <a:r>
              <a:rPr lang="en-US" sz="2200" b="1" dirty="0" err="1"/>
              <a:t>entender</a:t>
            </a:r>
            <a:r>
              <a:rPr lang="en-US" sz="2200" b="1" dirty="0"/>
              <a:t> o que a </a:t>
            </a:r>
            <a:r>
              <a:rPr lang="en-US" sz="2200" b="1" dirty="0" err="1"/>
              <a:t>criptografia</a:t>
            </a:r>
            <a:r>
              <a:rPr lang="en-US" sz="2200" b="1" dirty="0"/>
              <a:t> </a:t>
            </a:r>
            <a:r>
              <a:rPr lang="en-US" sz="2200" b="1" dirty="0" err="1"/>
              <a:t>faz</a:t>
            </a:r>
            <a:r>
              <a:rPr lang="en-US" sz="2200" dirty="0"/>
              <a:t>. </a:t>
            </a:r>
            <a:r>
              <a:rPr lang="en-US" sz="2200" dirty="0" err="1"/>
              <a:t>Cidadãos</a:t>
            </a:r>
            <a:r>
              <a:rPr lang="en-US" sz="2200" dirty="0"/>
              <a:t>, </a:t>
            </a:r>
            <a:r>
              <a:rPr lang="en-US" sz="2200" dirty="0" err="1"/>
              <a:t>governos</a:t>
            </a:r>
            <a:r>
              <a:rPr lang="en-US" sz="2200" dirty="0"/>
              <a:t> e </a:t>
            </a:r>
            <a:r>
              <a:rPr lang="en-US" sz="2200" dirty="0" err="1"/>
              <a:t>indústrias</a:t>
            </a:r>
            <a:r>
              <a:rPr lang="en-US" sz="2200" dirty="0"/>
              <a:t> </a:t>
            </a:r>
            <a:r>
              <a:rPr lang="en-US" sz="2200" dirty="0" err="1"/>
              <a:t>inteiras</a:t>
            </a:r>
            <a:r>
              <a:rPr lang="en-US" sz="2200" dirty="0"/>
              <a:t> </a:t>
            </a:r>
            <a:r>
              <a:rPr lang="en-US" sz="2200" dirty="0" err="1"/>
              <a:t>não</a:t>
            </a:r>
            <a:r>
              <a:rPr lang="en-US" sz="2200" dirty="0"/>
              <a:t> </a:t>
            </a:r>
            <a:r>
              <a:rPr lang="en-US" sz="2200" dirty="0" err="1"/>
              <a:t>percebem</a:t>
            </a:r>
            <a:r>
              <a:rPr lang="en-US" sz="2200" dirty="0"/>
              <a:t> o </a:t>
            </a:r>
            <a:r>
              <a:rPr lang="en-US" sz="2200" dirty="0" err="1"/>
              <a:t>quanto</a:t>
            </a:r>
            <a:r>
              <a:rPr lang="en-US" sz="2200" dirty="0"/>
              <a:t> </a:t>
            </a:r>
            <a:r>
              <a:rPr lang="en-US" sz="2200" dirty="0" err="1"/>
              <a:t>dependem</a:t>
            </a:r>
            <a:r>
              <a:rPr lang="en-US" sz="2200" dirty="0"/>
              <a:t> de </a:t>
            </a:r>
            <a:r>
              <a:rPr lang="en-US" sz="2200" dirty="0" err="1"/>
              <a:t>criptografia</a:t>
            </a:r>
            <a:r>
              <a:rPr lang="en-US" sz="2200" dirty="0"/>
              <a:t> forte. O </a:t>
            </a:r>
            <a:r>
              <a:rPr lang="en-US" sz="2200" dirty="0" err="1"/>
              <a:t>alcance</a:t>
            </a:r>
            <a:r>
              <a:rPr lang="en-US" sz="2200" dirty="0"/>
              <a:t> </a:t>
            </a:r>
            <a:r>
              <a:rPr lang="en-US" sz="2200" dirty="0" err="1"/>
              <a:t>direcionado</a:t>
            </a:r>
            <a:r>
              <a:rPr lang="en-US" sz="2200" dirty="0"/>
              <a:t> </a:t>
            </a:r>
            <a:r>
              <a:rPr lang="en-US" sz="2200" dirty="0" err="1"/>
              <a:t>pode</a:t>
            </a:r>
            <a:r>
              <a:rPr lang="en-US" sz="2200" dirty="0"/>
              <a:t> mudar </a:t>
            </a:r>
            <a:r>
              <a:rPr lang="en-US" sz="2200" dirty="0" err="1"/>
              <a:t>isso</a:t>
            </a:r>
            <a:r>
              <a:rPr lang="en-US" sz="2200" dirty="0"/>
              <a:t>.</a:t>
            </a:r>
          </a:p>
          <a:p>
            <a:r>
              <a:rPr lang="en-US" sz="2200" dirty="0"/>
              <a:t>• </a:t>
            </a:r>
            <a:r>
              <a:rPr lang="en-US" sz="2200" b="1" dirty="0" err="1"/>
              <a:t>Criptografia</a:t>
            </a:r>
            <a:r>
              <a:rPr lang="en-US" sz="2200" b="1" dirty="0"/>
              <a:t> </a:t>
            </a:r>
            <a:r>
              <a:rPr lang="en-US" sz="2200" b="1" dirty="0" err="1"/>
              <a:t>ponta</a:t>
            </a:r>
            <a:r>
              <a:rPr lang="en-US" sz="2200" b="1" dirty="0"/>
              <a:t>-a-</a:t>
            </a:r>
            <a:r>
              <a:rPr lang="en-US" sz="2200" b="1" dirty="0" err="1"/>
              <a:t>ponta</a:t>
            </a:r>
            <a:r>
              <a:rPr lang="en-US" sz="2200" b="1" dirty="0"/>
              <a:t> </a:t>
            </a:r>
            <a:r>
              <a:rPr lang="en-US" sz="2200" b="1" dirty="0" err="1"/>
              <a:t>como</a:t>
            </a:r>
            <a:r>
              <a:rPr lang="en-US" sz="2200" b="1" dirty="0"/>
              <a:t> </a:t>
            </a:r>
            <a:r>
              <a:rPr lang="en-US" sz="2200" b="1" dirty="0" err="1"/>
              <a:t>solução</a:t>
            </a:r>
            <a:r>
              <a:rPr lang="en-US" sz="2200" dirty="0"/>
              <a:t>. </a:t>
            </a:r>
            <a:r>
              <a:rPr lang="en-US" sz="2200" dirty="0" err="1"/>
              <a:t>Demonstre</a:t>
            </a:r>
            <a:r>
              <a:rPr lang="en-US" sz="2200" dirty="0"/>
              <a:t> a </a:t>
            </a:r>
            <a:r>
              <a:rPr lang="en-US" sz="2200" dirty="0" err="1"/>
              <a:t>importância</a:t>
            </a:r>
            <a:r>
              <a:rPr lang="en-US" sz="2200" dirty="0"/>
              <a:t> fundamental de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criptografia</a:t>
            </a:r>
            <a:r>
              <a:rPr lang="en-US" sz="2200" dirty="0"/>
              <a:t> forte para </a:t>
            </a:r>
            <a:r>
              <a:rPr lang="en-US" sz="2200" dirty="0" err="1"/>
              <a:t>todos</a:t>
            </a:r>
            <a:r>
              <a:rPr lang="en-US" sz="2200" dirty="0"/>
              <a:t> </a:t>
            </a:r>
            <a:r>
              <a:rPr lang="en-US" sz="2200" dirty="0" err="1"/>
              <a:t>nós</a:t>
            </a:r>
            <a:r>
              <a:rPr lang="en-US" sz="2200" dirty="0"/>
              <a:t>, </a:t>
            </a:r>
            <a:r>
              <a:rPr lang="en-US" sz="2200" dirty="0" err="1"/>
              <a:t>incluindo</a:t>
            </a:r>
            <a:r>
              <a:rPr lang="en-US" sz="2200" dirty="0"/>
              <a:t> </a:t>
            </a:r>
            <a:r>
              <a:rPr lang="en-US" sz="2200" dirty="0" err="1"/>
              <a:t>às</a:t>
            </a:r>
            <a:r>
              <a:rPr lang="en-US" sz="2200" dirty="0"/>
              <a:t> </a:t>
            </a:r>
            <a:r>
              <a:rPr lang="en-US" sz="2200" dirty="0" err="1"/>
              <a:t>autoridades</a:t>
            </a:r>
            <a:r>
              <a:rPr lang="en-US" sz="2200" dirty="0"/>
              <a:t> </a:t>
            </a:r>
            <a:r>
              <a:rPr lang="en-US" sz="2200" dirty="0" err="1"/>
              <a:t>policiais</a:t>
            </a:r>
            <a:r>
              <a:rPr lang="en-US" sz="2200" dirty="0"/>
              <a:t> e </a:t>
            </a:r>
            <a:r>
              <a:rPr lang="en-US" sz="2200" dirty="0" err="1"/>
              <a:t>às</a:t>
            </a:r>
            <a:r>
              <a:rPr lang="en-US" sz="2200" dirty="0"/>
              <a:t> </a:t>
            </a:r>
            <a:r>
              <a:rPr lang="en-US" sz="2200" dirty="0" err="1"/>
              <a:t>agências</a:t>
            </a:r>
            <a:r>
              <a:rPr lang="en-US" sz="2200" dirty="0"/>
              <a:t> de </a:t>
            </a:r>
            <a:r>
              <a:rPr lang="en-US" sz="2200" dirty="0" err="1"/>
              <a:t>segurança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.</a:t>
            </a:r>
          </a:p>
          <a:p>
            <a:r>
              <a:rPr lang="en-US" sz="2200" dirty="0"/>
              <a:t>• </a:t>
            </a:r>
            <a:r>
              <a:rPr lang="en-US" sz="2200" b="1" dirty="0" err="1"/>
              <a:t>Ensine</a:t>
            </a:r>
            <a:r>
              <a:rPr lang="en-US" sz="2200" b="1" dirty="0"/>
              <a:t> </a:t>
            </a:r>
            <a:r>
              <a:rPr lang="en-US" sz="2200" b="1" dirty="0" err="1"/>
              <a:t>outras</a:t>
            </a:r>
            <a:r>
              <a:rPr lang="en-US" sz="2200" b="1" dirty="0"/>
              <a:t> </a:t>
            </a:r>
            <a:r>
              <a:rPr lang="en-US" sz="2200" b="1" dirty="0" err="1"/>
              <a:t>pessoas</a:t>
            </a:r>
            <a:r>
              <a:rPr lang="en-US" sz="2200" b="1" dirty="0"/>
              <a:t> a </a:t>
            </a:r>
            <a:r>
              <a:rPr lang="en-US" sz="2200" b="1" dirty="0" err="1"/>
              <a:t>usar</a:t>
            </a:r>
            <a:r>
              <a:rPr lang="en-US" sz="2200" b="1" dirty="0"/>
              <a:t> </a:t>
            </a:r>
            <a:r>
              <a:rPr lang="en-US" sz="2200" b="1" dirty="0" err="1"/>
              <a:t>criptografia</a:t>
            </a:r>
            <a:r>
              <a:rPr lang="en-US" sz="2200" b="1" dirty="0"/>
              <a:t> forte</a:t>
            </a:r>
            <a:r>
              <a:rPr lang="en-US" sz="2200" dirty="0"/>
              <a:t>. A </a:t>
            </a:r>
            <a:r>
              <a:rPr lang="en-US" sz="2200" dirty="0" err="1"/>
              <a:t>criptografia</a:t>
            </a:r>
            <a:r>
              <a:rPr lang="en-US" sz="2200" dirty="0"/>
              <a:t> de </a:t>
            </a:r>
            <a:r>
              <a:rPr lang="en-US" sz="2200" dirty="0" err="1"/>
              <a:t>ponta</a:t>
            </a:r>
            <a:r>
              <a:rPr lang="en-US" sz="2200" dirty="0"/>
              <a:t>-a-</a:t>
            </a:r>
            <a:r>
              <a:rPr lang="en-US" sz="2200" dirty="0" err="1"/>
              <a:t>ponta</a:t>
            </a:r>
            <a:r>
              <a:rPr lang="en-US" sz="2200" dirty="0"/>
              <a:t> </a:t>
            </a:r>
            <a:r>
              <a:rPr lang="en-US" sz="2200" dirty="0" err="1"/>
              <a:t>não</a:t>
            </a:r>
            <a:r>
              <a:rPr lang="en-US" sz="2200" dirty="0"/>
              <a:t> </a:t>
            </a:r>
            <a:r>
              <a:rPr lang="en-US" sz="2200" dirty="0" err="1"/>
              <a:t>precisa</a:t>
            </a:r>
            <a:r>
              <a:rPr lang="en-US" sz="2200" dirty="0"/>
              <a:t> ser </a:t>
            </a:r>
            <a:r>
              <a:rPr lang="en-US" sz="2200" dirty="0" err="1"/>
              <a:t>difícil</a:t>
            </a:r>
            <a:r>
              <a:rPr lang="en-US" sz="2200" dirty="0"/>
              <a:t>, </a:t>
            </a:r>
            <a:r>
              <a:rPr lang="en-US" sz="2200" dirty="0" err="1"/>
              <a:t>basta</a:t>
            </a:r>
            <a:r>
              <a:rPr lang="en-US" sz="2200" dirty="0"/>
              <a:t> saber </a:t>
            </a:r>
            <a:r>
              <a:rPr lang="en-US" sz="2200" dirty="0" err="1"/>
              <a:t>quais</a:t>
            </a:r>
            <a:r>
              <a:rPr lang="en-US" sz="2200" dirty="0"/>
              <a:t> </a:t>
            </a:r>
            <a:r>
              <a:rPr lang="en-US" sz="2200" dirty="0" err="1"/>
              <a:t>produtos</a:t>
            </a:r>
            <a:r>
              <a:rPr lang="en-US" sz="2200" dirty="0"/>
              <a:t> </a:t>
            </a:r>
            <a:r>
              <a:rPr lang="en-US" sz="2200" dirty="0" err="1"/>
              <a:t>usar</a:t>
            </a:r>
            <a:r>
              <a:rPr lang="en-US" sz="2200" dirty="0"/>
              <a:t>.</a:t>
            </a:r>
          </a:p>
          <a:p>
            <a:r>
              <a:rPr lang="en-US" sz="2200" dirty="0"/>
              <a:t>• </a:t>
            </a:r>
            <a:r>
              <a:rPr lang="en-US" sz="2200" b="1" dirty="0"/>
              <a:t>Torne o </a:t>
            </a:r>
            <a:r>
              <a:rPr lang="en-US" sz="2200" b="1" dirty="0" err="1"/>
              <a:t>uso</a:t>
            </a:r>
            <a:r>
              <a:rPr lang="en-US" sz="2200" b="1" dirty="0"/>
              <a:t> da </a:t>
            </a:r>
            <a:r>
              <a:rPr lang="en-US" sz="2200" b="1" dirty="0" err="1"/>
              <a:t>criptografia</a:t>
            </a:r>
            <a:r>
              <a:rPr lang="en-US" sz="2200" b="1" dirty="0"/>
              <a:t> normal e </a:t>
            </a:r>
            <a:r>
              <a:rPr lang="en-US" sz="2200" b="1" dirty="0" err="1"/>
              <a:t>reconhecível</a:t>
            </a:r>
            <a:r>
              <a:rPr lang="en-US" sz="2200" dirty="0"/>
              <a:t>.</a:t>
            </a:r>
            <a:br>
              <a:rPr lang="en-US" sz="2200" dirty="0"/>
            </a:br>
            <a:endParaRPr lang="en-US" sz="2200" b="1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135433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: </a:t>
            </a:r>
            <a:r>
              <a:rPr lang="en-GB" dirty="0" err="1"/>
              <a:t>Introdução</a:t>
            </a:r>
            <a:endParaRPr lang="en-GB" dirty="0"/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4255500"/>
          </a:xfrm>
        </p:spPr>
        <p:txBody>
          <a:bodyPr/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Criptografia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o </a:t>
            </a:r>
            <a:r>
              <a:rPr lang="en-US" sz="2400" dirty="0" err="1"/>
              <a:t>processo</a:t>
            </a:r>
            <a:r>
              <a:rPr lang="en-US" sz="2400" dirty="0"/>
              <a:t> de </a:t>
            </a:r>
            <a:r>
              <a:rPr lang="en-US" sz="2400" dirty="0" err="1"/>
              <a:t>embaralhamento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cifragem</a:t>
            </a:r>
            <a:r>
              <a:rPr lang="en-US" sz="2400" dirty="0"/>
              <a:t> dos dados para que </a:t>
            </a:r>
            <a:r>
              <a:rPr lang="en-US" sz="2400" dirty="0" err="1"/>
              <a:t>possam</a:t>
            </a:r>
            <a:r>
              <a:rPr lang="en-US" sz="2400" dirty="0"/>
              <a:t> ser lidos </a:t>
            </a:r>
            <a:r>
              <a:rPr lang="en-US" sz="2400" dirty="0" err="1"/>
              <a:t>apenas</a:t>
            </a:r>
            <a:r>
              <a:rPr lang="en-US" sz="2400" dirty="0"/>
              <a:t> pela </a:t>
            </a:r>
            <a:r>
              <a:rPr lang="en-US" sz="2400" dirty="0" err="1"/>
              <a:t>pessoa</a:t>
            </a:r>
            <a:r>
              <a:rPr lang="en-US" sz="2400" dirty="0"/>
              <a:t> com </a:t>
            </a:r>
            <a:r>
              <a:rPr lang="en-US" sz="2400" dirty="0" err="1"/>
              <a:t>os</a:t>
            </a:r>
            <a:r>
              <a:rPr lang="en-US" sz="2400" dirty="0"/>
              <a:t> </a:t>
            </a:r>
            <a:r>
              <a:rPr lang="en-US" sz="2400" dirty="0" err="1"/>
              <a:t>meios</a:t>
            </a:r>
            <a:r>
              <a:rPr lang="en-US" sz="2400" dirty="0"/>
              <a:t> para </a:t>
            </a:r>
            <a:r>
              <a:rPr lang="en-US" sz="2400" dirty="0" err="1"/>
              <a:t>retorná</a:t>
            </a:r>
            <a:r>
              <a:rPr lang="en-US" sz="2400" dirty="0"/>
              <a:t>-los </a:t>
            </a:r>
            <a:r>
              <a:rPr lang="en-US" sz="2400" dirty="0" err="1"/>
              <a:t>ao</a:t>
            </a:r>
            <a:r>
              <a:rPr lang="en-US" sz="2400" dirty="0"/>
              <a:t> </a:t>
            </a:r>
            <a:r>
              <a:rPr lang="en-US" sz="2400" dirty="0" err="1"/>
              <a:t>seu</a:t>
            </a:r>
            <a:r>
              <a:rPr lang="en-US" sz="2400" dirty="0"/>
              <a:t> </a:t>
            </a:r>
            <a:r>
              <a:rPr lang="en-US" sz="2400" dirty="0" err="1"/>
              <a:t>estado</a:t>
            </a:r>
            <a:r>
              <a:rPr lang="en-US" sz="2400" dirty="0"/>
              <a:t> original. </a:t>
            </a:r>
            <a:r>
              <a:rPr lang="en-US" sz="2400" dirty="0" err="1"/>
              <a:t>É</a:t>
            </a:r>
            <a:r>
              <a:rPr lang="en-US" sz="2400" dirty="0"/>
              <a:t> o que </a:t>
            </a:r>
            <a:r>
              <a:rPr lang="en-US" sz="2400" dirty="0" err="1"/>
              <a:t>torna</a:t>
            </a:r>
            <a:r>
              <a:rPr lang="en-US" sz="2400" dirty="0"/>
              <a:t> </a:t>
            </a:r>
            <a:r>
              <a:rPr lang="en-US" sz="2400" dirty="0" err="1"/>
              <a:t>os</a:t>
            </a:r>
            <a:r>
              <a:rPr lang="en-US" sz="2400" dirty="0"/>
              <a:t> dados </a:t>
            </a:r>
            <a:r>
              <a:rPr lang="en-US" sz="2400" dirty="0" err="1"/>
              <a:t>seguros</a:t>
            </a:r>
            <a:r>
              <a:rPr lang="en-US" sz="2400" dirty="0"/>
              <a:t>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É</a:t>
            </a:r>
            <a:r>
              <a:rPr lang="en-US" sz="2400" dirty="0"/>
              <a:t> </a:t>
            </a:r>
            <a:r>
              <a:rPr lang="en-US" sz="2400" dirty="0" err="1"/>
              <a:t>comumente</a:t>
            </a:r>
            <a:r>
              <a:rPr lang="en-US" sz="2400" dirty="0"/>
              <a:t> </a:t>
            </a:r>
            <a:r>
              <a:rPr lang="en-US" sz="2400" dirty="0" err="1"/>
              <a:t>utilizado</a:t>
            </a:r>
            <a:r>
              <a:rPr lang="en-US" sz="2400" dirty="0"/>
              <a:t> para </a:t>
            </a:r>
            <a:r>
              <a:rPr lang="en-US" sz="2400" dirty="0" err="1"/>
              <a:t>proteger</a:t>
            </a:r>
            <a:r>
              <a:rPr lang="en-US" sz="2400" dirty="0"/>
              <a:t> dados </a:t>
            </a:r>
            <a:r>
              <a:rPr lang="en-US" sz="2400" dirty="0" err="1"/>
              <a:t>armazenados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sistemas</a:t>
            </a:r>
            <a:r>
              <a:rPr lang="en-US" sz="2400" dirty="0"/>
              <a:t> de </a:t>
            </a:r>
            <a:r>
              <a:rPr lang="en-US" sz="2400" dirty="0" err="1"/>
              <a:t>computadores</a:t>
            </a:r>
            <a:r>
              <a:rPr lang="en-US" sz="2400" dirty="0"/>
              <a:t> (</a:t>
            </a:r>
            <a:r>
              <a:rPr lang="en-US" sz="2400" b="1" dirty="0"/>
              <a:t>dados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repouso</a:t>
            </a:r>
            <a:r>
              <a:rPr lang="en-US" sz="2400" dirty="0"/>
              <a:t>), e dados </a:t>
            </a:r>
            <a:r>
              <a:rPr lang="en-US" sz="2400" dirty="0" err="1"/>
              <a:t>transmitidos</a:t>
            </a:r>
            <a:r>
              <a:rPr lang="en-US" sz="2400" dirty="0"/>
              <a:t> por redes de </a:t>
            </a:r>
            <a:r>
              <a:rPr lang="en-US" sz="2400" dirty="0" err="1"/>
              <a:t>computadores</a:t>
            </a:r>
            <a:r>
              <a:rPr lang="en-US" sz="2400" dirty="0"/>
              <a:t>, </a:t>
            </a:r>
            <a:r>
              <a:rPr lang="en-US" sz="2400" dirty="0" err="1"/>
              <a:t>incluindo</a:t>
            </a:r>
            <a:r>
              <a:rPr lang="en-US" sz="2400" dirty="0"/>
              <a:t> a Internet (</a:t>
            </a:r>
            <a:r>
              <a:rPr lang="en-US" sz="2400" b="1" dirty="0"/>
              <a:t>dados </a:t>
            </a:r>
            <a:r>
              <a:rPr lang="en-US" sz="2400" b="1" dirty="0" err="1"/>
              <a:t>em</a:t>
            </a:r>
            <a:r>
              <a:rPr lang="en-US" sz="2400" b="1" dirty="0"/>
              <a:t> </a:t>
            </a:r>
            <a:r>
              <a:rPr lang="en-US" sz="2400" b="1" dirty="0" err="1"/>
              <a:t>trânsito</a:t>
            </a:r>
            <a:r>
              <a:rPr lang="en-US" sz="2400" dirty="0"/>
              <a:t>)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2</a:t>
            </a:fld>
            <a:endParaRPr lang="en-GB" altLang="en-US">
              <a:latin typeface="Corbe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</a:t>
            </a:r>
            <a:r>
              <a:rPr lang="en-GB" dirty="0" err="1"/>
              <a:t>educação</a:t>
            </a:r>
            <a:r>
              <a:rPr lang="en-GB" dirty="0"/>
              <a:t> leva </a:t>
            </a:r>
            <a:r>
              <a:rPr lang="en-GB" dirty="0" err="1"/>
              <a:t>ao</a:t>
            </a:r>
            <a:r>
              <a:rPr lang="en-GB" dirty="0"/>
              <a:t> advocacy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20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548400"/>
            <a:ext cx="11388764" cy="4966700"/>
          </a:xfrm>
        </p:spPr>
        <p:txBody>
          <a:bodyPr/>
          <a:lstStyle/>
          <a:p>
            <a:r>
              <a:rPr lang="en-US" sz="2200" b="1" dirty="0"/>
              <a:t>As </a:t>
            </a:r>
            <a:r>
              <a:rPr lang="en-US" sz="2200" b="1" dirty="0" err="1"/>
              <a:t>pessoas</a:t>
            </a:r>
            <a:r>
              <a:rPr lang="en-US" sz="2200" b="1" dirty="0"/>
              <a:t> </a:t>
            </a:r>
            <a:r>
              <a:rPr lang="en-US" sz="2200" b="1" dirty="0" err="1"/>
              <a:t>defendem</a:t>
            </a:r>
            <a:r>
              <a:rPr lang="en-US" sz="2200" b="1" dirty="0"/>
              <a:t> o que </a:t>
            </a:r>
            <a:r>
              <a:rPr lang="en-US" sz="2200" b="1" dirty="0" err="1"/>
              <a:t>entendem</a:t>
            </a:r>
            <a:r>
              <a:rPr lang="en-US" sz="2200" b="1" dirty="0"/>
              <a:t> e a </a:t>
            </a:r>
            <a:r>
              <a:rPr lang="en-US" sz="2200" b="1" dirty="0" err="1"/>
              <a:t>criptografia</a:t>
            </a:r>
            <a:r>
              <a:rPr lang="en-US" sz="2200" b="1" dirty="0"/>
              <a:t> </a:t>
            </a:r>
            <a:r>
              <a:rPr lang="en-US" sz="2200" b="1" dirty="0" err="1"/>
              <a:t>não</a:t>
            </a:r>
            <a:r>
              <a:rPr lang="en-US" sz="2200" b="1" dirty="0"/>
              <a:t> </a:t>
            </a:r>
            <a:r>
              <a:rPr lang="en-US" sz="2200" b="1" dirty="0" err="1"/>
              <a:t>é</a:t>
            </a:r>
            <a:r>
              <a:rPr lang="en-US" sz="2200" b="1" dirty="0"/>
              <a:t> </a:t>
            </a:r>
            <a:r>
              <a:rPr lang="en-US" sz="2200" b="1" dirty="0" err="1"/>
              <a:t>diferente</a:t>
            </a:r>
            <a:r>
              <a:rPr lang="en-US" sz="2200" b="1" dirty="0"/>
              <a:t>.</a:t>
            </a:r>
          </a:p>
          <a:p>
            <a:r>
              <a:rPr lang="en-US" sz="2200" dirty="0"/>
              <a:t>• As </a:t>
            </a:r>
            <a:r>
              <a:rPr lang="en-US" sz="2200" dirty="0" err="1"/>
              <a:t>indústrias</a:t>
            </a:r>
            <a:r>
              <a:rPr lang="en-US" sz="2200" dirty="0"/>
              <a:t> </a:t>
            </a:r>
            <a:r>
              <a:rPr lang="en-US" sz="2200" dirty="0" err="1"/>
              <a:t>só</a:t>
            </a:r>
            <a:r>
              <a:rPr lang="en-US" sz="2200" dirty="0"/>
              <a:t> </a:t>
            </a:r>
            <a:r>
              <a:rPr lang="en-US" sz="2200" dirty="0" err="1"/>
              <a:t>trabalharão</a:t>
            </a:r>
            <a:r>
              <a:rPr lang="en-US" sz="2200" dirty="0"/>
              <a:t> </a:t>
            </a:r>
            <a:r>
              <a:rPr lang="en-US" sz="2200" dirty="0" err="1"/>
              <a:t>conosco</a:t>
            </a:r>
            <a:r>
              <a:rPr lang="en-US" sz="2200" dirty="0"/>
              <a:t> se </a:t>
            </a:r>
            <a:r>
              <a:rPr lang="en-US" sz="2200" dirty="0" err="1"/>
              <a:t>entenderem</a:t>
            </a:r>
            <a:r>
              <a:rPr lang="en-US" sz="2200" dirty="0"/>
              <a:t> </a:t>
            </a:r>
            <a:r>
              <a:rPr lang="en-US" sz="2200" dirty="0" err="1"/>
              <a:t>como</a:t>
            </a:r>
            <a:r>
              <a:rPr lang="en-US" sz="2200" dirty="0"/>
              <a:t> a </a:t>
            </a:r>
            <a:r>
              <a:rPr lang="en-US" sz="2200" dirty="0" err="1"/>
              <a:t>criptografia</a:t>
            </a:r>
            <a:r>
              <a:rPr lang="en-US" sz="2200" dirty="0"/>
              <a:t> </a:t>
            </a:r>
            <a:r>
              <a:rPr lang="en-US" sz="2200" dirty="0" err="1"/>
              <a:t>melhora</a:t>
            </a:r>
            <a:r>
              <a:rPr lang="en-US" sz="2200" dirty="0"/>
              <a:t> </a:t>
            </a:r>
            <a:r>
              <a:rPr lang="en-US" sz="2200" dirty="0" err="1"/>
              <a:t>seus</a:t>
            </a:r>
            <a:r>
              <a:rPr lang="en-US" sz="2200" dirty="0"/>
              <a:t> "</a:t>
            </a:r>
            <a:r>
              <a:rPr lang="en-US" sz="2200" dirty="0" err="1"/>
              <a:t>resultados</a:t>
            </a:r>
            <a:r>
              <a:rPr lang="en-US" sz="2200" dirty="0"/>
              <a:t> </a:t>
            </a:r>
            <a:r>
              <a:rPr lang="en-US" sz="2200" dirty="0" err="1"/>
              <a:t>finais</a:t>
            </a:r>
            <a:r>
              <a:rPr lang="en-US" sz="2200" dirty="0"/>
              <a:t>".</a:t>
            </a:r>
          </a:p>
          <a:p>
            <a:r>
              <a:rPr lang="en-US" sz="2200" dirty="0"/>
              <a:t>• As </a:t>
            </a:r>
            <a:r>
              <a:rPr lang="en-US" sz="2200" dirty="0" err="1"/>
              <a:t>pessoas</a:t>
            </a:r>
            <a:r>
              <a:rPr lang="en-US" sz="2200" dirty="0"/>
              <a:t> </a:t>
            </a:r>
            <a:r>
              <a:rPr lang="en-US" sz="2200" dirty="0" err="1"/>
              <a:t>advogam</a:t>
            </a:r>
            <a:r>
              <a:rPr lang="en-US" sz="2200" dirty="0"/>
              <a:t> </a:t>
            </a:r>
            <a:r>
              <a:rPr lang="en-US" sz="2200" dirty="0" err="1"/>
              <a:t>ou</a:t>
            </a:r>
            <a:r>
              <a:rPr lang="en-US" sz="2200" dirty="0"/>
              <a:t> </a:t>
            </a:r>
            <a:r>
              <a:rPr lang="en-US" sz="2200" dirty="0" err="1"/>
              <a:t>ensinam</a:t>
            </a:r>
            <a:r>
              <a:rPr lang="en-US" sz="2200" dirty="0"/>
              <a:t> </a:t>
            </a:r>
            <a:r>
              <a:rPr lang="en-US" sz="2200" dirty="0" err="1"/>
              <a:t>outras</a:t>
            </a:r>
            <a:r>
              <a:rPr lang="en-US" sz="2200" dirty="0"/>
              <a:t> </a:t>
            </a:r>
            <a:r>
              <a:rPr lang="en-US" sz="2200" dirty="0" err="1"/>
              <a:t>pessoas</a:t>
            </a:r>
            <a:r>
              <a:rPr lang="en-US" sz="2200" dirty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suas</a:t>
            </a:r>
            <a:r>
              <a:rPr lang="en-US" sz="2200" dirty="0"/>
              <a:t> </a:t>
            </a:r>
            <a:r>
              <a:rPr lang="en-US" sz="2200" dirty="0" err="1"/>
              <a:t>comunidades</a:t>
            </a:r>
            <a:r>
              <a:rPr lang="en-US" sz="2200" dirty="0"/>
              <a:t> a </a:t>
            </a:r>
            <a:r>
              <a:rPr lang="en-US" sz="2200" dirty="0" err="1"/>
              <a:t>usar</a:t>
            </a:r>
            <a:r>
              <a:rPr lang="en-US" sz="2200" dirty="0"/>
              <a:t> </a:t>
            </a:r>
            <a:r>
              <a:rPr lang="en-US" sz="2200" dirty="0" err="1"/>
              <a:t>criptografia</a:t>
            </a:r>
            <a:r>
              <a:rPr lang="en-US" sz="2200" dirty="0"/>
              <a:t> se </a:t>
            </a:r>
            <a:r>
              <a:rPr lang="en-US" sz="2200" dirty="0" err="1"/>
              <a:t>entenderem</a:t>
            </a:r>
            <a:r>
              <a:rPr lang="en-US" sz="2200" dirty="0"/>
              <a:t> </a:t>
            </a:r>
            <a:r>
              <a:rPr lang="en-US" sz="2200" dirty="0" err="1"/>
              <a:t>seu</a:t>
            </a:r>
            <a:r>
              <a:rPr lang="en-US" sz="2200" dirty="0"/>
              <a:t> </a:t>
            </a:r>
            <a:r>
              <a:rPr lang="en-US" sz="2200" dirty="0" err="1"/>
              <a:t>uso</a:t>
            </a:r>
            <a:r>
              <a:rPr lang="en-US" sz="2200" dirty="0"/>
              <a:t> </a:t>
            </a:r>
            <a:r>
              <a:rPr lang="en-US" sz="2200" dirty="0" err="1"/>
              <a:t>prático</a:t>
            </a:r>
            <a:r>
              <a:rPr lang="en-US" sz="2200" dirty="0"/>
              <a:t>.</a:t>
            </a:r>
          </a:p>
          <a:p>
            <a:r>
              <a:rPr lang="en-US" sz="2200" dirty="0"/>
              <a:t>• </a:t>
            </a:r>
            <a:r>
              <a:rPr lang="en-US" sz="2200" dirty="0" err="1"/>
              <a:t>Os</a:t>
            </a:r>
            <a:r>
              <a:rPr lang="en-US" sz="2200" dirty="0"/>
              <a:t> </a:t>
            </a:r>
            <a:r>
              <a:rPr lang="en-US" sz="2200" dirty="0" err="1"/>
              <a:t>governos</a:t>
            </a:r>
            <a:r>
              <a:rPr lang="en-US" sz="2200" dirty="0"/>
              <a:t> </a:t>
            </a:r>
            <a:r>
              <a:rPr lang="en-US" sz="2200" dirty="0" err="1"/>
              <a:t>apoiarão</a:t>
            </a:r>
            <a:r>
              <a:rPr lang="en-US" sz="2200" dirty="0"/>
              <a:t> a </a:t>
            </a:r>
            <a:r>
              <a:rPr lang="en-US" sz="2200" dirty="0" err="1"/>
              <a:t>criptografia</a:t>
            </a:r>
            <a:r>
              <a:rPr lang="en-US" sz="2200" dirty="0"/>
              <a:t> </a:t>
            </a:r>
            <a:r>
              <a:rPr lang="en-US" sz="2200" dirty="0" err="1"/>
              <a:t>apenas</a:t>
            </a:r>
            <a:r>
              <a:rPr lang="en-US" sz="2200" dirty="0"/>
              <a:t> se </a:t>
            </a:r>
            <a:r>
              <a:rPr lang="en-US" sz="2200" dirty="0" err="1"/>
              <a:t>entenderem</a:t>
            </a:r>
            <a:r>
              <a:rPr lang="en-US" sz="2200" dirty="0"/>
              <a:t> por que </a:t>
            </a:r>
            <a:r>
              <a:rPr lang="en-US" sz="2200" dirty="0" err="1"/>
              <a:t>é</a:t>
            </a:r>
            <a:r>
              <a:rPr lang="en-US" sz="2200" dirty="0"/>
              <a:t> </a:t>
            </a:r>
            <a:r>
              <a:rPr lang="en-US" sz="2200" dirty="0" err="1"/>
              <a:t>importante</a:t>
            </a:r>
            <a:r>
              <a:rPr lang="en-US" sz="2200" dirty="0"/>
              <a:t> para </a:t>
            </a:r>
            <a:r>
              <a:rPr lang="en-US" sz="2200" dirty="0" err="1"/>
              <a:t>eles</a:t>
            </a:r>
            <a:r>
              <a:rPr lang="en-US" sz="2200" dirty="0"/>
              <a:t> e SEUS CIDADÃOS.</a:t>
            </a:r>
            <a:br>
              <a:rPr lang="en-US" sz="2200" dirty="0"/>
            </a:br>
            <a:endParaRPr lang="en-US" sz="2200" b="1" dirty="0"/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299647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Envolver</a:t>
            </a:r>
            <a:r>
              <a:rPr lang="en-GB" dirty="0"/>
              <a:t>-se </a:t>
            </a:r>
            <a:r>
              <a:rPr lang="en-GB" dirty="0" err="1"/>
              <a:t>positivamente</a:t>
            </a:r>
            <a:r>
              <a:rPr lang="en-GB" dirty="0"/>
              <a:t> para </a:t>
            </a:r>
            <a:r>
              <a:rPr lang="en-GB" dirty="0" err="1"/>
              <a:t>codificar</a:t>
            </a:r>
            <a:r>
              <a:rPr lang="en-GB" dirty="0"/>
              <a:t> o </a:t>
            </a:r>
            <a:r>
              <a:rPr lang="en-GB" dirty="0" err="1"/>
              <a:t>suporte</a:t>
            </a:r>
            <a:r>
              <a:rPr lang="en-GB" dirty="0"/>
              <a:t> </a:t>
            </a:r>
            <a:r>
              <a:rPr lang="en-GB" dirty="0" err="1"/>
              <a:t>à</a:t>
            </a:r>
            <a:r>
              <a:rPr lang="en-GB" dirty="0"/>
              <a:t> </a:t>
            </a:r>
            <a:r>
              <a:rPr lang="en-GB" dirty="0" err="1"/>
              <a:t>criptografia</a:t>
            </a:r>
            <a:endParaRPr lang="en-GB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21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976" y="1433944"/>
            <a:ext cx="11387788" cy="5081155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2400" b="1" dirty="0"/>
              <a:t>• </a:t>
            </a:r>
            <a:r>
              <a:rPr lang="en-US" sz="2400" b="1" dirty="0" err="1"/>
              <a:t>Políticas</a:t>
            </a:r>
            <a:r>
              <a:rPr lang="en-US" sz="2400" b="1" dirty="0"/>
              <a:t> </a:t>
            </a:r>
            <a:r>
              <a:rPr lang="en-US" sz="2400" b="1" dirty="0" err="1"/>
              <a:t>Nacionais</a:t>
            </a:r>
            <a:r>
              <a:rPr lang="en-US" sz="2400" b="1" dirty="0"/>
              <a:t> de </a:t>
            </a:r>
            <a:r>
              <a:rPr lang="en-US" sz="2400" b="1" dirty="0" err="1"/>
              <a:t>Cibersegurança</a:t>
            </a:r>
            <a:endParaRPr lang="en-US" sz="2400" b="1" dirty="0"/>
          </a:p>
          <a:p>
            <a:pPr>
              <a:lnSpc>
                <a:spcPct val="100000"/>
              </a:lnSpc>
            </a:pPr>
            <a:r>
              <a:rPr lang="en-US" sz="2200" dirty="0"/>
              <a:t>	</a:t>
            </a:r>
            <a:r>
              <a:rPr lang="en-US" sz="2400" dirty="0"/>
              <a:t>• </a:t>
            </a:r>
            <a:r>
              <a:rPr lang="en-US" sz="2400" dirty="0" err="1"/>
              <a:t>Ajudar</a:t>
            </a:r>
            <a:r>
              <a:rPr lang="en-US" sz="2400" dirty="0"/>
              <a:t> a </a:t>
            </a:r>
            <a:r>
              <a:rPr lang="en-US" sz="2400" dirty="0" err="1"/>
              <a:t>criação</a:t>
            </a:r>
            <a:r>
              <a:rPr lang="en-US" sz="2400" dirty="0"/>
              <a:t> de </a:t>
            </a:r>
            <a:r>
              <a:rPr lang="en-US" sz="2400" dirty="0" err="1"/>
              <a:t>roteiros</a:t>
            </a:r>
            <a:r>
              <a:rPr lang="en-US" sz="2400" dirty="0"/>
              <a:t> do </a:t>
            </a:r>
            <a:r>
              <a:rPr lang="en-US" sz="2400" dirty="0" err="1"/>
              <a:t>governo</a:t>
            </a:r>
            <a:r>
              <a:rPr lang="en-US" sz="2400" dirty="0"/>
              <a:t> que </a:t>
            </a:r>
            <a:r>
              <a:rPr lang="en-US" sz="2400" dirty="0" err="1"/>
              <a:t>incluam</a:t>
            </a:r>
            <a:r>
              <a:rPr lang="en-US" sz="2400" dirty="0"/>
              <a:t> o </a:t>
            </a:r>
            <a:r>
              <a:rPr lang="en-US" sz="2400" dirty="0" err="1"/>
              <a:t>suporte</a:t>
            </a:r>
            <a:r>
              <a:rPr lang="en-US" sz="2400" dirty="0"/>
              <a:t> da </a:t>
            </a:r>
            <a:r>
              <a:rPr lang="en-US" sz="2400" dirty="0" err="1"/>
              <a:t>criptografia</a:t>
            </a:r>
            <a:r>
              <a:rPr lang="en-US" sz="2400" dirty="0"/>
              <a:t> de </a:t>
            </a:r>
            <a:r>
              <a:rPr lang="en-US" sz="2400" dirty="0" err="1"/>
              <a:t>ponta</a:t>
            </a:r>
            <a:r>
              <a:rPr lang="en-US" sz="2400" dirty="0"/>
              <a:t> a </a:t>
            </a:r>
            <a:r>
              <a:rPr lang="en-US" sz="2400" dirty="0" err="1"/>
              <a:t>ponta</a:t>
            </a:r>
            <a:r>
              <a:rPr lang="en-US" sz="2400" dirty="0"/>
              <a:t>. </a:t>
            </a:r>
          </a:p>
          <a:p>
            <a:pPr>
              <a:lnSpc>
                <a:spcPct val="100000"/>
              </a:lnSpc>
            </a:pPr>
            <a:r>
              <a:rPr lang="en-US" sz="2400" dirty="0"/>
              <a:t>	• O </a:t>
            </a:r>
            <a:r>
              <a:rPr lang="en-US" sz="2400" dirty="0" err="1"/>
              <a:t>envolvimento</a:t>
            </a:r>
            <a:r>
              <a:rPr lang="en-US" sz="2400" dirty="0"/>
              <a:t> </a:t>
            </a:r>
            <a:r>
              <a:rPr lang="en-US" sz="2400" dirty="0" err="1"/>
              <a:t>multissetorial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fundamental</a:t>
            </a:r>
          </a:p>
          <a:p>
            <a:pPr>
              <a:lnSpc>
                <a:spcPct val="100000"/>
              </a:lnSpc>
            </a:pPr>
            <a:r>
              <a:rPr lang="en-US" sz="2400" b="1" dirty="0" err="1"/>
              <a:t>Exemplo</a:t>
            </a:r>
            <a:r>
              <a:rPr lang="en-US" sz="2400" b="1" dirty="0"/>
              <a:t>:</a:t>
            </a:r>
          </a:p>
          <a:p>
            <a:pPr>
              <a:lnSpc>
                <a:spcPct val="100000"/>
              </a:lnSpc>
            </a:pPr>
            <a:r>
              <a:rPr lang="en-US" sz="2200" dirty="0"/>
              <a:t>	</a:t>
            </a:r>
            <a:r>
              <a:rPr lang="en-US" sz="2400" dirty="0"/>
              <a:t>• </a:t>
            </a:r>
            <a:r>
              <a:rPr lang="en-US" sz="2400" dirty="0" err="1"/>
              <a:t>Política</a:t>
            </a:r>
            <a:r>
              <a:rPr lang="en-US" sz="2400" dirty="0"/>
              <a:t> Nacional de </a:t>
            </a:r>
            <a:r>
              <a:rPr lang="en-US" sz="2400" dirty="0" err="1"/>
              <a:t>Cibersegurança</a:t>
            </a:r>
            <a:r>
              <a:rPr lang="en-US" sz="2400" dirty="0"/>
              <a:t> e </a:t>
            </a:r>
            <a:r>
              <a:rPr lang="en-US" sz="2400" dirty="0" err="1"/>
              <a:t>Retenção</a:t>
            </a:r>
            <a:r>
              <a:rPr lang="en-US" sz="2400" dirty="0"/>
              <a:t> de Dados do Chile</a:t>
            </a:r>
          </a:p>
          <a:p>
            <a:pPr marL="2316675" lvl="5" indent="0">
              <a:lnSpc>
                <a:spcPct val="100000"/>
              </a:lnSpc>
              <a:buNone/>
            </a:pPr>
            <a:r>
              <a:rPr lang="en-US" sz="2200" dirty="0"/>
              <a:t>• O </a:t>
            </a:r>
            <a:r>
              <a:rPr lang="en-US" sz="2200" dirty="0" err="1"/>
              <a:t>decreto</a:t>
            </a:r>
            <a:r>
              <a:rPr lang="en-US" sz="2200" dirty="0"/>
              <a:t> de </a:t>
            </a:r>
            <a:r>
              <a:rPr lang="en-US" sz="2200" dirty="0" err="1"/>
              <a:t>retenção</a:t>
            </a:r>
            <a:r>
              <a:rPr lang="en-US" sz="2200" dirty="0"/>
              <a:t> de dados de 2017 </a:t>
            </a:r>
            <a:r>
              <a:rPr lang="en-US" sz="2200" dirty="0" err="1"/>
              <a:t>foi</a:t>
            </a:r>
            <a:r>
              <a:rPr lang="en-US" sz="2200" dirty="0"/>
              <a:t> </a:t>
            </a:r>
            <a:r>
              <a:rPr lang="en-US" sz="2200" dirty="0" err="1"/>
              <a:t>contrário</a:t>
            </a:r>
            <a:r>
              <a:rPr lang="en-US" sz="2200" dirty="0"/>
              <a:t> </a:t>
            </a:r>
            <a:r>
              <a:rPr lang="en-US" sz="2200" dirty="0" err="1"/>
              <a:t>à</a:t>
            </a:r>
            <a:r>
              <a:rPr lang="en-US" sz="2200" dirty="0"/>
              <a:t> </a:t>
            </a:r>
            <a:r>
              <a:rPr lang="en-US" sz="2200" dirty="0" err="1"/>
              <a:t>Política</a:t>
            </a:r>
            <a:r>
              <a:rPr lang="en-US" sz="2200" dirty="0"/>
              <a:t> Nacional de </a:t>
            </a:r>
            <a:r>
              <a:rPr lang="en-US" sz="2200" dirty="0" err="1"/>
              <a:t>Cibersegurança</a:t>
            </a:r>
            <a:r>
              <a:rPr lang="en-US" sz="2200" dirty="0"/>
              <a:t> do Chile.</a:t>
            </a:r>
          </a:p>
          <a:p>
            <a:pPr marL="2316675" lvl="5" indent="0">
              <a:lnSpc>
                <a:spcPct val="100000"/>
              </a:lnSpc>
              <a:buNone/>
            </a:pPr>
            <a:r>
              <a:rPr lang="en-US" sz="2200" dirty="0"/>
              <a:t>• Com </a:t>
            </a:r>
            <a:r>
              <a:rPr lang="en-US" sz="2200" dirty="0" err="1"/>
              <a:t>sucesso</a:t>
            </a:r>
            <a:r>
              <a:rPr lang="en-US" sz="2200" dirty="0"/>
              <a:t> o </a:t>
            </a:r>
            <a:r>
              <a:rPr lang="en-US" sz="2200" dirty="0" err="1"/>
              <a:t>decreto</a:t>
            </a:r>
            <a:r>
              <a:rPr lang="en-US" sz="2200" dirty="0"/>
              <a:t> </a:t>
            </a:r>
            <a:r>
              <a:rPr lang="en-US" sz="2200" dirty="0" err="1"/>
              <a:t>foi</a:t>
            </a:r>
            <a:r>
              <a:rPr lang="en-US" sz="2200" dirty="0"/>
              <a:t> </a:t>
            </a:r>
            <a:r>
              <a:rPr lang="en-US" sz="2200" dirty="0" err="1"/>
              <a:t>declarado</a:t>
            </a:r>
            <a:r>
              <a:rPr lang="en-US" sz="2200" dirty="0"/>
              <a:t> </a:t>
            </a:r>
            <a:r>
              <a:rPr lang="en-US" sz="2200" dirty="0" err="1"/>
              <a:t>inconstitucional</a:t>
            </a:r>
            <a:r>
              <a:rPr lang="en-US" sz="2200" dirty="0"/>
              <a:t> </a:t>
            </a:r>
            <a:r>
              <a:rPr lang="en-US" sz="2200" dirty="0" err="1"/>
              <a:t>através</a:t>
            </a:r>
            <a:r>
              <a:rPr lang="en-US" sz="2200" dirty="0"/>
              <a:t> de </a:t>
            </a:r>
            <a:r>
              <a:rPr lang="en-US" sz="2200" dirty="0" err="1"/>
              <a:t>uma</a:t>
            </a:r>
            <a:r>
              <a:rPr lang="en-US" sz="2200" dirty="0"/>
              <a:t> </a:t>
            </a:r>
            <a:r>
              <a:rPr lang="en-US" sz="2200" dirty="0" err="1"/>
              <a:t>caso</a:t>
            </a:r>
            <a:r>
              <a:rPr lang="en-US" sz="2200" dirty="0"/>
              <a:t> </a:t>
            </a:r>
            <a:r>
              <a:rPr lang="en-US" sz="2200" dirty="0" err="1"/>
              <a:t>apresentado</a:t>
            </a:r>
            <a:r>
              <a:rPr lang="en-US" sz="2200" dirty="0"/>
              <a:t> pela </a:t>
            </a:r>
            <a:r>
              <a:rPr lang="en-US" sz="2200" dirty="0" err="1"/>
              <a:t>sociedade</a:t>
            </a:r>
            <a:r>
              <a:rPr lang="en-US" sz="2200" dirty="0"/>
              <a:t> civil.</a:t>
            </a:r>
          </a:p>
        </p:txBody>
      </p:sp>
    </p:spTree>
    <p:extLst>
      <p:ext uri="{BB962C8B-B14F-4D97-AF65-F5344CB8AC3E}">
        <p14:creationId xmlns:p14="http://schemas.microsoft.com/office/powerpoint/2010/main" val="266539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Recursos</a:t>
            </a:r>
            <a:r>
              <a:rPr lang="en-GB" dirty="0"/>
              <a:t> da Internet Society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22</a:t>
            </a:fld>
            <a:endParaRPr lang="en-GB" altLang="en-US">
              <a:latin typeface="Corbel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0C00F-8FC5-6F45-A77F-4176644F7C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976" y="1433944"/>
            <a:ext cx="11387788" cy="5081155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Homepage da </a:t>
            </a:r>
            <a:r>
              <a:rPr lang="en-US" dirty="0" err="1"/>
              <a:t>Criptografia</a:t>
            </a:r>
            <a:r>
              <a:rPr lang="en-US" dirty="0"/>
              <a:t>: https://</a:t>
            </a:r>
            <a:r>
              <a:rPr lang="en-US" dirty="0" err="1"/>
              <a:t>www.internetsociety.org</a:t>
            </a:r>
            <a:r>
              <a:rPr lang="en-US" dirty="0"/>
              <a:t>/issues/encryption/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Policy Brief de </a:t>
            </a:r>
            <a:r>
              <a:rPr lang="en-US" dirty="0" err="1"/>
              <a:t>Criptografia</a:t>
            </a:r>
            <a:r>
              <a:rPr lang="en-US" dirty="0"/>
              <a:t>: https://</a:t>
            </a:r>
            <a:r>
              <a:rPr lang="en-US" dirty="0" err="1"/>
              <a:t>www.internetsociety.org</a:t>
            </a:r>
            <a:r>
              <a:rPr lang="en-US" dirty="0"/>
              <a:t>/</a:t>
            </a:r>
            <a:r>
              <a:rPr lang="en-US" dirty="0" err="1"/>
              <a:t>policybriefs</a:t>
            </a:r>
            <a:r>
              <a:rPr lang="en-US" dirty="0"/>
              <a:t>/encryption/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Página</a:t>
            </a:r>
            <a:r>
              <a:rPr lang="en-US" dirty="0"/>
              <a:t> de </a:t>
            </a:r>
            <a:r>
              <a:rPr lang="en-US" dirty="0" err="1"/>
              <a:t>Recursos</a:t>
            </a:r>
            <a:r>
              <a:rPr lang="en-US" dirty="0"/>
              <a:t> </a:t>
            </a:r>
            <a:r>
              <a:rPr lang="en-US" dirty="0" err="1"/>
              <a:t>sobre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: https://</a:t>
            </a:r>
            <a:r>
              <a:rPr lang="en-US" dirty="0" err="1"/>
              <a:t>www.internetsociety.org</a:t>
            </a:r>
            <a:r>
              <a:rPr lang="en-US" dirty="0"/>
              <a:t>/encryption/internet- community-stands-up-for-encryption/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 err="1"/>
              <a:t>Informativo</a:t>
            </a:r>
            <a:r>
              <a:rPr lang="en-US" dirty="0"/>
              <a:t> para policymakers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acesso</a:t>
            </a:r>
            <a:r>
              <a:rPr lang="en-US" dirty="0"/>
              <a:t> legal:</a:t>
            </a:r>
            <a:br>
              <a:rPr lang="en-US" dirty="0"/>
            </a:br>
            <a:r>
              <a:rPr lang="en-US" dirty="0"/>
              <a:t>https://</a:t>
            </a:r>
            <a:r>
              <a:rPr lang="en-US" dirty="0" err="1"/>
              <a:t>www.internetsociety.org</a:t>
            </a:r>
            <a:r>
              <a:rPr lang="en-US" dirty="0"/>
              <a:t> /resources/doc/2019/factsheet-for-policymakers-6- ways-lawful-access-puts-</a:t>
            </a:r>
            <a:r>
              <a:rPr lang="en-US" dirty="0" err="1"/>
              <a:t>everyones</a:t>
            </a:r>
            <a:r>
              <a:rPr lang="en-US" dirty="0"/>
              <a:t>-security-at-risk/ </a:t>
            </a:r>
          </a:p>
          <a:p>
            <a:pPr>
              <a:lnSpc>
                <a:spcPct val="100000"/>
              </a:lnSpc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439124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Measuring the benefits of an IXP.</a:t>
            </a:r>
          </a:p>
        </p:txBody>
      </p:sp>
      <p:sp>
        <p:nvSpPr>
          <p:cNvPr id="4096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F968C2AA-AA05-B440-B50C-36B10EB9493E}" type="slidenum">
              <a:rPr lang="uk-UA" altLang="en-US" smtClean="0">
                <a:latin typeface="Corbel" charset="0"/>
              </a:rPr>
              <a:pPr/>
              <a:t>23</a:t>
            </a:fld>
            <a:endParaRPr lang="uk-UA" altLang="en-US">
              <a:latin typeface="Corbel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541338" y="1497013"/>
          <a:ext cx="11093450" cy="4581398"/>
        </p:xfrm>
        <a:graphic>
          <a:graphicData uri="http://schemas.openxmlformats.org/drawingml/2006/table">
            <a:tbl>
              <a:tblPr/>
              <a:tblGrid>
                <a:gridCol w="17351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194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194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94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EEF2E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Benefit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EEF2E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Before KIXPs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EEF2E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After KIXPs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EEF2E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Summary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Latency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200–600 ms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k-SK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2-10 ms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Significant increase in performance.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Local traffic exchange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Negligible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1 </a:t>
                      </a:r>
                      <a:r>
                        <a:rPr kumimoji="0" lang="en-GB" altLang="en-US" sz="12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Gbits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/s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Estimated total saving of $1,440,000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per year on international transit.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Content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All content was accessed through international links, almost all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content hosted abroad.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Google network present locally.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Rehoming of content hosted abroad.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Increased revenues up to $ 6 millions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per 100 Mbit/s of new mobile data traffic.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E-government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KRA collected taxes manually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Revenues collected online.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Significant reliance on KIXP to clear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customs and raise revenues.	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Domain names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.com was predominant domain,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registered overseas.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ke</a:t>
                      </a: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 is the predominant domain,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registered and based locally.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KENIC uses KIXP to help increase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service delivery for .</a:t>
                      </a:r>
                      <a:r>
                        <a:rPr kumimoji="0" lang="en-GB" altLang="en-US" sz="1200" b="0" i="0" u="none" strike="noStrike" cap="none" normalizeH="0" baseline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ke</a:t>
                      </a:r>
                      <a:endParaRPr kumimoji="0" lang="en-GB" altLang="en-US" sz="12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Corbel" charset="0"/>
                        <a:ea typeface="ＭＳ Ｐゴシック" charset="-128"/>
                        <a:cs typeface="Corbel" charset="0"/>
                      </a:endParaRP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54050"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Regional routes</a:t>
                      </a:r>
                    </a:p>
                  </a:txBody>
                  <a:tcPr marL="90000" anchor="ctr" horzOverflow="overflow">
                    <a:lnL>
                      <a:noFill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All regional traffic </a:t>
                      </a:r>
                      <a:r>
                        <a:rPr kumimoji="0" lang="en-US" altLang="en-US" sz="1200" b="0" i="0" u="none" strike="noStrike" cap="none" normalizeH="0" baseline="0" err="1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tromboned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 internationally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An increasing amount of regional traffic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C1C2C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exchanged at KIXP.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106000"/>
                        </a:lnSpc>
                        <a:buFont typeface="Arial" charset="0"/>
                        <a:defRPr sz="1600">
                          <a:solidFill>
                            <a:schemeClr val="tx1"/>
                          </a:solidFill>
                          <a:latin typeface="Hind Medium" charset="0"/>
                          <a:ea typeface="Hind Medium" charset="0"/>
                          <a:cs typeface="Hind Medium" charset="0"/>
                        </a:defRPr>
                      </a:lvl1pPr>
                      <a:lvl2pPr marL="742950" indent="-285750">
                        <a:lnSpc>
                          <a:spcPct val="106000"/>
                        </a:lnSpc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2pPr>
                      <a:lvl3pPr marL="11430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72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3pPr>
                      <a:lvl4pPr marL="1600200" indent="-228600">
                        <a:lnSpc>
                          <a:spcPct val="106000"/>
                        </a:lnSpc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4pPr>
                      <a:lvl5pPr marL="2057400" indent="-228600">
                        <a:lnSpc>
                          <a:spcPct val="106000"/>
                        </a:lnSpc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5pPr>
                      <a:lvl6pPr marL="25146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6pPr>
                      <a:lvl7pPr marL="29718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7pPr>
                      <a:lvl8pPr marL="34290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8pPr>
                      <a:lvl9pPr marL="3886200" indent="-228600" fontAlgn="base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ts val="1500"/>
                        </a:spcAft>
                        <a:buSzPct val="90000"/>
                        <a:buFont typeface=".AppleSystemUIFont" charset="0"/>
                        <a:defRPr sz="1600">
                          <a:solidFill>
                            <a:schemeClr val="tx1"/>
                          </a:solidFill>
                          <a:latin typeface="Hind Light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ts val="15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KIXP more attractive to content providers </a:t>
                      </a:r>
                      <a:b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</a:br>
                      <a:r>
                        <a:rPr kumimoji="0" lang="en-GB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Corbel" charset="0"/>
                          <a:ea typeface="ＭＳ Ｐゴシック" charset="-128"/>
                          <a:cs typeface="Corbel" charset="0"/>
                        </a:rPr>
                        <a:t>and backbones able to access regional servers.	</a:t>
                      </a:r>
                    </a:p>
                  </a:txBody>
                  <a:tcPr marL="90000" anchor="ctr" horzOverflow="overflow">
                    <a:lnL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CDAEE6C3-4240-A546-A11D-82311338D72F}" type="slidenum">
              <a:rPr lang="uk-UA" altLang="en-US" smtClean="0">
                <a:solidFill>
                  <a:schemeClr val="bg1"/>
                </a:solidFill>
                <a:latin typeface="Corbel" charset="0"/>
              </a:rPr>
              <a:pPr/>
              <a:t>24</a:t>
            </a:fld>
            <a:endParaRPr lang="uk-UA" altLang="en-US">
              <a:solidFill>
                <a:schemeClr val="bg1"/>
              </a:solidFill>
              <a:latin typeface="Corbel" charset="0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E34AE3-3744-DB4E-9D7A-A80CFEB0834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lvl="1"/>
            <a:r>
              <a:rPr lang="en-GB"/>
              <a:t>There are many ways to support </a:t>
            </a:r>
            <a:br>
              <a:rPr lang="en-GB"/>
            </a:br>
            <a:r>
              <a:rPr lang="en-GB"/>
              <a:t>the Internet. Find out today how </a:t>
            </a:r>
            <a:br>
              <a:rPr lang="en-GB"/>
            </a:br>
            <a:r>
              <a:rPr lang="en-GB"/>
              <a:t>you can make an impact.</a:t>
            </a:r>
          </a:p>
        </p:txBody>
      </p:sp>
      <p:sp>
        <p:nvSpPr>
          <p:cNvPr id="50179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B873D286-0E97-D04A-A35B-C569488A2D44}" type="slidenum">
              <a:rPr lang="uk-UA" altLang="en-US" smtClean="0">
                <a:solidFill>
                  <a:schemeClr val="bg1"/>
                </a:solidFill>
                <a:latin typeface="Corbel" charset="0"/>
              </a:rPr>
              <a:pPr/>
              <a:t>25</a:t>
            </a:fld>
            <a:endParaRPr lang="uk-UA" altLang="en-US">
              <a:solidFill>
                <a:schemeClr val="bg1"/>
              </a:solidFill>
              <a:latin typeface="Corbe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 Que </a:t>
            </a:r>
            <a:r>
              <a:rPr lang="en-GB" dirty="0" err="1"/>
              <a:t>é</a:t>
            </a:r>
            <a:r>
              <a:rPr lang="en-GB" dirty="0"/>
              <a:t> </a:t>
            </a:r>
            <a:r>
              <a:rPr lang="en-GB" dirty="0" err="1"/>
              <a:t>criptografia</a:t>
            </a:r>
            <a:r>
              <a:rPr lang="en-GB" dirty="0"/>
              <a:t> de </a:t>
            </a:r>
            <a:r>
              <a:rPr lang="en-GB" dirty="0" err="1"/>
              <a:t>ponta</a:t>
            </a:r>
            <a:r>
              <a:rPr lang="en-GB" dirty="0"/>
              <a:t>-a-</a:t>
            </a:r>
            <a:r>
              <a:rPr lang="en-GB" dirty="0" err="1"/>
              <a:t>ponta</a:t>
            </a:r>
            <a:r>
              <a:rPr lang="en-GB" dirty="0"/>
              <a:t>?</a:t>
            </a: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253618" y="1366156"/>
            <a:ext cx="5991429" cy="46990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Criptografia</a:t>
            </a:r>
            <a:r>
              <a:rPr lang="en-US" sz="1800" dirty="0"/>
              <a:t> de </a:t>
            </a:r>
            <a:r>
              <a:rPr lang="en-US" sz="1800" dirty="0" err="1"/>
              <a:t>ponta</a:t>
            </a:r>
            <a:r>
              <a:rPr lang="en-US" sz="1800" dirty="0"/>
              <a:t> a </a:t>
            </a:r>
            <a:r>
              <a:rPr lang="en-US" sz="1800" dirty="0" err="1"/>
              <a:t>ponta</a:t>
            </a:r>
            <a:r>
              <a:rPr lang="en-US" sz="1800" dirty="0"/>
              <a:t>(End-to-end E2E) se </a:t>
            </a:r>
            <a:r>
              <a:rPr lang="en-US" sz="1800" dirty="0" err="1"/>
              <a:t>trata</a:t>
            </a:r>
            <a:r>
              <a:rPr lang="en-US" sz="1800" dirty="0"/>
              <a:t> de </a:t>
            </a:r>
            <a:r>
              <a:rPr lang="en-US" sz="1800" dirty="0" err="1"/>
              <a:t>qualquer</a:t>
            </a:r>
            <a:r>
              <a:rPr lang="en-US" sz="1800" dirty="0"/>
              <a:t> forma de </a:t>
            </a:r>
            <a:r>
              <a:rPr lang="en-US" sz="1800" dirty="0" err="1"/>
              <a:t>criptografia</a:t>
            </a:r>
            <a:r>
              <a:rPr lang="en-US" sz="1800" dirty="0"/>
              <a:t> </a:t>
            </a:r>
            <a:r>
              <a:rPr lang="en-US" sz="1800" dirty="0" err="1"/>
              <a:t>na</a:t>
            </a:r>
            <a:r>
              <a:rPr lang="en-US" sz="1800" dirty="0"/>
              <a:t> qual </a:t>
            </a:r>
            <a:r>
              <a:rPr lang="en-US" sz="1800" dirty="0" err="1"/>
              <a:t>somente</a:t>
            </a:r>
            <a:r>
              <a:rPr lang="en-US" sz="1800" dirty="0"/>
              <a:t> o </a:t>
            </a:r>
            <a:r>
              <a:rPr lang="en-US" sz="1800" dirty="0" err="1"/>
              <a:t>rementente</a:t>
            </a:r>
            <a:r>
              <a:rPr lang="en-US" sz="1800" dirty="0"/>
              <a:t> e o </a:t>
            </a:r>
            <a:r>
              <a:rPr lang="en-US" sz="1800" dirty="0" err="1"/>
              <a:t>destinatário</a:t>
            </a:r>
            <a:r>
              <a:rPr lang="en-US" sz="1800" dirty="0"/>
              <a:t> </a:t>
            </a:r>
            <a:r>
              <a:rPr lang="en-US" sz="1800" dirty="0" err="1"/>
              <a:t>pretendido</a:t>
            </a:r>
            <a:r>
              <a:rPr lang="en-US" sz="1800" dirty="0"/>
              <a:t> </a:t>
            </a:r>
            <a:r>
              <a:rPr lang="en-US" sz="1800" dirty="0" err="1"/>
              <a:t>podem</a:t>
            </a:r>
            <a:r>
              <a:rPr lang="en-US" sz="1800" dirty="0"/>
              <a:t> </a:t>
            </a:r>
            <a:r>
              <a:rPr lang="en-US" sz="1800" dirty="0" err="1"/>
              <a:t>ler</a:t>
            </a:r>
            <a:r>
              <a:rPr lang="en-US" sz="1800" dirty="0"/>
              <a:t> a </a:t>
            </a:r>
            <a:r>
              <a:rPr lang="en-US" sz="1800" dirty="0" err="1"/>
              <a:t>mensagem</a:t>
            </a:r>
            <a:r>
              <a:rPr lang="en-US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Nenhum</a:t>
            </a:r>
            <a:r>
              <a:rPr lang="en-US" sz="1800" dirty="0"/>
              <a:t> </a:t>
            </a:r>
            <a:r>
              <a:rPr lang="en-US" sz="1800" dirty="0" err="1"/>
              <a:t>terceiro</a:t>
            </a:r>
            <a:r>
              <a:rPr lang="en-US" sz="1800" dirty="0"/>
              <a:t>, </a:t>
            </a:r>
            <a:r>
              <a:rPr lang="en-US" sz="1800" dirty="0" err="1"/>
              <a:t>nem</a:t>
            </a:r>
            <a:r>
              <a:rPr lang="en-US" sz="1800" dirty="0"/>
              <a:t> </a:t>
            </a:r>
            <a:r>
              <a:rPr lang="en-US" sz="1800" dirty="0" err="1"/>
              <a:t>mesmo</a:t>
            </a:r>
            <a:r>
              <a:rPr lang="en-US" sz="1800" dirty="0"/>
              <a:t> o </a:t>
            </a:r>
            <a:r>
              <a:rPr lang="en-US" sz="1800" dirty="0" err="1"/>
              <a:t>fornecedor</a:t>
            </a:r>
            <a:r>
              <a:rPr lang="en-US" sz="1800" dirty="0"/>
              <a:t> do </a:t>
            </a:r>
            <a:r>
              <a:rPr lang="en-US" sz="1800" dirty="0" err="1"/>
              <a:t>serviço</a:t>
            </a:r>
            <a:r>
              <a:rPr lang="en-US" sz="1800" dirty="0"/>
              <a:t> de </a:t>
            </a:r>
            <a:r>
              <a:rPr lang="en-US" sz="1800" dirty="0" err="1"/>
              <a:t>comunicação</a:t>
            </a:r>
            <a:r>
              <a:rPr lang="en-US" sz="1800" dirty="0"/>
              <a:t>, </a:t>
            </a:r>
            <a:r>
              <a:rPr lang="en-US" sz="1800" dirty="0" err="1"/>
              <a:t>tem</a:t>
            </a:r>
            <a:r>
              <a:rPr lang="en-US" sz="1800" dirty="0"/>
              <a:t> </a:t>
            </a:r>
            <a:r>
              <a:rPr lang="en-US" sz="1800" dirty="0" err="1"/>
              <a:t>conhecimento</a:t>
            </a:r>
            <a:r>
              <a:rPr lang="en-US" sz="1800" dirty="0"/>
              <a:t> da </a:t>
            </a:r>
            <a:r>
              <a:rPr lang="en-US" sz="1800" dirty="0" err="1"/>
              <a:t>chave</a:t>
            </a:r>
            <a:r>
              <a:rPr lang="en-US" sz="1800" dirty="0"/>
              <a:t> </a:t>
            </a:r>
            <a:r>
              <a:rPr lang="en-US" sz="1800" dirty="0" err="1"/>
              <a:t>criptográfica</a:t>
            </a:r>
            <a:r>
              <a:rPr lang="en-US" sz="18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Criptografia</a:t>
            </a:r>
            <a:r>
              <a:rPr lang="en-US" sz="1800" dirty="0"/>
              <a:t> de </a:t>
            </a:r>
            <a:r>
              <a:rPr lang="en-US" sz="1800" dirty="0" err="1"/>
              <a:t>ponta</a:t>
            </a:r>
            <a:r>
              <a:rPr lang="en-US" sz="1800" dirty="0"/>
              <a:t> a </a:t>
            </a:r>
            <a:r>
              <a:rPr lang="en-US" sz="1800" dirty="0" err="1"/>
              <a:t>ponta</a:t>
            </a:r>
            <a:r>
              <a:rPr lang="en-US" sz="1800" dirty="0"/>
              <a:t> </a:t>
            </a:r>
            <a:r>
              <a:rPr lang="en-US" sz="1800" dirty="0" err="1"/>
              <a:t>é</a:t>
            </a:r>
            <a:r>
              <a:rPr lang="en-US" sz="1800" dirty="0"/>
              <a:t> a forma </a:t>
            </a:r>
            <a:r>
              <a:rPr lang="en-US" sz="1800" dirty="0" err="1"/>
              <a:t>mais</a:t>
            </a:r>
            <a:r>
              <a:rPr lang="en-US" sz="1800" dirty="0"/>
              <a:t> </a:t>
            </a:r>
            <a:r>
              <a:rPr lang="en-US" sz="1800" dirty="0" err="1"/>
              <a:t>segura</a:t>
            </a:r>
            <a:r>
              <a:rPr lang="en-US" sz="1800" dirty="0"/>
              <a:t> de </a:t>
            </a:r>
            <a:r>
              <a:rPr lang="en-US" sz="1800" dirty="0" err="1"/>
              <a:t>criptografia</a:t>
            </a:r>
            <a:r>
              <a:rPr lang="en-US" sz="1800" dirty="0"/>
              <a:t> que </a:t>
            </a:r>
            <a:r>
              <a:rPr lang="en-US" sz="1800" dirty="0" err="1"/>
              <a:t>você</a:t>
            </a:r>
            <a:r>
              <a:rPr lang="en-US" sz="1800" dirty="0"/>
              <a:t> </a:t>
            </a:r>
            <a:r>
              <a:rPr lang="en-US" sz="1800" dirty="0" err="1"/>
              <a:t>pode</a:t>
            </a:r>
            <a:r>
              <a:rPr lang="en-US" sz="1800" dirty="0"/>
              <a:t> </a:t>
            </a:r>
            <a:r>
              <a:rPr lang="en-US" sz="1800" dirty="0" err="1"/>
              <a:t>usar</a:t>
            </a:r>
            <a:r>
              <a:rPr lang="en-US" sz="1800" dirty="0"/>
              <a:t>. </a:t>
            </a:r>
            <a:r>
              <a:rPr lang="en-US" sz="1800" dirty="0" err="1"/>
              <a:t>Portanto</a:t>
            </a:r>
            <a:r>
              <a:rPr lang="en-US" sz="1800" dirty="0"/>
              <a:t>, </a:t>
            </a:r>
            <a:r>
              <a:rPr lang="en-US" sz="1800" dirty="0" err="1"/>
              <a:t>sempre</a:t>
            </a:r>
            <a:r>
              <a:rPr lang="en-US" sz="1800" dirty="0"/>
              <a:t> que </a:t>
            </a:r>
            <a:r>
              <a:rPr lang="en-US" sz="1800" dirty="0" err="1"/>
              <a:t>possível</a:t>
            </a:r>
            <a:r>
              <a:rPr lang="en-US" sz="1800" dirty="0"/>
              <a:t>, utilize a </a:t>
            </a:r>
            <a:r>
              <a:rPr lang="en-US" sz="1800" dirty="0" err="1"/>
              <a:t>criptografia</a:t>
            </a:r>
            <a:r>
              <a:rPr lang="en-US" sz="1800" dirty="0"/>
              <a:t> de </a:t>
            </a:r>
            <a:r>
              <a:rPr lang="en-US" sz="1800" dirty="0" err="1"/>
              <a:t>ponta</a:t>
            </a:r>
            <a:r>
              <a:rPr lang="en-US" sz="1800" dirty="0"/>
              <a:t> a </a:t>
            </a:r>
            <a:r>
              <a:rPr lang="en-US" sz="1800" dirty="0" err="1"/>
              <a:t>ponta</a:t>
            </a:r>
            <a:r>
              <a:rPr lang="en-US" sz="1800" dirty="0"/>
              <a:t> para </a:t>
            </a:r>
            <a:r>
              <a:rPr lang="en-US" sz="1800" dirty="0" err="1"/>
              <a:t>proteger</a:t>
            </a:r>
            <a:r>
              <a:rPr lang="en-US" sz="1800" dirty="0"/>
              <a:t> </a:t>
            </a:r>
            <a:r>
              <a:rPr lang="en-US" sz="1800" dirty="0" err="1"/>
              <a:t>você</a:t>
            </a:r>
            <a:r>
              <a:rPr lang="en-US" sz="1800" dirty="0"/>
              <a:t> e </a:t>
            </a:r>
            <a:r>
              <a:rPr lang="en-US" sz="1800" dirty="0" err="1"/>
              <a:t>seus</a:t>
            </a:r>
            <a:r>
              <a:rPr lang="en-US" sz="1800" dirty="0"/>
              <a:t> dados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800" dirty="0" err="1"/>
              <a:t>Exemplos</a:t>
            </a:r>
            <a:r>
              <a:rPr lang="en-US" sz="1800" dirty="0"/>
              <a:t> de </a:t>
            </a:r>
            <a:r>
              <a:rPr lang="en-US" sz="1800" dirty="0" err="1"/>
              <a:t>serviços</a:t>
            </a:r>
            <a:r>
              <a:rPr lang="en-US" sz="1800" dirty="0"/>
              <a:t> de </a:t>
            </a:r>
            <a:r>
              <a:rPr lang="en-US" sz="1800" dirty="0" err="1"/>
              <a:t>comunicação</a:t>
            </a:r>
            <a:r>
              <a:rPr lang="en-US" sz="1800" dirty="0"/>
              <a:t> de </a:t>
            </a:r>
            <a:r>
              <a:rPr lang="en-US" sz="1800" dirty="0" err="1"/>
              <a:t>criptografia</a:t>
            </a:r>
            <a:r>
              <a:rPr lang="en-US" sz="1800" dirty="0"/>
              <a:t> de </a:t>
            </a:r>
            <a:r>
              <a:rPr lang="en-US" sz="1800" dirty="0" err="1"/>
              <a:t>ponta</a:t>
            </a:r>
            <a:r>
              <a:rPr lang="en-US" sz="1800" dirty="0"/>
              <a:t> a </a:t>
            </a:r>
            <a:r>
              <a:rPr lang="en-US" sz="1800" dirty="0" err="1"/>
              <a:t>ponta</a:t>
            </a:r>
            <a:r>
              <a:rPr lang="en-US" sz="1800" dirty="0"/>
              <a:t> </a:t>
            </a:r>
            <a:r>
              <a:rPr lang="en-US" sz="1800" dirty="0" err="1"/>
              <a:t>incluem</a:t>
            </a:r>
            <a:r>
              <a:rPr lang="en-US" sz="1800" dirty="0"/>
              <a:t> WhatsApp, Signal, Telegram e </a:t>
            </a:r>
            <a:r>
              <a:rPr lang="en-US" sz="1800" dirty="0" err="1"/>
              <a:t>Threema</a:t>
            </a:r>
            <a:endParaRPr lang="en-US" sz="1800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3</a:t>
            </a:fld>
            <a:endParaRPr lang="en-GB" altLang="en-US">
              <a:latin typeface="Corbel" charset="0"/>
            </a:endParaRP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9D53369D-0C4E-404C-A5F9-9BC3D049E8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45047" y="1366156"/>
            <a:ext cx="5731892" cy="4026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245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: Por que </a:t>
            </a:r>
            <a:r>
              <a:rPr lang="en-GB" dirty="0" err="1"/>
              <a:t>é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?</a:t>
            </a: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4255500"/>
          </a:xfrm>
        </p:spPr>
        <p:txBody>
          <a:bodyPr/>
          <a:lstStyle/>
          <a:p>
            <a:pPr algn="just"/>
            <a:r>
              <a:rPr lang="en-US" sz="2400" dirty="0"/>
              <a:t>A </a:t>
            </a:r>
            <a:r>
              <a:rPr lang="en-US" sz="2400" dirty="0" err="1"/>
              <a:t>criptografia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um </a:t>
            </a:r>
            <a:r>
              <a:rPr lang="en-US" sz="2400" b="1" dirty="0" err="1"/>
              <a:t>elemento</a:t>
            </a:r>
            <a:r>
              <a:rPr lang="en-US" sz="2400" b="1" dirty="0"/>
              <a:t> </a:t>
            </a:r>
            <a:r>
              <a:rPr lang="en-US" sz="2400" b="1" dirty="0" err="1"/>
              <a:t>essencial</a:t>
            </a:r>
            <a:r>
              <a:rPr lang="en-US" sz="2400" b="1" dirty="0"/>
              <a:t> </a:t>
            </a:r>
            <a:r>
              <a:rPr lang="en-US" sz="2400" b="1" dirty="0" err="1"/>
              <a:t>na</a:t>
            </a:r>
            <a:r>
              <a:rPr lang="en-US" sz="2400" b="1" dirty="0"/>
              <a:t> </a:t>
            </a:r>
            <a:r>
              <a:rPr lang="en-US" sz="2400" b="1" dirty="0" err="1"/>
              <a:t>confiança</a:t>
            </a:r>
            <a:r>
              <a:rPr lang="en-US" sz="2400" b="1" dirty="0"/>
              <a:t> da Internet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Ela protege </a:t>
            </a:r>
            <a:r>
              <a:rPr lang="en-US" sz="2400" dirty="0" err="1"/>
              <a:t>os</a:t>
            </a:r>
            <a:r>
              <a:rPr lang="en-US" sz="2400" dirty="0"/>
              <a:t> dados do </a:t>
            </a:r>
            <a:r>
              <a:rPr lang="en-US" sz="2400" dirty="0" err="1"/>
              <a:t>usuário</a:t>
            </a:r>
            <a:r>
              <a:rPr lang="en-US" sz="2400" dirty="0"/>
              <a:t> de </a:t>
            </a:r>
            <a:r>
              <a:rPr lang="en-US" sz="2400" dirty="0" err="1"/>
              <a:t>sofrerem</a:t>
            </a:r>
            <a:r>
              <a:rPr lang="en-US" sz="2400" dirty="0"/>
              <a:t> </a:t>
            </a:r>
            <a:r>
              <a:rPr lang="en-US" sz="2400" dirty="0" err="1"/>
              <a:t>exposição</a:t>
            </a:r>
            <a:r>
              <a:rPr lang="en-US" sz="2400" dirty="0"/>
              <a:t>, e </a:t>
            </a:r>
            <a:r>
              <a:rPr lang="en-US" sz="2400" dirty="0" err="1"/>
              <a:t>também</a:t>
            </a:r>
            <a:r>
              <a:rPr lang="en-US" sz="2400" dirty="0"/>
              <a:t> </a:t>
            </a:r>
            <a:r>
              <a:rPr lang="en-US" sz="2400" dirty="0" err="1"/>
              <a:t>ajuda</a:t>
            </a:r>
            <a:r>
              <a:rPr lang="en-US" sz="2400" dirty="0"/>
              <a:t> a: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Proteger</a:t>
            </a:r>
            <a:r>
              <a:rPr lang="en-US" sz="2400" dirty="0"/>
              <a:t> </a:t>
            </a:r>
            <a:r>
              <a:rPr lang="en-US" sz="2400" dirty="0" err="1"/>
              <a:t>seus</a:t>
            </a:r>
            <a:r>
              <a:rPr lang="en-US" sz="2400" dirty="0"/>
              <a:t> dados (</a:t>
            </a:r>
            <a:r>
              <a:rPr lang="en-US" sz="2400" dirty="0" err="1"/>
              <a:t>documentos</a:t>
            </a:r>
            <a:r>
              <a:rPr lang="en-US" sz="2400" dirty="0"/>
              <a:t>, </a:t>
            </a:r>
            <a:r>
              <a:rPr lang="en-US" sz="2400" dirty="0" err="1"/>
              <a:t>arquivos</a:t>
            </a:r>
            <a:r>
              <a:rPr lang="en-US" sz="2400" dirty="0"/>
              <a:t>, etc.) contra </a:t>
            </a:r>
            <a:r>
              <a:rPr lang="en-US" sz="2400" dirty="0" err="1"/>
              <a:t>violações</a:t>
            </a:r>
            <a:endParaRPr lang="en-US" sz="2400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Certificar</a:t>
            </a:r>
            <a:r>
              <a:rPr lang="en-US" sz="2400" dirty="0"/>
              <a:t>-se com </a:t>
            </a:r>
            <a:r>
              <a:rPr lang="en-US" sz="2400" dirty="0" err="1"/>
              <a:t>quem</a:t>
            </a:r>
            <a:r>
              <a:rPr lang="en-US" sz="2400" dirty="0"/>
              <a:t> </a:t>
            </a:r>
            <a:r>
              <a:rPr lang="en-US" sz="2400" dirty="0" err="1"/>
              <a:t>você</a:t>
            </a:r>
            <a:r>
              <a:rPr lang="en-US" sz="2400" dirty="0"/>
              <a:t> </a:t>
            </a:r>
            <a:r>
              <a:rPr lang="en-US" sz="2400" dirty="0" err="1"/>
              <a:t>está</a:t>
            </a:r>
            <a:r>
              <a:rPr lang="en-US" sz="2400" dirty="0"/>
              <a:t> se </a:t>
            </a:r>
            <a:r>
              <a:rPr lang="en-US" sz="2400" dirty="0" err="1"/>
              <a:t>comunicando</a:t>
            </a:r>
            <a:r>
              <a:rPr lang="en-US" sz="2400" dirty="0"/>
              <a:t>; e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US" sz="2400" dirty="0" err="1"/>
              <a:t>Assinar</a:t>
            </a:r>
            <a:r>
              <a:rPr lang="en-US" sz="2400" dirty="0"/>
              <a:t> </a:t>
            </a:r>
            <a:r>
              <a:rPr lang="en-US" sz="2400" dirty="0" err="1"/>
              <a:t>documentos</a:t>
            </a:r>
            <a:r>
              <a:rPr lang="en-US" sz="2400" dirty="0"/>
              <a:t> </a:t>
            </a:r>
            <a:r>
              <a:rPr lang="en-US" sz="2400" dirty="0" err="1"/>
              <a:t>digitais</a:t>
            </a:r>
            <a:r>
              <a:rPr lang="en-US" sz="2400" dirty="0"/>
              <a:t> (para </a:t>
            </a:r>
            <a:r>
              <a:rPr lang="en-US" sz="2400" dirty="0" err="1"/>
              <a:t>garantir</a:t>
            </a:r>
            <a:r>
              <a:rPr lang="en-US" sz="2400" dirty="0"/>
              <a:t> </a:t>
            </a:r>
            <a:r>
              <a:rPr lang="en-US" sz="2400" dirty="0" err="1"/>
              <a:t>ao</a:t>
            </a:r>
            <a:r>
              <a:rPr lang="en-US" sz="2400" dirty="0"/>
              <a:t> </a:t>
            </a:r>
            <a:r>
              <a:rPr lang="en-US" sz="2400" dirty="0" err="1"/>
              <a:t>destinatário</a:t>
            </a:r>
            <a:r>
              <a:rPr lang="en-US" sz="2400" dirty="0"/>
              <a:t> que </a:t>
            </a:r>
            <a:r>
              <a:rPr lang="en-US" sz="2400" dirty="0" err="1"/>
              <a:t>ele</a:t>
            </a:r>
            <a:r>
              <a:rPr lang="en-US" sz="2400" dirty="0"/>
              <a:t> </a:t>
            </a:r>
            <a:r>
              <a:rPr lang="en-US" sz="2400" dirty="0" err="1"/>
              <a:t>é</a:t>
            </a:r>
            <a:r>
              <a:rPr lang="en-US" sz="2400" dirty="0"/>
              <a:t> </a:t>
            </a:r>
            <a:r>
              <a:rPr lang="en-US" sz="2400" dirty="0" err="1"/>
              <a:t>autêntico</a:t>
            </a:r>
            <a:r>
              <a:rPr lang="en-US" sz="2400" dirty="0"/>
              <a:t> e que </a:t>
            </a:r>
            <a:r>
              <a:rPr lang="en-US" sz="2400" dirty="0" err="1"/>
              <a:t>certamente</a:t>
            </a:r>
            <a:r>
              <a:rPr lang="en-US" sz="2400" dirty="0"/>
              <a:t> </a:t>
            </a:r>
            <a:r>
              <a:rPr lang="en-US" sz="2400" dirty="0" err="1"/>
              <a:t>vem</a:t>
            </a:r>
            <a:r>
              <a:rPr lang="en-US" sz="2400" dirty="0"/>
              <a:t> de </a:t>
            </a:r>
            <a:r>
              <a:rPr lang="en-US" sz="2400" dirty="0" err="1"/>
              <a:t>você</a:t>
            </a:r>
            <a:r>
              <a:rPr lang="en-US" sz="2400" dirty="0"/>
              <a:t>)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4</a:t>
            </a:fld>
            <a:endParaRPr lang="en-GB" altLang="en-US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925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: Por que </a:t>
            </a:r>
            <a:r>
              <a:rPr lang="en-GB" dirty="0" err="1"/>
              <a:t>é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? [2] </a:t>
            </a: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40976" y="1301250"/>
            <a:ext cx="11122272" cy="4255500"/>
          </a:xfrm>
        </p:spPr>
        <p:txBody>
          <a:bodyPr/>
          <a:lstStyle/>
          <a:p>
            <a:pPr algn="just"/>
            <a:r>
              <a:rPr lang="en-US" b="1" u="sng" dirty="0" err="1"/>
              <a:t>Contamos</a:t>
            </a:r>
            <a:r>
              <a:rPr lang="en-US" b="1" u="sng" dirty="0"/>
              <a:t> com </a:t>
            </a:r>
            <a:r>
              <a:rPr lang="en-US" b="1" u="sng" dirty="0" err="1"/>
              <a:t>criptografia</a:t>
            </a:r>
            <a:r>
              <a:rPr lang="en-US" b="1" u="sng" dirty="0"/>
              <a:t> </a:t>
            </a:r>
            <a:r>
              <a:rPr lang="en-US" b="1" u="sng" dirty="0" err="1"/>
              <a:t>todos</a:t>
            </a:r>
            <a:r>
              <a:rPr lang="en-US" b="1" u="sng" dirty="0"/>
              <a:t> </a:t>
            </a:r>
            <a:r>
              <a:rPr lang="en-US" b="1" u="sng" dirty="0" err="1"/>
              <a:t>os</a:t>
            </a:r>
            <a:r>
              <a:rPr lang="en-US" b="1" u="sng" dirty="0"/>
              <a:t> </a:t>
            </a:r>
            <a:r>
              <a:rPr lang="en-US" b="1" u="sng" dirty="0" err="1"/>
              <a:t>dias</a:t>
            </a:r>
            <a:r>
              <a:rPr lang="en-US" dirty="0"/>
              <a:t>! A </a:t>
            </a:r>
            <a:r>
              <a:rPr lang="en-US" dirty="0" err="1"/>
              <a:t>criptografia</a:t>
            </a:r>
            <a:r>
              <a:rPr lang="en-US" dirty="0"/>
              <a:t> forte </a:t>
            </a:r>
            <a:r>
              <a:rPr lang="en-US" dirty="0" err="1"/>
              <a:t>é</a:t>
            </a:r>
            <a:r>
              <a:rPr lang="en-US" dirty="0"/>
              <a:t> fundamental para </a:t>
            </a:r>
            <a:r>
              <a:rPr lang="en-US" dirty="0" err="1"/>
              <a:t>nossa</a:t>
            </a:r>
            <a:r>
              <a:rPr lang="en-US" dirty="0"/>
              <a:t> </a:t>
            </a:r>
            <a:r>
              <a:rPr lang="en-US" dirty="0" err="1"/>
              <a:t>segurança</a:t>
            </a:r>
            <a:r>
              <a:rPr lang="en-US" dirty="0"/>
              <a:t>, </a:t>
            </a:r>
            <a:r>
              <a:rPr lang="en-US" dirty="0" err="1"/>
              <a:t>privacidade</a:t>
            </a:r>
            <a:r>
              <a:rPr lang="en-US" dirty="0"/>
              <a:t> e </a:t>
            </a:r>
            <a:r>
              <a:rPr lang="en-US" dirty="0" err="1"/>
              <a:t>confidencialidade</a:t>
            </a:r>
            <a:r>
              <a:rPr lang="en-US" dirty="0"/>
              <a:t> dos dados que </a:t>
            </a:r>
            <a:r>
              <a:rPr lang="en-US" dirty="0" err="1"/>
              <a:t>estão</a:t>
            </a:r>
            <a:r>
              <a:rPr lang="en-US" dirty="0"/>
              <a:t> </a:t>
            </a:r>
            <a:r>
              <a:rPr lang="en-US" dirty="0" err="1"/>
              <a:t>sendo</a:t>
            </a:r>
            <a:r>
              <a:rPr lang="en-US" dirty="0"/>
              <a:t> </a:t>
            </a:r>
            <a:r>
              <a:rPr lang="en-US" dirty="0" err="1"/>
              <a:t>armazenados</a:t>
            </a:r>
            <a:r>
              <a:rPr lang="en-US" dirty="0"/>
              <a:t>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transmitidos</a:t>
            </a:r>
            <a:r>
              <a:rPr lang="en-US" dirty="0"/>
              <a:t>. </a:t>
            </a:r>
            <a:r>
              <a:rPr lang="en-US" dirty="0" err="1"/>
              <a:t>É</a:t>
            </a:r>
            <a:r>
              <a:rPr lang="en-US" dirty="0"/>
              <a:t> a </a:t>
            </a:r>
            <a:r>
              <a:rPr lang="en-US" dirty="0" err="1"/>
              <a:t>chave</a:t>
            </a:r>
            <a:r>
              <a:rPr lang="en-US" dirty="0"/>
              <a:t> para o </a:t>
            </a:r>
            <a:r>
              <a:rPr lang="en-US" dirty="0" err="1"/>
              <a:t>funcionamento</a:t>
            </a:r>
            <a:r>
              <a:rPr lang="en-US" dirty="0"/>
              <a:t> de </a:t>
            </a:r>
            <a:r>
              <a:rPr lang="en-US" dirty="0" err="1"/>
              <a:t>elementos</a:t>
            </a:r>
            <a:r>
              <a:rPr lang="en-US" dirty="0"/>
              <a:t> </a:t>
            </a:r>
            <a:r>
              <a:rPr lang="en-US" dirty="0" err="1"/>
              <a:t>essenciais</a:t>
            </a:r>
            <a:r>
              <a:rPr lang="en-US" dirty="0"/>
              <a:t> da </a:t>
            </a:r>
            <a:r>
              <a:rPr lang="en-US" dirty="0" err="1"/>
              <a:t>nossa</a:t>
            </a:r>
            <a:r>
              <a:rPr lang="en-US" dirty="0"/>
              <a:t> </a:t>
            </a:r>
            <a:r>
              <a:rPr lang="en-US" dirty="0" err="1"/>
              <a:t>sociedade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• </a:t>
            </a:r>
            <a:r>
              <a:rPr lang="en-US" b="1" dirty="0" err="1"/>
              <a:t>Navegação</a:t>
            </a:r>
            <a:r>
              <a:rPr lang="en-US" b="1" dirty="0"/>
              <a:t> </a:t>
            </a:r>
            <a:r>
              <a:rPr lang="en-US" b="1" dirty="0" err="1"/>
              <a:t>na</a:t>
            </a:r>
            <a:r>
              <a:rPr lang="en-US" b="1" dirty="0"/>
              <a:t> Web</a:t>
            </a:r>
            <a:r>
              <a:rPr lang="en-US" dirty="0"/>
              <a:t>: </a:t>
            </a:r>
            <a:r>
              <a:rPr lang="en-US" dirty="0" err="1"/>
              <a:t>navegadores</a:t>
            </a:r>
            <a:r>
              <a:rPr lang="en-US" dirty="0"/>
              <a:t> e sites </a:t>
            </a:r>
            <a:r>
              <a:rPr lang="en-US" dirty="0" err="1"/>
              <a:t>usam</a:t>
            </a:r>
            <a:r>
              <a:rPr lang="en-US" dirty="0"/>
              <a:t> HTTPS, um </a:t>
            </a:r>
            <a:r>
              <a:rPr lang="en-US" dirty="0" err="1"/>
              <a:t>protocolo</a:t>
            </a:r>
            <a:r>
              <a:rPr lang="en-US" dirty="0"/>
              <a:t> </a:t>
            </a:r>
            <a:r>
              <a:rPr lang="en-US" dirty="0" err="1"/>
              <a:t>criptografado</a:t>
            </a:r>
            <a:r>
              <a:rPr lang="en-US" dirty="0"/>
              <a:t>, para </a:t>
            </a:r>
            <a:r>
              <a:rPr lang="en-US" dirty="0" err="1"/>
              <a:t>fornecer</a:t>
            </a:r>
            <a:r>
              <a:rPr lang="en-US" dirty="0"/>
              <a:t> </a:t>
            </a:r>
            <a:r>
              <a:rPr lang="en-US" dirty="0" err="1"/>
              <a:t>comunicações</a:t>
            </a:r>
            <a:r>
              <a:rPr lang="en-US" dirty="0"/>
              <a:t> </a:t>
            </a:r>
            <a:r>
              <a:rPr lang="en-US" dirty="0" err="1"/>
              <a:t>seguras</a:t>
            </a:r>
            <a:r>
              <a:rPr lang="en-US" dirty="0"/>
              <a:t>, </a:t>
            </a:r>
            <a:r>
              <a:rPr lang="en-US" dirty="0" err="1"/>
              <a:t>impedindo</a:t>
            </a:r>
            <a:r>
              <a:rPr lang="en-US" dirty="0"/>
              <a:t> que </a:t>
            </a:r>
            <a:r>
              <a:rPr lang="en-US" dirty="0" err="1"/>
              <a:t>nossos</a:t>
            </a:r>
            <a:r>
              <a:rPr lang="en-US" dirty="0"/>
              <a:t> dados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trânsito</a:t>
            </a:r>
            <a:r>
              <a:rPr lang="en-US" dirty="0"/>
              <a:t> </a:t>
            </a:r>
            <a:r>
              <a:rPr lang="en-US" dirty="0" err="1"/>
              <a:t>sejam</a:t>
            </a:r>
            <a:r>
              <a:rPr lang="en-US" dirty="0"/>
              <a:t> lidos por </a:t>
            </a:r>
            <a:r>
              <a:rPr lang="en-US" dirty="0" err="1"/>
              <a:t>criminosos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• </a:t>
            </a:r>
            <a:r>
              <a:rPr lang="en-US" b="1" dirty="0" err="1"/>
              <a:t>Comércio</a:t>
            </a:r>
            <a:r>
              <a:rPr lang="en-US" b="1" dirty="0"/>
              <a:t> </a:t>
            </a:r>
            <a:r>
              <a:rPr lang="en-US" b="1" dirty="0" err="1"/>
              <a:t>eletrônico</a:t>
            </a:r>
            <a:r>
              <a:rPr lang="en-US" dirty="0"/>
              <a:t>: </a:t>
            </a:r>
            <a:r>
              <a:rPr lang="en-US" dirty="0" err="1"/>
              <a:t>confiamos</a:t>
            </a:r>
            <a:r>
              <a:rPr lang="en-US" dirty="0"/>
              <a:t> </a:t>
            </a:r>
            <a:r>
              <a:rPr lang="en-US" dirty="0" err="1"/>
              <a:t>nas</a:t>
            </a:r>
            <a:r>
              <a:rPr lang="en-US" dirty="0"/>
              <a:t> </a:t>
            </a:r>
            <a:r>
              <a:rPr lang="en-US" dirty="0" err="1"/>
              <a:t>empresas</a:t>
            </a:r>
            <a:r>
              <a:rPr lang="en-US" dirty="0"/>
              <a:t> para </a:t>
            </a:r>
            <a:r>
              <a:rPr lang="en-US" dirty="0" err="1"/>
              <a:t>proteger</a:t>
            </a:r>
            <a:r>
              <a:rPr lang="en-US" dirty="0"/>
              <a:t> </a:t>
            </a:r>
            <a:r>
              <a:rPr lang="en-US" dirty="0" err="1"/>
              <a:t>nossas</a:t>
            </a:r>
            <a:r>
              <a:rPr lang="en-US" dirty="0"/>
              <a:t> </a:t>
            </a:r>
            <a:r>
              <a:rPr lang="en-US" dirty="0" err="1"/>
              <a:t>informações</a:t>
            </a:r>
            <a:r>
              <a:rPr lang="en-US" dirty="0"/>
              <a:t> </a:t>
            </a:r>
            <a:r>
              <a:rPr lang="en-US" dirty="0" err="1"/>
              <a:t>financeiras</a:t>
            </a:r>
            <a:r>
              <a:rPr lang="en-US" dirty="0"/>
              <a:t>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fazemos</a:t>
            </a:r>
            <a:r>
              <a:rPr lang="en-US" dirty="0"/>
              <a:t> </a:t>
            </a:r>
            <a:r>
              <a:rPr lang="en-US" dirty="0" err="1"/>
              <a:t>compramos</a:t>
            </a:r>
            <a:r>
              <a:rPr lang="en-US" dirty="0"/>
              <a:t> online </a:t>
            </a:r>
            <a:r>
              <a:rPr lang="en-US" dirty="0" err="1"/>
              <a:t>ou</a:t>
            </a:r>
            <a:r>
              <a:rPr lang="en-US" dirty="0"/>
              <a:t> </a:t>
            </a:r>
            <a:r>
              <a:rPr lang="en-US" dirty="0" err="1"/>
              <a:t>usamos</a:t>
            </a:r>
            <a:r>
              <a:rPr lang="en-US" dirty="0"/>
              <a:t> </a:t>
            </a:r>
            <a:r>
              <a:rPr lang="en-US" dirty="0" err="1"/>
              <a:t>serviços</a:t>
            </a:r>
            <a:r>
              <a:rPr lang="en-US" dirty="0"/>
              <a:t> </a:t>
            </a:r>
            <a:r>
              <a:rPr lang="en-US" dirty="0" err="1"/>
              <a:t>bancários</a:t>
            </a:r>
            <a:r>
              <a:rPr lang="en-US" dirty="0"/>
              <a:t> online. A 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um </a:t>
            </a:r>
            <a:r>
              <a:rPr lang="en-US" dirty="0" err="1"/>
              <a:t>método</a:t>
            </a:r>
            <a:r>
              <a:rPr lang="en-US" dirty="0"/>
              <a:t> </a:t>
            </a:r>
            <a:r>
              <a:rPr lang="en-US" dirty="0" err="1"/>
              <a:t>importante</a:t>
            </a:r>
            <a:r>
              <a:rPr lang="en-US" dirty="0"/>
              <a:t> para </a:t>
            </a:r>
            <a:r>
              <a:rPr lang="en-US" dirty="0" err="1"/>
              <a:t>essas</a:t>
            </a:r>
            <a:r>
              <a:rPr lang="en-US" dirty="0"/>
              <a:t> </a:t>
            </a:r>
            <a:r>
              <a:rPr lang="en-US" dirty="0" err="1"/>
              <a:t>atividades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• </a:t>
            </a:r>
            <a:r>
              <a:rPr lang="en-US" b="1" dirty="0" err="1"/>
              <a:t>Mensagens</a:t>
            </a:r>
            <a:r>
              <a:rPr lang="en-US" b="1" dirty="0"/>
              <a:t> </a:t>
            </a:r>
            <a:r>
              <a:rPr lang="en-US" b="1" dirty="0" err="1"/>
              <a:t>seguras</a:t>
            </a:r>
            <a:r>
              <a:rPr lang="en-US" dirty="0"/>
              <a:t>: </a:t>
            </a:r>
            <a:r>
              <a:rPr lang="en-US" dirty="0" err="1"/>
              <a:t>quando</a:t>
            </a:r>
            <a:r>
              <a:rPr lang="en-US" dirty="0"/>
              <a:t> </a:t>
            </a:r>
            <a:r>
              <a:rPr lang="en-US" dirty="0" err="1"/>
              <a:t>usamos</a:t>
            </a:r>
            <a:r>
              <a:rPr lang="en-US" dirty="0"/>
              <a:t> um </a:t>
            </a:r>
            <a:r>
              <a:rPr lang="en-US" dirty="0" err="1"/>
              <a:t>aplicativo</a:t>
            </a:r>
            <a:r>
              <a:rPr lang="en-US" dirty="0"/>
              <a:t> de </a:t>
            </a:r>
            <a:r>
              <a:rPr lang="en-US" dirty="0" err="1"/>
              <a:t>mensagens</a:t>
            </a:r>
            <a:r>
              <a:rPr lang="en-US" dirty="0"/>
              <a:t>, </a:t>
            </a:r>
            <a:r>
              <a:rPr lang="en-US" dirty="0" err="1"/>
              <a:t>esperamos</a:t>
            </a:r>
            <a:r>
              <a:rPr lang="en-US" dirty="0"/>
              <a:t> que as </a:t>
            </a:r>
            <a:r>
              <a:rPr lang="en-US" dirty="0" err="1"/>
              <a:t>mensagens</a:t>
            </a:r>
            <a:r>
              <a:rPr lang="en-US" dirty="0"/>
              <a:t> </a:t>
            </a:r>
            <a:r>
              <a:rPr lang="en-US" dirty="0" err="1"/>
              <a:t>sejam</a:t>
            </a:r>
            <a:r>
              <a:rPr lang="en-US" dirty="0"/>
              <a:t> </a:t>
            </a:r>
            <a:r>
              <a:rPr lang="en-US" dirty="0" err="1"/>
              <a:t>privadas</a:t>
            </a:r>
            <a:r>
              <a:rPr lang="en-US" dirty="0"/>
              <a:t>. </a:t>
            </a:r>
            <a:r>
              <a:rPr lang="en-US" dirty="0" err="1"/>
              <a:t>Alguns</a:t>
            </a:r>
            <a:r>
              <a:rPr lang="en-US" dirty="0"/>
              <a:t> </a:t>
            </a:r>
            <a:r>
              <a:rPr lang="en-US" dirty="0" err="1"/>
              <a:t>aplicativos</a:t>
            </a:r>
            <a:r>
              <a:rPr lang="en-US" dirty="0"/>
              <a:t> de </a:t>
            </a:r>
            <a:r>
              <a:rPr lang="en-US" dirty="0" err="1"/>
              <a:t>mensagens</a:t>
            </a:r>
            <a:r>
              <a:rPr lang="en-US" dirty="0"/>
              <a:t> </a:t>
            </a:r>
            <a:r>
              <a:rPr lang="en-US" dirty="0" err="1"/>
              <a:t>usam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 para </a:t>
            </a:r>
            <a:r>
              <a:rPr lang="en-US" dirty="0" err="1"/>
              <a:t>manter</a:t>
            </a:r>
            <a:r>
              <a:rPr lang="en-US" dirty="0"/>
              <a:t> a </a:t>
            </a:r>
            <a:r>
              <a:rPr lang="en-US" dirty="0" err="1"/>
              <a:t>privacidade</a:t>
            </a:r>
            <a:r>
              <a:rPr lang="en-US" dirty="0"/>
              <a:t> e a </a:t>
            </a:r>
            <a:r>
              <a:rPr lang="en-US" dirty="0" err="1"/>
              <a:t>segurança</a:t>
            </a:r>
            <a:r>
              <a:rPr lang="en-US" dirty="0"/>
              <a:t> das </a:t>
            </a:r>
            <a:r>
              <a:rPr lang="en-US" dirty="0" err="1"/>
              <a:t>comunicações</a:t>
            </a:r>
            <a:r>
              <a:rPr lang="en-US" dirty="0"/>
              <a:t> de </a:t>
            </a:r>
            <a:r>
              <a:rPr lang="en-US" dirty="0" err="1"/>
              <a:t>seus</a:t>
            </a:r>
            <a:r>
              <a:rPr lang="en-US" dirty="0"/>
              <a:t> </a:t>
            </a:r>
            <a:r>
              <a:rPr lang="en-US" dirty="0" err="1"/>
              <a:t>usuários</a:t>
            </a:r>
            <a:r>
              <a:rPr lang="en-US" dirty="0"/>
              <a:t>, outros </a:t>
            </a:r>
            <a:r>
              <a:rPr lang="en-US" dirty="0" err="1"/>
              <a:t>ainda</a:t>
            </a:r>
            <a:r>
              <a:rPr lang="en-US" dirty="0"/>
              <a:t>, </a:t>
            </a:r>
            <a:r>
              <a:rPr lang="en-US" dirty="0" err="1"/>
              <a:t>usam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 de </a:t>
            </a:r>
            <a:r>
              <a:rPr lang="en-US" dirty="0" err="1"/>
              <a:t>ponta</a:t>
            </a:r>
            <a:r>
              <a:rPr lang="en-US" dirty="0"/>
              <a:t> a </a:t>
            </a:r>
            <a:r>
              <a:rPr lang="en-US" dirty="0" err="1"/>
              <a:t>ponta</a:t>
            </a:r>
            <a:r>
              <a:rPr lang="en-US" dirty="0"/>
              <a:t>, para que </a:t>
            </a:r>
            <a:r>
              <a:rPr lang="en-US" dirty="0" err="1"/>
              <a:t>apenas</a:t>
            </a:r>
            <a:r>
              <a:rPr lang="en-US" dirty="0"/>
              <a:t> o </a:t>
            </a:r>
            <a:r>
              <a:rPr lang="en-US" dirty="0" err="1"/>
              <a:t>remetente</a:t>
            </a:r>
            <a:r>
              <a:rPr lang="en-US" dirty="0"/>
              <a:t> e o </a:t>
            </a:r>
            <a:r>
              <a:rPr lang="en-US" dirty="0" err="1"/>
              <a:t>destinatário</a:t>
            </a:r>
            <a:r>
              <a:rPr lang="en-US" dirty="0"/>
              <a:t> </a:t>
            </a:r>
            <a:r>
              <a:rPr lang="en-US" dirty="0" err="1"/>
              <a:t>possam</a:t>
            </a:r>
            <a:r>
              <a:rPr lang="en-US" dirty="0"/>
              <a:t> </a:t>
            </a:r>
            <a:r>
              <a:rPr lang="en-US" dirty="0" err="1"/>
              <a:t>ler</a:t>
            </a:r>
            <a:r>
              <a:rPr lang="en-US" dirty="0"/>
              <a:t> as </a:t>
            </a:r>
            <a:r>
              <a:rPr lang="en-US" dirty="0" err="1"/>
              <a:t>mensagens</a:t>
            </a:r>
            <a:r>
              <a:rPr lang="en-US" dirty="0"/>
              <a:t>, </a:t>
            </a:r>
            <a:r>
              <a:rPr lang="en-US" dirty="0" err="1"/>
              <a:t>como</a:t>
            </a:r>
            <a:r>
              <a:rPr lang="en-US" dirty="0"/>
              <a:t>, por </a:t>
            </a:r>
            <a:r>
              <a:rPr lang="en-US" dirty="0" err="1"/>
              <a:t>exemplo</a:t>
            </a:r>
            <a:r>
              <a:rPr lang="en-US" dirty="0"/>
              <a:t>: iMessage, WhatsApp e Signal.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5</a:t>
            </a:fld>
            <a:endParaRPr lang="en-GB" altLang="en-US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21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: </a:t>
            </a:r>
            <a:r>
              <a:rPr lang="en-GB" dirty="0" err="1"/>
              <a:t>Criptografia</a:t>
            </a:r>
            <a:r>
              <a:rPr lang="en-GB" dirty="0"/>
              <a:t> : Por que </a:t>
            </a:r>
            <a:r>
              <a:rPr lang="en-GB" dirty="0" err="1"/>
              <a:t>é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? [3] </a:t>
            </a: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4255500"/>
          </a:xfrm>
        </p:spPr>
        <p:txBody>
          <a:bodyPr/>
          <a:lstStyle/>
          <a:p>
            <a:pPr algn="just"/>
            <a:r>
              <a:rPr lang="en-US" sz="2400" dirty="0" err="1"/>
              <a:t>Alguns</a:t>
            </a:r>
            <a:r>
              <a:rPr lang="en-US" sz="2400" dirty="0"/>
              <a:t> </a:t>
            </a:r>
            <a:r>
              <a:rPr lang="en-US" sz="2400" dirty="0" err="1"/>
              <a:t>acreditam</a:t>
            </a:r>
            <a:r>
              <a:rPr lang="en-US" sz="2400" dirty="0"/>
              <a:t> </a:t>
            </a:r>
            <a:r>
              <a:rPr lang="en-US" sz="2400" dirty="0" err="1"/>
              <a:t>erroneamente</a:t>
            </a:r>
            <a:r>
              <a:rPr lang="en-US" sz="2400" dirty="0"/>
              <a:t> que a </a:t>
            </a:r>
            <a:r>
              <a:rPr lang="en-US" sz="2400" dirty="0" err="1"/>
              <a:t>criptografia</a:t>
            </a:r>
            <a:r>
              <a:rPr lang="en-US" sz="2400" dirty="0"/>
              <a:t> e a </a:t>
            </a:r>
            <a:r>
              <a:rPr lang="en-US" sz="2400" dirty="0" err="1"/>
              <a:t>consequente</a:t>
            </a:r>
            <a:r>
              <a:rPr lang="en-US" sz="2400" dirty="0"/>
              <a:t> </a:t>
            </a:r>
            <a:r>
              <a:rPr lang="en-US" sz="2400" dirty="0" err="1"/>
              <a:t>privacidade</a:t>
            </a:r>
            <a:r>
              <a:rPr lang="en-US" sz="2400" dirty="0"/>
              <a:t> e </a:t>
            </a:r>
            <a:r>
              <a:rPr lang="en-US" sz="2400" dirty="0" err="1"/>
              <a:t>segurança</a:t>
            </a:r>
            <a:r>
              <a:rPr lang="en-US" sz="2400" dirty="0"/>
              <a:t> de </a:t>
            </a:r>
            <a:r>
              <a:rPr lang="en-US" sz="2400" dirty="0" err="1"/>
              <a:t>nossos</a:t>
            </a:r>
            <a:r>
              <a:rPr lang="en-US" sz="2400" dirty="0"/>
              <a:t> dados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são</a:t>
            </a:r>
            <a:r>
              <a:rPr lang="en-US" sz="2400" dirty="0"/>
              <a:t> </a:t>
            </a:r>
            <a:r>
              <a:rPr lang="en-US" sz="2400" dirty="0" err="1"/>
              <a:t>tão</a:t>
            </a:r>
            <a:r>
              <a:rPr lang="en-US" sz="2400" dirty="0"/>
              <a:t> </a:t>
            </a:r>
            <a:r>
              <a:rPr lang="en-US" sz="2400" dirty="0" err="1"/>
              <a:t>importantes</a:t>
            </a:r>
            <a:r>
              <a:rPr lang="en-US" sz="2400" dirty="0"/>
              <a:t> se </a:t>
            </a:r>
            <a:r>
              <a:rPr lang="en-US" sz="2400" dirty="0" err="1"/>
              <a:t>não</a:t>
            </a:r>
            <a:r>
              <a:rPr lang="en-US" sz="2400" dirty="0"/>
              <a:t> </a:t>
            </a:r>
            <a:r>
              <a:rPr lang="en-US" sz="2400" dirty="0" err="1"/>
              <a:t>tivermos</a:t>
            </a:r>
            <a:r>
              <a:rPr lang="en-US" sz="2400" dirty="0"/>
              <a:t> nada a </a:t>
            </a:r>
            <a:r>
              <a:rPr lang="en-US" sz="2400" dirty="0" err="1"/>
              <a:t>esconder</a:t>
            </a:r>
            <a:r>
              <a:rPr lang="en-US" sz="2400" dirty="0"/>
              <a:t>.</a:t>
            </a:r>
          </a:p>
          <a:p>
            <a:pPr algn="just"/>
            <a:r>
              <a:rPr lang="en-US" sz="2400" dirty="0"/>
              <a:t>Mas se </a:t>
            </a:r>
            <a:r>
              <a:rPr lang="en-US" sz="2400" dirty="0" err="1"/>
              <a:t>seus</a:t>
            </a:r>
            <a:r>
              <a:rPr lang="en-US" sz="2400" dirty="0"/>
              <a:t> dados </a:t>
            </a:r>
            <a:r>
              <a:rPr lang="en-US" sz="2400" dirty="0" err="1"/>
              <a:t>caírem</a:t>
            </a:r>
            <a:r>
              <a:rPr lang="en-US" sz="2400" dirty="0"/>
              <a:t> </a:t>
            </a:r>
            <a:r>
              <a:rPr lang="en-US" sz="2400" dirty="0" err="1"/>
              <a:t>em</a:t>
            </a:r>
            <a:r>
              <a:rPr lang="en-US" sz="2400" dirty="0"/>
              <a:t> </a:t>
            </a:r>
            <a:r>
              <a:rPr lang="en-US" sz="2400" dirty="0" err="1"/>
              <a:t>mãos</a:t>
            </a:r>
            <a:r>
              <a:rPr lang="en-US" sz="2400" dirty="0"/>
              <a:t> </a:t>
            </a:r>
            <a:r>
              <a:rPr lang="en-US" sz="2400" dirty="0" err="1"/>
              <a:t>erradas</a:t>
            </a:r>
            <a:r>
              <a:rPr lang="en-US" sz="2400" dirty="0"/>
              <a:t>, </a:t>
            </a:r>
            <a:r>
              <a:rPr lang="en-US" sz="2400" dirty="0" err="1"/>
              <a:t>eles</a:t>
            </a:r>
            <a:r>
              <a:rPr lang="en-US" sz="2400" dirty="0"/>
              <a:t> </a:t>
            </a:r>
            <a:r>
              <a:rPr lang="en-US" sz="2400" dirty="0" err="1"/>
              <a:t>poderão</a:t>
            </a:r>
            <a:r>
              <a:rPr lang="en-US" sz="2400" dirty="0"/>
              <a:t> ser </a:t>
            </a:r>
            <a:r>
              <a:rPr lang="en-US" sz="2400" dirty="0" err="1"/>
              <a:t>usados</a:t>
            </a:r>
            <a:r>
              <a:rPr lang="en-US" sz="2400" dirty="0"/>
              <a:t> para:</a:t>
            </a:r>
          </a:p>
          <a:p>
            <a:pPr algn="just"/>
            <a:r>
              <a:rPr lang="en-US" sz="2200" dirty="0"/>
              <a:t>• </a:t>
            </a:r>
            <a:r>
              <a:rPr lang="en-US" sz="2200" dirty="0" err="1"/>
              <a:t>Danificar</a:t>
            </a:r>
            <a:r>
              <a:rPr lang="en-US" sz="2200" dirty="0"/>
              <a:t> a </a:t>
            </a:r>
            <a:r>
              <a:rPr lang="en-US" sz="2200" dirty="0" err="1"/>
              <a:t>sua</a:t>
            </a:r>
            <a:r>
              <a:rPr lang="en-US" sz="2200" dirty="0"/>
              <a:t> </a:t>
            </a:r>
            <a:r>
              <a:rPr lang="en-US" sz="2200" dirty="0" err="1"/>
              <a:t>reputação</a:t>
            </a:r>
            <a:endParaRPr lang="en-US" sz="2200" dirty="0"/>
          </a:p>
          <a:p>
            <a:pPr algn="just"/>
            <a:r>
              <a:rPr lang="en-US" sz="2200" dirty="0"/>
              <a:t>• </a:t>
            </a:r>
            <a:r>
              <a:rPr lang="en-US" sz="2200" dirty="0" err="1"/>
              <a:t>Prejudicá</a:t>
            </a:r>
            <a:r>
              <a:rPr lang="en-US" sz="2200" dirty="0"/>
              <a:t>-lo </a:t>
            </a:r>
            <a:r>
              <a:rPr lang="en-US" sz="2200" dirty="0" err="1"/>
              <a:t>financeiramente</a:t>
            </a:r>
            <a:r>
              <a:rPr lang="en-US" sz="2200" dirty="0"/>
              <a:t>, ex. </a:t>
            </a:r>
            <a:r>
              <a:rPr lang="en-US" sz="2200" dirty="0" err="1"/>
              <a:t>Roubo</a:t>
            </a:r>
            <a:r>
              <a:rPr lang="en-US" sz="2200" dirty="0"/>
              <a:t> de </a:t>
            </a:r>
            <a:r>
              <a:rPr lang="en-US" sz="2200" dirty="0" err="1"/>
              <a:t>Identidade</a:t>
            </a:r>
            <a:endParaRPr lang="en-US" sz="2200" dirty="0"/>
          </a:p>
          <a:p>
            <a:pPr algn="just"/>
            <a:r>
              <a:rPr lang="en-US" sz="2200" dirty="0"/>
              <a:t>• </a:t>
            </a:r>
            <a:r>
              <a:rPr lang="en-US" sz="2200" dirty="0" err="1"/>
              <a:t>Representar</a:t>
            </a:r>
            <a:r>
              <a:rPr lang="en-US" sz="2200" dirty="0"/>
              <a:t>-se </a:t>
            </a:r>
            <a:r>
              <a:rPr lang="en-US" sz="2200" dirty="0" err="1"/>
              <a:t>como</a:t>
            </a:r>
            <a:r>
              <a:rPr lang="en-US" sz="2200" dirty="0"/>
              <a:t> </a:t>
            </a:r>
            <a:r>
              <a:rPr lang="en-US" sz="2200" dirty="0" err="1"/>
              <a:t>você</a:t>
            </a:r>
            <a:r>
              <a:rPr lang="en-US" sz="2200" dirty="0"/>
              <a:t>, </a:t>
            </a:r>
            <a:r>
              <a:rPr lang="en-US" sz="2200" dirty="0" err="1"/>
              <a:t>redirecionando</a:t>
            </a:r>
            <a:r>
              <a:rPr lang="en-US" sz="2200" dirty="0"/>
              <a:t> um </a:t>
            </a:r>
            <a:r>
              <a:rPr lang="en-US" sz="2200" dirty="0" err="1"/>
              <a:t>pagamento</a:t>
            </a:r>
            <a:r>
              <a:rPr lang="en-US" sz="2200" dirty="0"/>
              <a:t> </a:t>
            </a:r>
            <a:r>
              <a:rPr lang="en-US" sz="2200" dirty="0" err="1"/>
              <a:t>financeiro</a:t>
            </a:r>
            <a:r>
              <a:rPr lang="en-US" sz="2200" dirty="0"/>
              <a:t> por </a:t>
            </a:r>
            <a:r>
              <a:rPr lang="en-US" sz="2200" dirty="0" err="1"/>
              <a:t>exemplo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/>
              <a:t>• </a:t>
            </a:r>
            <a:r>
              <a:rPr lang="en-US" sz="2200" dirty="0" err="1"/>
              <a:t>Expor</a:t>
            </a:r>
            <a:r>
              <a:rPr lang="en-US" sz="2200" dirty="0"/>
              <a:t> </a:t>
            </a:r>
            <a:r>
              <a:rPr lang="en-US" sz="2200" dirty="0" err="1"/>
              <a:t>aspectos</a:t>
            </a:r>
            <a:r>
              <a:rPr lang="en-US" sz="2200" dirty="0"/>
              <a:t> privados da </a:t>
            </a:r>
            <a:r>
              <a:rPr lang="en-US" sz="2200" dirty="0" err="1"/>
              <a:t>sua</a:t>
            </a:r>
            <a:r>
              <a:rPr lang="en-US" sz="2200" dirty="0"/>
              <a:t> </a:t>
            </a:r>
            <a:r>
              <a:rPr lang="en-US" sz="2200" dirty="0" err="1"/>
              <a:t>vida</a:t>
            </a:r>
            <a:r>
              <a:rPr lang="en-US" sz="2200" dirty="0"/>
              <a:t> </a:t>
            </a:r>
            <a:r>
              <a:rPr lang="en-US" sz="2200" dirty="0" err="1"/>
              <a:t>ao</a:t>
            </a:r>
            <a:r>
              <a:rPr lang="en-US" sz="2200" dirty="0"/>
              <a:t> </a:t>
            </a:r>
            <a:r>
              <a:rPr lang="en-US" sz="2200" dirty="0" err="1"/>
              <a:t>mundo</a:t>
            </a:r>
            <a:endParaRPr lang="en-US" sz="2200" dirty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6</a:t>
            </a:fld>
            <a:endParaRPr lang="en-GB" altLang="en-US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3392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: </a:t>
            </a:r>
            <a:r>
              <a:rPr lang="en-GB" dirty="0" err="1"/>
              <a:t>Criptografia</a:t>
            </a:r>
            <a:r>
              <a:rPr lang="en-GB" dirty="0"/>
              <a:t> : Por que </a:t>
            </a:r>
            <a:r>
              <a:rPr lang="en-GB" dirty="0" err="1"/>
              <a:t>é</a:t>
            </a:r>
            <a:r>
              <a:rPr lang="en-GB" dirty="0"/>
              <a:t> </a:t>
            </a:r>
            <a:r>
              <a:rPr lang="en-GB" dirty="0" err="1"/>
              <a:t>importante</a:t>
            </a:r>
            <a:r>
              <a:rPr lang="en-GB" dirty="0"/>
              <a:t>? [4] </a:t>
            </a:r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40000" y="1548400"/>
            <a:ext cx="11122272" cy="4255500"/>
          </a:xfrm>
        </p:spPr>
        <p:txBody>
          <a:bodyPr/>
          <a:lstStyle/>
          <a:p>
            <a:pPr algn="just"/>
            <a:r>
              <a:rPr lang="en-US" sz="2200" dirty="0" err="1"/>
              <a:t>Alguns</a:t>
            </a:r>
            <a:r>
              <a:rPr lang="en-US" sz="2200" dirty="0"/>
              <a:t> </a:t>
            </a:r>
            <a:r>
              <a:rPr lang="en-US" sz="2200" dirty="0" err="1"/>
              <a:t>governos</a:t>
            </a:r>
            <a:r>
              <a:rPr lang="en-US" sz="2200" dirty="0"/>
              <a:t> </a:t>
            </a:r>
            <a:r>
              <a:rPr lang="en-US" sz="2200" dirty="0" err="1"/>
              <a:t>reclamam</a:t>
            </a:r>
            <a:r>
              <a:rPr lang="en-US" sz="2200" dirty="0"/>
              <a:t> que a </a:t>
            </a:r>
            <a:r>
              <a:rPr lang="en-US" sz="2200" dirty="0" err="1"/>
              <a:t>criptografia</a:t>
            </a:r>
            <a:r>
              <a:rPr lang="en-US" sz="2200" dirty="0"/>
              <a:t> de </a:t>
            </a:r>
            <a:r>
              <a:rPr lang="en-US" sz="2200" dirty="0" err="1"/>
              <a:t>ponta</a:t>
            </a:r>
            <a:r>
              <a:rPr lang="en-US" sz="2200" dirty="0"/>
              <a:t> a </a:t>
            </a:r>
            <a:r>
              <a:rPr lang="en-US" sz="2200" dirty="0" err="1"/>
              <a:t>ponta</a:t>
            </a:r>
            <a:r>
              <a:rPr lang="en-US" sz="2200" dirty="0"/>
              <a:t> (End-to End/E2E) </a:t>
            </a:r>
            <a:r>
              <a:rPr lang="en-US" sz="2200" dirty="0" err="1"/>
              <a:t>está</a:t>
            </a:r>
            <a:r>
              <a:rPr lang="en-US" sz="2200" dirty="0"/>
              <a:t> </a:t>
            </a:r>
            <a:r>
              <a:rPr lang="en-US" sz="2200" dirty="0" err="1"/>
              <a:t>impedindo</a:t>
            </a:r>
            <a:r>
              <a:rPr lang="en-US" sz="2200" dirty="0"/>
              <a:t> as </a:t>
            </a:r>
            <a:r>
              <a:rPr lang="en-US" sz="2200" dirty="0" err="1"/>
              <a:t>autoridades</a:t>
            </a:r>
            <a:r>
              <a:rPr lang="en-US" sz="2200" dirty="0"/>
              <a:t> </a:t>
            </a:r>
            <a:r>
              <a:rPr lang="en-US" sz="2200" dirty="0" err="1"/>
              <a:t>policiais</a:t>
            </a:r>
            <a:r>
              <a:rPr lang="en-US" sz="2200" dirty="0"/>
              <a:t> e de </a:t>
            </a:r>
            <a:r>
              <a:rPr lang="en-US" sz="2200" dirty="0" err="1"/>
              <a:t>segurança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 de </a:t>
            </a:r>
            <a:r>
              <a:rPr lang="en-US" sz="2200" dirty="0" err="1"/>
              <a:t>fazerem</a:t>
            </a:r>
            <a:r>
              <a:rPr lang="en-US" sz="2200" dirty="0"/>
              <a:t> </a:t>
            </a:r>
            <a:r>
              <a:rPr lang="en-US" sz="2200" dirty="0" err="1"/>
              <a:t>seu</a:t>
            </a:r>
            <a:r>
              <a:rPr lang="en-US" sz="2200" dirty="0"/>
              <a:t> </a:t>
            </a:r>
            <a:r>
              <a:rPr lang="en-US" sz="2200" dirty="0" err="1"/>
              <a:t>trabalho</a:t>
            </a:r>
            <a:r>
              <a:rPr lang="en-US" sz="2200" dirty="0"/>
              <a:t> – </a:t>
            </a:r>
            <a:r>
              <a:rPr lang="en-US" sz="2200" dirty="0" err="1"/>
              <a:t>na</a:t>
            </a:r>
            <a:r>
              <a:rPr lang="en-US" sz="2200" dirty="0"/>
              <a:t> </a:t>
            </a:r>
            <a:r>
              <a:rPr lang="en-US" sz="2200" dirty="0" err="1"/>
              <a:t>identificação</a:t>
            </a:r>
            <a:r>
              <a:rPr lang="en-US" sz="2200" dirty="0"/>
              <a:t> de </a:t>
            </a:r>
            <a:r>
              <a:rPr lang="en-US" sz="2200" dirty="0" err="1"/>
              <a:t>criminosos</a:t>
            </a:r>
            <a:r>
              <a:rPr lang="en-US" sz="2200" dirty="0"/>
              <a:t>, </a:t>
            </a:r>
            <a:r>
              <a:rPr lang="en-US" sz="2200" dirty="0" err="1"/>
              <a:t>terroristas</a:t>
            </a:r>
            <a:r>
              <a:rPr lang="en-US" sz="2200" dirty="0"/>
              <a:t> e outros que </a:t>
            </a:r>
            <a:r>
              <a:rPr lang="en-US" sz="2200" dirty="0" err="1"/>
              <a:t>planejam</a:t>
            </a:r>
            <a:r>
              <a:rPr lang="en-US" sz="2200" dirty="0"/>
              <a:t> </a:t>
            </a:r>
            <a:r>
              <a:rPr lang="en-US" sz="2200" dirty="0" err="1"/>
              <a:t>ou</a:t>
            </a:r>
            <a:r>
              <a:rPr lang="en-US" sz="2200" dirty="0"/>
              <a:t> </a:t>
            </a:r>
            <a:r>
              <a:rPr lang="en-US" sz="2200" dirty="0" err="1"/>
              <a:t>realizam</a:t>
            </a:r>
            <a:r>
              <a:rPr lang="en-US" sz="2200" dirty="0"/>
              <a:t> </a:t>
            </a:r>
            <a:r>
              <a:rPr lang="en-US" sz="2200" dirty="0" err="1"/>
              <a:t>ações</a:t>
            </a:r>
            <a:r>
              <a:rPr lang="en-US" sz="2200" dirty="0"/>
              <a:t> que </a:t>
            </a:r>
            <a:r>
              <a:rPr lang="en-US" sz="2200" dirty="0" err="1"/>
              <a:t>colocam</a:t>
            </a:r>
            <a:r>
              <a:rPr lang="en-US" sz="2200" dirty="0"/>
              <a:t> </a:t>
            </a:r>
            <a:r>
              <a:rPr lang="en-US" sz="2200" dirty="0" err="1"/>
              <a:t>em</a:t>
            </a:r>
            <a:r>
              <a:rPr lang="en-US" sz="2200" dirty="0"/>
              <a:t> </a:t>
            </a:r>
            <a:r>
              <a:rPr lang="en-US" sz="2200" dirty="0" err="1"/>
              <a:t>risco</a:t>
            </a:r>
            <a:r>
              <a:rPr lang="en-US" sz="2200" dirty="0"/>
              <a:t> a </a:t>
            </a:r>
            <a:r>
              <a:rPr lang="en-US" sz="2200" dirty="0" err="1"/>
              <a:t>todos</a:t>
            </a:r>
            <a:r>
              <a:rPr lang="en-US" sz="2200" dirty="0"/>
              <a:t>.</a:t>
            </a:r>
          </a:p>
          <a:p>
            <a:pPr algn="just"/>
            <a:r>
              <a:rPr lang="en-US" sz="2200" dirty="0"/>
              <a:t>O </a:t>
            </a:r>
            <a:r>
              <a:rPr lang="en-US" sz="2200" dirty="0" err="1"/>
              <a:t>problema</a:t>
            </a:r>
            <a:r>
              <a:rPr lang="en-US" sz="2200" dirty="0"/>
              <a:t> </a:t>
            </a:r>
            <a:r>
              <a:rPr lang="en-US" sz="2200" dirty="0" err="1"/>
              <a:t>é</a:t>
            </a:r>
            <a:r>
              <a:rPr lang="en-US" sz="2200" dirty="0"/>
              <a:t> a </a:t>
            </a:r>
            <a:r>
              <a:rPr lang="en-US" sz="2200" dirty="0" err="1"/>
              <a:t>criptografia</a:t>
            </a:r>
            <a:r>
              <a:rPr lang="en-US" sz="2200" dirty="0"/>
              <a:t> </a:t>
            </a:r>
            <a:r>
              <a:rPr lang="en-US" sz="2200" dirty="0" err="1"/>
              <a:t>ponta</a:t>
            </a:r>
            <a:r>
              <a:rPr lang="en-US" sz="2200" dirty="0"/>
              <a:t>-a-</a:t>
            </a:r>
            <a:r>
              <a:rPr lang="en-US" sz="2200" dirty="0" err="1"/>
              <a:t>ponta</a:t>
            </a:r>
            <a:r>
              <a:rPr lang="en-US" sz="2200" dirty="0"/>
              <a:t>  e a </a:t>
            </a:r>
            <a:r>
              <a:rPr lang="en-US" sz="2200" dirty="0" err="1"/>
              <a:t>criptografia</a:t>
            </a:r>
            <a:r>
              <a:rPr lang="en-US" sz="2200" dirty="0"/>
              <a:t> dos dados </a:t>
            </a:r>
            <a:r>
              <a:rPr lang="en-US" sz="2200" dirty="0" err="1"/>
              <a:t>nos</a:t>
            </a:r>
            <a:r>
              <a:rPr lang="en-US" sz="2200" dirty="0"/>
              <a:t> </a:t>
            </a:r>
            <a:r>
              <a:rPr lang="en-US" sz="2200" dirty="0" err="1"/>
              <a:t>dispositivos</a:t>
            </a:r>
            <a:r>
              <a:rPr lang="en-US" sz="2200" dirty="0"/>
              <a:t>?</a:t>
            </a:r>
          </a:p>
          <a:p>
            <a:pPr algn="just"/>
            <a:r>
              <a:rPr lang="en-US" sz="2200" b="1" dirty="0" err="1"/>
              <a:t>Não</a:t>
            </a:r>
            <a:r>
              <a:rPr lang="en-US" sz="2200" b="1" dirty="0"/>
              <a:t>. A </a:t>
            </a:r>
            <a:r>
              <a:rPr lang="en-US" sz="2200" b="1" dirty="0" err="1"/>
              <a:t>criptografia</a:t>
            </a:r>
            <a:r>
              <a:rPr lang="en-US" sz="2200" b="1" dirty="0"/>
              <a:t> forte </a:t>
            </a:r>
            <a:r>
              <a:rPr lang="en-US" sz="2200" b="1" dirty="0" err="1"/>
              <a:t>é</a:t>
            </a:r>
            <a:r>
              <a:rPr lang="en-US" sz="2200" b="1" dirty="0"/>
              <a:t> fundamental </a:t>
            </a:r>
            <a:r>
              <a:rPr lang="en-US" sz="2200" dirty="0"/>
              <a:t>para a </a:t>
            </a:r>
            <a:r>
              <a:rPr lang="en-US" sz="2200" dirty="0" err="1"/>
              <a:t>operação</a:t>
            </a:r>
            <a:r>
              <a:rPr lang="en-US" sz="2200" dirty="0"/>
              <a:t> </a:t>
            </a:r>
            <a:r>
              <a:rPr lang="en-US" sz="2200" dirty="0" err="1"/>
              <a:t>segura</a:t>
            </a:r>
            <a:r>
              <a:rPr lang="en-US" sz="2200" dirty="0"/>
              <a:t> e </a:t>
            </a:r>
            <a:r>
              <a:rPr lang="en-US" sz="2200" dirty="0" err="1"/>
              <a:t>eficiente</a:t>
            </a:r>
            <a:r>
              <a:rPr lang="en-US" sz="2200" dirty="0"/>
              <a:t> dos </a:t>
            </a:r>
            <a:r>
              <a:rPr lang="en-US" sz="2200" dirty="0" err="1"/>
              <a:t>principais</a:t>
            </a:r>
            <a:r>
              <a:rPr lang="en-US" sz="2200" dirty="0"/>
              <a:t> </a:t>
            </a:r>
            <a:r>
              <a:rPr lang="en-US" sz="2200" dirty="0" err="1"/>
              <a:t>aspectos</a:t>
            </a:r>
            <a:r>
              <a:rPr lang="en-US" sz="2200" dirty="0"/>
              <a:t> de </a:t>
            </a:r>
            <a:r>
              <a:rPr lang="en-US" sz="2200" dirty="0" err="1"/>
              <a:t>nossa</a:t>
            </a:r>
            <a:r>
              <a:rPr lang="en-US" sz="2200" dirty="0"/>
              <a:t> </a:t>
            </a:r>
            <a:r>
              <a:rPr lang="en-US" sz="2200" dirty="0" err="1"/>
              <a:t>sociedade</a:t>
            </a:r>
            <a:r>
              <a:rPr lang="en-US" sz="2200" dirty="0"/>
              <a:t> e de </a:t>
            </a:r>
            <a:r>
              <a:rPr lang="en-US" sz="2200" dirty="0" err="1"/>
              <a:t>nossas</a:t>
            </a:r>
            <a:r>
              <a:rPr lang="en-US" sz="2200" dirty="0"/>
              <a:t> </a:t>
            </a:r>
            <a:r>
              <a:rPr lang="en-US" sz="2200" dirty="0" err="1"/>
              <a:t>vidas</a:t>
            </a:r>
            <a:r>
              <a:rPr lang="en-US" sz="2200" dirty="0"/>
              <a:t> - </a:t>
            </a:r>
            <a:r>
              <a:rPr lang="en-US" sz="2200" dirty="0" err="1"/>
              <a:t>incluindo</a:t>
            </a:r>
            <a:r>
              <a:rPr lang="en-US" sz="2200" dirty="0"/>
              <a:t> a </a:t>
            </a:r>
            <a:r>
              <a:rPr lang="en-US" sz="2200" dirty="0" err="1"/>
              <a:t>autoridades</a:t>
            </a:r>
            <a:r>
              <a:rPr lang="en-US" sz="2200" dirty="0"/>
              <a:t> </a:t>
            </a:r>
            <a:r>
              <a:rPr lang="en-US" sz="2200" dirty="0" err="1"/>
              <a:t>policiais</a:t>
            </a:r>
            <a:r>
              <a:rPr lang="en-US" sz="2200" dirty="0"/>
              <a:t>, </a:t>
            </a:r>
            <a:r>
              <a:rPr lang="en-US" sz="2200" dirty="0" err="1"/>
              <a:t>segurança</a:t>
            </a:r>
            <a:r>
              <a:rPr lang="en-US" sz="2200" dirty="0"/>
              <a:t> </a:t>
            </a:r>
            <a:r>
              <a:rPr lang="en-US" sz="2200" dirty="0" err="1"/>
              <a:t>nacional</a:t>
            </a:r>
            <a:r>
              <a:rPr lang="en-US" sz="2200" dirty="0"/>
              <a:t>, </a:t>
            </a:r>
            <a:r>
              <a:rPr lang="en-US" sz="2200" dirty="0" err="1"/>
              <a:t>bem</a:t>
            </a:r>
            <a:r>
              <a:rPr lang="en-US" sz="2200" dirty="0"/>
              <a:t> </a:t>
            </a:r>
            <a:r>
              <a:rPr lang="en-US" sz="2200" dirty="0" err="1"/>
              <a:t>como</a:t>
            </a:r>
            <a:r>
              <a:rPr lang="en-US" sz="2200" dirty="0"/>
              <a:t> </a:t>
            </a:r>
            <a:r>
              <a:rPr lang="en-US" sz="2200" dirty="0" err="1"/>
              <a:t>transações</a:t>
            </a:r>
            <a:r>
              <a:rPr lang="en-US" sz="2200" dirty="0"/>
              <a:t> </a:t>
            </a:r>
            <a:r>
              <a:rPr lang="en-US" sz="2200" dirty="0" err="1"/>
              <a:t>comerciais</a:t>
            </a:r>
            <a:r>
              <a:rPr lang="en-US" sz="2200" dirty="0"/>
              <a:t>.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7</a:t>
            </a:fld>
            <a:endParaRPr lang="en-GB" altLang="en-US">
              <a:latin typeface="Corbe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39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Criptografia</a:t>
            </a:r>
            <a:r>
              <a:rPr lang="en-GB" dirty="0"/>
              <a:t> sob </a:t>
            </a:r>
            <a:r>
              <a:rPr lang="en-GB" dirty="0" err="1"/>
              <a:t>ameaça</a:t>
            </a:r>
            <a:endParaRPr lang="en-GB" dirty="0"/>
          </a:p>
        </p:txBody>
      </p:sp>
      <p:sp>
        <p:nvSpPr>
          <p:cNvPr id="25" name="Content Placeholder 24"/>
          <p:cNvSpPr>
            <a:spLocks noGrp="1"/>
          </p:cNvSpPr>
          <p:nvPr>
            <p:ph idx="1"/>
          </p:nvPr>
        </p:nvSpPr>
        <p:spPr>
          <a:xfrm>
            <a:off x="505565" y="1241983"/>
            <a:ext cx="7292785" cy="4255500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Alguns</a:t>
            </a:r>
            <a:r>
              <a:rPr lang="en-US" sz="2400" dirty="0"/>
              <a:t> </a:t>
            </a:r>
            <a:r>
              <a:rPr lang="en-US" sz="2400" dirty="0" err="1"/>
              <a:t>governos</a:t>
            </a:r>
            <a:r>
              <a:rPr lang="en-US" sz="2400" dirty="0"/>
              <a:t> </a:t>
            </a:r>
            <a:r>
              <a:rPr lang="en-US" sz="2400" dirty="0" err="1"/>
              <a:t>estão</a:t>
            </a:r>
            <a:r>
              <a:rPr lang="en-US" sz="2400" dirty="0"/>
              <a:t> </a:t>
            </a:r>
            <a:r>
              <a:rPr lang="en-US" sz="2400" dirty="0" err="1"/>
              <a:t>tentando</a:t>
            </a:r>
            <a:r>
              <a:rPr lang="en-US" sz="2400" dirty="0"/>
              <a:t> </a:t>
            </a:r>
            <a:r>
              <a:rPr lang="en-US" sz="2400" dirty="0" err="1"/>
              <a:t>obrigar</a:t>
            </a:r>
            <a:r>
              <a:rPr lang="en-US" sz="2400" dirty="0"/>
              <a:t> </a:t>
            </a:r>
            <a:r>
              <a:rPr lang="en-US" sz="2400" dirty="0" err="1"/>
              <a:t>empresas</a:t>
            </a:r>
            <a:r>
              <a:rPr lang="en-US" sz="2400" dirty="0"/>
              <a:t> a </a:t>
            </a:r>
            <a:r>
              <a:rPr lang="en-US" sz="2400" dirty="0" err="1"/>
              <a:t>criar</a:t>
            </a:r>
            <a:r>
              <a:rPr lang="en-US" sz="2400" dirty="0"/>
              <a:t> </a:t>
            </a:r>
            <a:r>
              <a:rPr lang="en-US" sz="2400" dirty="0" err="1"/>
              <a:t>formas</a:t>
            </a:r>
            <a:r>
              <a:rPr lang="en-US" sz="2400" dirty="0"/>
              <a:t> para que </a:t>
            </a:r>
            <a:r>
              <a:rPr lang="en-US" sz="2400" dirty="0" err="1"/>
              <a:t>possam</a:t>
            </a:r>
            <a:r>
              <a:rPr lang="en-US" sz="2400" dirty="0"/>
              <a:t> </a:t>
            </a:r>
            <a:r>
              <a:rPr lang="en-US" sz="2400" dirty="0" err="1"/>
              <a:t>acessar</a:t>
            </a:r>
            <a:r>
              <a:rPr lang="en-US" sz="2400" dirty="0"/>
              <a:t> o </a:t>
            </a:r>
            <a:r>
              <a:rPr lang="en-US" sz="2400" dirty="0" err="1"/>
              <a:t>conteúdo</a:t>
            </a:r>
            <a:r>
              <a:rPr lang="en-US" sz="2400" dirty="0"/>
              <a:t> </a:t>
            </a:r>
            <a:r>
              <a:rPr lang="en-US" sz="2400" dirty="0" err="1"/>
              <a:t>criptografado</a:t>
            </a:r>
            <a:r>
              <a:rPr lang="en-US" sz="2400" dirty="0"/>
              <a:t> </a:t>
            </a:r>
            <a:r>
              <a:rPr lang="en-US" sz="2400" dirty="0" err="1"/>
              <a:t>pelo</a:t>
            </a:r>
            <a:r>
              <a:rPr lang="en-US" sz="2400" dirty="0"/>
              <a:t> </a:t>
            </a:r>
            <a:r>
              <a:rPr lang="en-US" sz="2400" dirty="0" err="1"/>
              <a:t>sistema</a:t>
            </a:r>
            <a:r>
              <a:rPr lang="en-US" sz="2400" dirty="0"/>
              <a:t> da </a:t>
            </a:r>
            <a:r>
              <a:rPr lang="en-US" sz="2400" dirty="0" err="1"/>
              <a:t>empresa</a:t>
            </a:r>
            <a:r>
              <a:rPr lang="en-US" sz="2400" dirty="0"/>
              <a:t> (</a:t>
            </a:r>
            <a:r>
              <a:rPr lang="en-US" sz="2400" dirty="0" err="1"/>
              <a:t>uma</a:t>
            </a:r>
            <a:r>
              <a:rPr lang="en-US" sz="2400" dirty="0"/>
              <a:t> </a:t>
            </a:r>
            <a:r>
              <a:rPr lang="en-US" sz="2400" dirty="0" err="1"/>
              <a:t>prática</a:t>
            </a:r>
            <a:r>
              <a:rPr lang="en-US" sz="2400" dirty="0"/>
              <a:t> </a:t>
            </a:r>
            <a:r>
              <a:rPr lang="en-US" sz="2400" dirty="0" err="1"/>
              <a:t>conhecida</a:t>
            </a:r>
            <a:r>
              <a:rPr lang="en-US" sz="2400" dirty="0"/>
              <a:t> </a:t>
            </a:r>
            <a:r>
              <a:rPr lang="en-US" sz="2400" dirty="0" err="1"/>
              <a:t>como</a:t>
            </a:r>
            <a:r>
              <a:rPr lang="en-US" sz="2400" dirty="0"/>
              <a:t> “ porta dos </a:t>
            </a:r>
            <a:r>
              <a:rPr lang="en-US" sz="2400" dirty="0" err="1"/>
              <a:t>fundos</a:t>
            </a:r>
            <a:r>
              <a:rPr lang="en-US" sz="2400" dirty="0"/>
              <a:t>” </a:t>
            </a:r>
            <a:r>
              <a:rPr lang="en-US" sz="2400" dirty="0" err="1"/>
              <a:t>ou</a:t>
            </a:r>
            <a:r>
              <a:rPr lang="en-US" sz="2400" dirty="0"/>
              <a:t> ”backdoor”)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Outros </a:t>
            </a:r>
            <a:r>
              <a:rPr lang="en-US" sz="2400" dirty="0" err="1"/>
              <a:t>demandam</a:t>
            </a:r>
            <a:r>
              <a:rPr lang="en-US" sz="2400" dirty="0"/>
              <a:t> que a </a:t>
            </a:r>
            <a:r>
              <a:rPr lang="en-US" sz="2400" dirty="0" err="1"/>
              <a:t>criptografia</a:t>
            </a:r>
            <a:r>
              <a:rPr lang="en-US" sz="2400" dirty="0"/>
              <a:t> </a:t>
            </a:r>
            <a:r>
              <a:rPr lang="en-US" sz="2400" dirty="0" err="1"/>
              <a:t>seja</a:t>
            </a:r>
            <a:r>
              <a:rPr lang="en-US" sz="2400" dirty="0"/>
              <a:t> </a:t>
            </a:r>
            <a:r>
              <a:rPr lang="en-US" sz="2400" dirty="0" err="1"/>
              <a:t>enfraquecida</a:t>
            </a:r>
            <a:r>
              <a:rPr lang="en-US" sz="2400" dirty="0"/>
              <a:t> para </a:t>
            </a:r>
            <a:r>
              <a:rPr lang="en-US" sz="2400" dirty="0" err="1"/>
              <a:t>permitir</a:t>
            </a:r>
            <a:r>
              <a:rPr lang="en-US" sz="2400" dirty="0"/>
              <a:t> </a:t>
            </a:r>
            <a:r>
              <a:rPr lang="en-US" sz="2400" dirty="0" err="1"/>
              <a:t>filtragem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/>
              <a:t>bloqueio</a:t>
            </a:r>
            <a:r>
              <a:rPr lang="en-US" sz="2400" dirty="0"/>
              <a:t> de </a:t>
            </a:r>
            <a:r>
              <a:rPr lang="en-US" sz="2400" dirty="0" err="1"/>
              <a:t>conteúdo</a:t>
            </a:r>
            <a:r>
              <a:rPr lang="en-US" sz="2400" dirty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/>
              <a:t>Algumas</a:t>
            </a:r>
            <a:r>
              <a:rPr lang="en-US" sz="2400" dirty="0"/>
              <a:t> </a:t>
            </a:r>
            <a:r>
              <a:rPr lang="en-US" sz="2400" dirty="0" err="1"/>
              <a:t>empresas</a:t>
            </a:r>
            <a:r>
              <a:rPr lang="en-US" sz="2400" dirty="0"/>
              <a:t> </a:t>
            </a:r>
            <a:r>
              <a:rPr lang="en-US" sz="2400" dirty="0" err="1"/>
              <a:t>querem</a:t>
            </a:r>
            <a:r>
              <a:rPr lang="en-US" sz="2400" dirty="0"/>
              <a:t> </a:t>
            </a:r>
            <a:r>
              <a:rPr lang="en-US" sz="2400" dirty="0" err="1"/>
              <a:t>acesso</a:t>
            </a:r>
            <a:r>
              <a:rPr lang="en-US" sz="2400" dirty="0"/>
              <a:t> </a:t>
            </a:r>
            <a:r>
              <a:rPr lang="en-US" sz="2400" dirty="0" err="1"/>
              <a:t>aos</a:t>
            </a:r>
            <a:r>
              <a:rPr lang="en-US" sz="2400" dirty="0"/>
              <a:t> dados </a:t>
            </a:r>
            <a:r>
              <a:rPr lang="en-US" sz="2400" dirty="0" err="1"/>
              <a:t>criptografados</a:t>
            </a:r>
            <a:r>
              <a:rPr lang="en-US" sz="2400" dirty="0"/>
              <a:t> para fins de </a:t>
            </a:r>
            <a:r>
              <a:rPr lang="en-US" sz="2400" dirty="0" err="1"/>
              <a:t>monetização</a:t>
            </a:r>
            <a:r>
              <a:rPr lang="en-US" sz="2400" dirty="0"/>
              <a:t> dos dados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8</a:t>
            </a:fld>
            <a:endParaRPr lang="en-GB" altLang="en-US">
              <a:latin typeface="Corbel" charset="0"/>
            </a:endParaRPr>
          </a:p>
        </p:txBody>
      </p:sp>
      <p:pic>
        <p:nvPicPr>
          <p:cNvPr id="3" name="Picture 2" descr="A screenshot of a cell phone&#10;&#10;Description automatically generated">
            <a:extLst>
              <a:ext uri="{FF2B5EF4-FFF2-40B4-BE49-F238E27FC236}">
                <a16:creationId xmlns:a16="http://schemas.microsoft.com/office/drawing/2014/main" id="{D57AFDF7-D74C-F644-A997-D624FBE5D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8513" y="835999"/>
            <a:ext cx="4036415" cy="24100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86ACC8E-6E7B-0242-B0E5-8B612CBD63C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40043" y="3369733"/>
            <a:ext cx="4156045" cy="8312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1DC6579-DD02-234A-8800-9C41E11931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51663" y="5418946"/>
            <a:ext cx="3441127" cy="567786"/>
          </a:xfrm>
          <a:prstGeom prst="rect">
            <a:avLst/>
          </a:prstGeom>
        </p:spPr>
      </p:pic>
      <p:pic>
        <p:nvPicPr>
          <p:cNvPr id="12" name="Picture 11" descr="A screenshot of a cell phone&#10;&#10;Description automatically generated">
            <a:extLst>
              <a:ext uri="{FF2B5EF4-FFF2-40B4-BE49-F238E27FC236}">
                <a16:creationId xmlns:a16="http://schemas.microsoft.com/office/drawing/2014/main" id="{113692DF-D2A5-B24E-8BC8-83DD3B7F44D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64131" y="4338025"/>
            <a:ext cx="2911854" cy="80076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91AC46C-74BA-0345-905E-E3570C1AF3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4483" y="5555499"/>
            <a:ext cx="3484092" cy="718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104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Formas</a:t>
            </a:r>
            <a:r>
              <a:rPr lang="en-GB" dirty="0"/>
              <a:t> de </a:t>
            </a:r>
            <a:r>
              <a:rPr lang="en-GB" dirty="0" err="1"/>
              <a:t>Ameaça</a:t>
            </a:r>
            <a:r>
              <a:rPr lang="en-GB" dirty="0"/>
              <a:t> </a:t>
            </a: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Hind Light" charset="0"/>
                <a:ea typeface="ＭＳ Ｐゴシック" charset="-128"/>
              </a:defRPr>
            </a:lvl9pPr>
          </a:lstStyle>
          <a:p>
            <a:fld id="{076043E4-25C5-1147-87B6-275903E00DC9}" type="slidenum">
              <a:rPr lang="en-GB" altLang="en-US" smtClean="0">
                <a:latin typeface="Corbel" charset="0"/>
              </a:rPr>
              <a:pPr/>
              <a:t>9</a:t>
            </a:fld>
            <a:endParaRPr lang="en-GB" altLang="en-US">
              <a:latin typeface="Corbel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F3B6D5-4E9F-1647-B27E-63A4C4D22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864" y="1289982"/>
            <a:ext cx="11122272" cy="322036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 err="1"/>
              <a:t>Legislativo</a:t>
            </a:r>
            <a:r>
              <a:rPr lang="en-US" dirty="0"/>
              <a:t>: Leis que </a:t>
            </a:r>
            <a:r>
              <a:rPr lang="en-US" dirty="0" err="1"/>
              <a:t>criam</a:t>
            </a:r>
            <a:r>
              <a:rPr lang="en-US" dirty="0"/>
              <a:t> </a:t>
            </a:r>
            <a:r>
              <a:rPr lang="en-US" dirty="0" err="1"/>
              <a:t>mandatos</a:t>
            </a:r>
            <a:r>
              <a:rPr lang="en-US" dirty="0"/>
              <a:t> de </a:t>
            </a:r>
            <a:r>
              <a:rPr lang="en-US" dirty="0" err="1"/>
              <a:t>acesso</a:t>
            </a:r>
            <a:r>
              <a:rPr lang="en-US" dirty="0"/>
              <a:t> a backdoors(porta dos </a:t>
            </a:r>
            <a:r>
              <a:rPr lang="en-US" dirty="0" err="1"/>
              <a:t>fundos</a:t>
            </a:r>
            <a:r>
              <a:rPr lang="en-US" dirty="0"/>
              <a:t>) por </a:t>
            </a:r>
            <a:r>
              <a:rPr lang="en-US" dirty="0" err="1"/>
              <a:t>autoridade</a:t>
            </a:r>
            <a:r>
              <a:rPr lang="en-US" dirty="0"/>
              <a:t>  </a:t>
            </a:r>
            <a:r>
              <a:rPr lang="en-US" dirty="0" err="1"/>
              <a:t>policial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• </a:t>
            </a:r>
            <a:r>
              <a:rPr lang="en-US" sz="1800" b="1" dirty="0" err="1"/>
              <a:t>Justificativa</a:t>
            </a:r>
            <a:r>
              <a:rPr lang="en-US" dirty="0"/>
              <a:t>: </a:t>
            </a:r>
            <a:r>
              <a:rPr lang="en-US" sz="1800" dirty="0" err="1"/>
              <a:t>geralmente</a:t>
            </a:r>
            <a:r>
              <a:rPr lang="en-US" sz="1800" dirty="0"/>
              <a:t> para </a:t>
            </a:r>
            <a:r>
              <a:rPr lang="en-US" sz="1800" dirty="0" err="1"/>
              <a:t>investigar</a:t>
            </a:r>
            <a:r>
              <a:rPr lang="en-US" sz="1800" dirty="0"/>
              <a:t> </a:t>
            </a:r>
            <a:r>
              <a:rPr lang="en-US" sz="1800" dirty="0" err="1"/>
              <a:t>suspeitos</a:t>
            </a:r>
            <a:r>
              <a:rPr lang="en-US" sz="1800" dirty="0"/>
              <a:t> de crimes </a:t>
            </a:r>
            <a:r>
              <a:rPr lang="en-US" sz="1800" dirty="0" err="1"/>
              <a:t>ou</a:t>
            </a:r>
            <a:r>
              <a:rPr lang="en-US" sz="1800" dirty="0"/>
              <a:t> </a:t>
            </a:r>
            <a:r>
              <a:rPr lang="en-US" sz="1800" dirty="0" err="1"/>
              <a:t>terroristas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• </a:t>
            </a:r>
            <a:r>
              <a:rPr lang="en-US" sz="1800" b="1" dirty="0" err="1"/>
              <a:t>Exemplos</a:t>
            </a:r>
            <a:r>
              <a:rPr lang="en-US" sz="1800" dirty="0"/>
              <a:t>: Investigatory Powers Act (</a:t>
            </a:r>
            <a:r>
              <a:rPr lang="en-US" sz="1800" dirty="0" err="1"/>
              <a:t>Reino</a:t>
            </a:r>
            <a:r>
              <a:rPr lang="en-US" sz="1800" dirty="0"/>
              <a:t> </a:t>
            </a:r>
            <a:r>
              <a:rPr lang="en-US" sz="1800" dirty="0" err="1"/>
              <a:t>Unido</a:t>
            </a:r>
            <a:r>
              <a:rPr lang="en-US" sz="1800" dirty="0"/>
              <a:t>; 2016), Assistance and Access Act (</a:t>
            </a:r>
            <a:r>
              <a:rPr lang="en-US" sz="1800" dirty="0" err="1"/>
              <a:t>Austrália</a:t>
            </a:r>
            <a:r>
              <a:rPr lang="en-US" sz="1800" dirty="0"/>
              <a:t>; 2018)</a:t>
            </a:r>
          </a:p>
          <a:p>
            <a:pPr>
              <a:lnSpc>
                <a:spcPct val="100000"/>
              </a:lnSpc>
            </a:pPr>
            <a:r>
              <a:rPr lang="en-US" b="1" dirty="0" err="1"/>
              <a:t>Jurídico</a:t>
            </a:r>
            <a:r>
              <a:rPr lang="en-US" dirty="0"/>
              <a:t>: </a:t>
            </a:r>
            <a:r>
              <a:rPr lang="en-US" dirty="0" err="1"/>
              <a:t>Tentativa</a:t>
            </a:r>
            <a:r>
              <a:rPr lang="en-US" dirty="0"/>
              <a:t> de </a:t>
            </a:r>
            <a:r>
              <a:rPr lang="en-US" dirty="0" err="1"/>
              <a:t>aplicar</a:t>
            </a:r>
            <a:r>
              <a:rPr lang="en-US" dirty="0"/>
              <a:t> as leis </a:t>
            </a:r>
            <a:r>
              <a:rPr lang="en-US" dirty="0" err="1"/>
              <a:t>existentes</a:t>
            </a:r>
            <a:r>
              <a:rPr lang="en-US" dirty="0"/>
              <a:t> para </a:t>
            </a:r>
            <a:r>
              <a:rPr lang="en-US" dirty="0" err="1"/>
              <a:t>criar</a:t>
            </a:r>
            <a:r>
              <a:rPr lang="en-US" dirty="0"/>
              <a:t> </a:t>
            </a:r>
            <a:r>
              <a:rPr lang="en-US" dirty="0" err="1"/>
              <a:t>mandatos</a:t>
            </a:r>
            <a:r>
              <a:rPr lang="en-US" dirty="0"/>
              <a:t> de </a:t>
            </a:r>
            <a:r>
              <a:rPr lang="en-US" dirty="0" err="1"/>
              <a:t>acesso</a:t>
            </a:r>
            <a:r>
              <a:rPr lang="en-US" dirty="0"/>
              <a:t> a backdoor por </a:t>
            </a:r>
            <a:r>
              <a:rPr lang="en-US" dirty="0" err="1"/>
              <a:t>autoridades</a:t>
            </a:r>
            <a:r>
              <a:rPr lang="en-US" dirty="0"/>
              <a:t> </a:t>
            </a:r>
            <a:r>
              <a:rPr lang="en-US" dirty="0" err="1"/>
              <a:t>policiais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• </a:t>
            </a:r>
            <a:r>
              <a:rPr lang="en-US" sz="1800" b="1" dirty="0" err="1"/>
              <a:t>Justificativa</a:t>
            </a:r>
            <a:r>
              <a:rPr lang="en-US" sz="1800" b="1" dirty="0"/>
              <a:t>: </a:t>
            </a:r>
            <a:r>
              <a:rPr lang="en-US" sz="1800" dirty="0" err="1"/>
              <a:t>geralmente</a:t>
            </a:r>
            <a:r>
              <a:rPr lang="en-US" sz="1800" dirty="0"/>
              <a:t> para </a:t>
            </a:r>
            <a:r>
              <a:rPr lang="en-US" sz="1800" dirty="0" err="1"/>
              <a:t>investigar</a:t>
            </a:r>
            <a:r>
              <a:rPr lang="en-US" sz="1800" dirty="0"/>
              <a:t> </a:t>
            </a:r>
            <a:r>
              <a:rPr lang="en-US" sz="1800" dirty="0" err="1"/>
              <a:t>suspeitos</a:t>
            </a:r>
            <a:r>
              <a:rPr lang="en-US" sz="1800" dirty="0"/>
              <a:t> de crimes </a:t>
            </a:r>
            <a:r>
              <a:rPr lang="en-US" sz="1800" dirty="0" err="1"/>
              <a:t>ou</a:t>
            </a:r>
            <a:r>
              <a:rPr lang="en-US" sz="1800" dirty="0"/>
              <a:t> </a:t>
            </a:r>
            <a:r>
              <a:rPr lang="en-US" sz="1800" dirty="0" err="1"/>
              <a:t>terroristas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• </a:t>
            </a:r>
            <a:r>
              <a:rPr lang="en-US" sz="1800" b="1" dirty="0" err="1"/>
              <a:t>Exemplos</a:t>
            </a:r>
            <a:r>
              <a:rPr lang="en-US" sz="1800" b="1" dirty="0"/>
              <a:t>: </a:t>
            </a:r>
            <a:r>
              <a:rPr lang="en-US" sz="1800" dirty="0"/>
              <a:t>FBI v. Apple (EUA; 2015)</a:t>
            </a:r>
          </a:p>
          <a:p>
            <a:pPr>
              <a:lnSpc>
                <a:spcPct val="100000"/>
              </a:lnSpc>
            </a:pPr>
            <a:r>
              <a:rPr lang="en-US" b="1" dirty="0" err="1"/>
              <a:t>Tangencial</a:t>
            </a:r>
            <a:r>
              <a:rPr lang="en-US" dirty="0"/>
              <a:t>: </a:t>
            </a:r>
            <a:r>
              <a:rPr lang="en-US" dirty="0" err="1"/>
              <a:t>uma</a:t>
            </a:r>
            <a:r>
              <a:rPr lang="en-US" dirty="0"/>
              <a:t> </a:t>
            </a:r>
            <a:r>
              <a:rPr lang="en-US" dirty="0" err="1"/>
              <a:t>ameaça</a:t>
            </a:r>
            <a:r>
              <a:rPr lang="en-US" dirty="0"/>
              <a:t> que </a:t>
            </a:r>
            <a:r>
              <a:rPr lang="en-US" dirty="0" err="1"/>
              <a:t>não</a:t>
            </a:r>
            <a:r>
              <a:rPr lang="en-US" dirty="0"/>
              <a:t> </a:t>
            </a:r>
            <a:r>
              <a:rPr lang="en-US" dirty="0" err="1"/>
              <a:t>é</a:t>
            </a:r>
            <a:r>
              <a:rPr lang="en-US" dirty="0"/>
              <a:t> </a:t>
            </a:r>
            <a:r>
              <a:rPr lang="en-US" dirty="0" err="1"/>
              <a:t>focada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criptografia</a:t>
            </a:r>
            <a:r>
              <a:rPr lang="en-US" dirty="0"/>
              <a:t>, mas </a:t>
            </a:r>
            <a:r>
              <a:rPr lang="en-US" dirty="0" err="1"/>
              <a:t>coloca</a:t>
            </a:r>
            <a:r>
              <a:rPr lang="en-US" dirty="0"/>
              <a:t> a </a:t>
            </a:r>
            <a:r>
              <a:rPr lang="en-US" dirty="0" err="1"/>
              <a:t>criptografia</a:t>
            </a:r>
            <a:r>
              <a:rPr lang="en-US" dirty="0"/>
              <a:t> </a:t>
            </a:r>
            <a:r>
              <a:rPr lang="en-US" dirty="0" err="1"/>
              <a:t>em</a:t>
            </a:r>
            <a:r>
              <a:rPr lang="en-US" dirty="0"/>
              <a:t> </a:t>
            </a:r>
            <a:r>
              <a:rPr lang="en-US" dirty="0" err="1"/>
              <a:t>risco</a:t>
            </a:r>
            <a:r>
              <a:rPr lang="en-US" dirty="0"/>
              <a:t>.</a:t>
            </a:r>
          </a:p>
          <a:p>
            <a:pPr>
              <a:lnSpc>
                <a:spcPct val="100000"/>
              </a:lnSpc>
            </a:pPr>
            <a:r>
              <a:rPr lang="en-US" dirty="0"/>
              <a:t>• </a:t>
            </a:r>
            <a:r>
              <a:rPr lang="en-US" sz="1800" b="1" dirty="0" err="1"/>
              <a:t>Justificativa</a:t>
            </a:r>
            <a:r>
              <a:rPr lang="en-US" sz="1800" dirty="0"/>
              <a:t>: </a:t>
            </a:r>
            <a:r>
              <a:rPr lang="en-US" sz="1800" dirty="0" err="1"/>
              <a:t>desinformação</a:t>
            </a:r>
            <a:r>
              <a:rPr lang="en-US" sz="1800" dirty="0"/>
              <a:t> digital e </a:t>
            </a:r>
            <a:r>
              <a:rPr lang="en-US" sz="1800" dirty="0" err="1"/>
              <a:t>conteúdo</a:t>
            </a:r>
            <a:r>
              <a:rPr lang="en-US" sz="1800" dirty="0"/>
              <a:t> </a:t>
            </a:r>
            <a:r>
              <a:rPr lang="en-US" sz="1800" dirty="0" err="1"/>
              <a:t>extremista</a:t>
            </a:r>
            <a:endParaRPr lang="en-US" sz="1800" dirty="0"/>
          </a:p>
          <a:p>
            <a:pPr>
              <a:lnSpc>
                <a:spcPct val="100000"/>
              </a:lnSpc>
            </a:pPr>
            <a:r>
              <a:rPr lang="en-US" sz="1800" dirty="0"/>
              <a:t>•</a:t>
            </a:r>
            <a:r>
              <a:rPr lang="en-US" sz="1800" b="1" dirty="0"/>
              <a:t> </a:t>
            </a:r>
            <a:r>
              <a:rPr lang="en-US" sz="1800" b="1" dirty="0" err="1"/>
              <a:t>Exemplos</a:t>
            </a:r>
            <a:r>
              <a:rPr lang="en-US" sz="1800" dirty="0"/>
              <a:t>: </a:t>
            </a:r>
            <a:r>
              <a:rPr lang="en-US" sz="1800" dirty="0" err="1"/>
              <a:t>requisitos</a:t>
            </a:r>
            <a:r>
              <a:rPr lang="en-US" sz="1800" dirty="0"/>
              <a:t> de </a:t>
            </a:r>
            <a:r>
              <a:rPr lang="en-US" sz="1800" dirty="0" err="1"/>
              <a:t>filtragem</a:t>
            </a:r>
            <a:r>
              <a:rPr lang="en-US" sz="1800" dirty="0"/>
              <a:t> de </a:t>
            </a:r>
            <a:r>
              <a:rPr lang="en-US" sz="1800" dirty="0" err="1"/>
              <a:t>conteúdo</a:t>
            </a:r>
            <a:r>
              <a:rPr lang="en-US" sz="1800" dirty="0"/>
              <a:t> que </a:t>
            </a:r>
            <a:r>
              <a:rPr lang="en-US" sz="1800" dirty="0" err="1"/>
              <a:t>tornam</a:t>
            </a:r>
            <a:r>
              <a:rPr lang="en-US" sz="1800" dirty="0"/>
              <a:t> a </a:t>
            </a:r>
            <a:r>
              <a:rPr lang="en-US" sz="1800" dirty="0" err="1"/>
              <a:t>criptografia</a:t>
            </a:r>
            <a:r>
              <a:rPr lang="en-US" sz="1800" dirty="0"/>
              <a:t> de </a:t>
            </a:r>
            <a:r>
              <a:rPr lang="en-US" sz="1800" dirty="0" err="1"/>
              <a:t>ponta</a:t>
            </a:r>
            <a:r>
              <a:rPr lang="en-US" sz="1800" dirty="0"/>
              <a:t> a </a:t>
            </a:r>
            <a:r>
              <a:rPr lang="en-US" sz="1800" dirty="0" err="1"/>
              <a:t>ponta</a:t>
            </a:r>
            <a:r>
              <a:rPr lang="en-US" sz="1800" dirty="0"/>
              <a:t> </a:t>
            </a:r>
            <a:r>
              <a:rPr lang="en-US" sz="1800" dirty="0" err="1"/>
              <a:t>insustentável</a:t>
            </a:r>
            <a:r>
              <a:rPr lang="en-US" sz="1800" dirty="0"/>
              <a:t> (</a:t>
            </a:r>
            <a:r>
              <a:rPr lang="en-US" sz="1800" dirty="0" err="1"/>
              <a:t>Índia</a:t>
            </a:r>
            <a:r>
              <a:rPr lang="en-US" sz="1800" dirty="0"/>
              <a:t>, </a:t>
            </a:r>
            <a:r>
              <a:rPr lang="en-US" sz="1800" dirty="0" err="1"/>
              <a:t>Brasil</a:t>
            </a:r>
            <a:r>
              <a:rPr lang="en-US" sz="1800" dirty="0"/>
              <a:t> 2019)</a:t>
            </a:r>
          </a:p>
          <a:p>
            <a:pPr>
              <a:lnSpc>
                <a:spcPct val="100000"/>
              </a:lnSpc>
            </a:pPr>
            <a:r>
              <a:rPr lang="en-US" b="1" dirty="0"/>
              <a:t>            </a:t>
            </a:r>
            <a:r>
              <a:rPr lang="en-US" b="1" dirty="0" err="1"/>
              <a:t>Seja</a:t>
            </a:r>
            <a:r>
              <a:rPr lang="en-US" b="1" dirty="0"/>
              <a:t> </a:t>
            </a:r>
            <a:r>
              <a:rPr lang="en-US" b="1" dirty="0" err="1"/>
              <a:t>capaz</a:t>
            </a:r>
            <a:r>
              <a:rPr lang="en-US" b="1" dirty="0"/>
              <a:t> de </a:t>
            </a:r>
            <a:r>
              <a:rPr lang="en-US" b="1" dirty="0" err="1"/>
              <a:t>reconhecer</a:t>
            </a:r>
            <a:r>
              <a:rPr lang="en-US" b="1" dirty="0"/>
              <a:t> </a:t>
            </a:r>
            <a:r>
              <a:rPr lang="en-US" b="1" dirty="0" err="1"/>
              <a:t>essas</a:t>
            </a:r>
            <a:r>
              <a:rPr lang="en-US" b="1" dirty="0"/>
              <a:t> </a:t>
            </a:r>
            <a:r>
              <a:rPr lang="en-US" b="1" dirty="0" err="1"/>
              <a:t>formas</a:t>
            </a:r>
            <a:r>
              <a:rPr lang="en-US" b="1" dirty="0"/>
              <a:t> de </a:t>
            </a:r>
            <a:r>
              <a:rPr lang="en-US" b="1" dirty="0" err="1"/>
              <a:t>ameaça</a:t>
            </a:r>
            <a:r>
              <a:rPr lang="en-US" b="1" dirty="0"/>
              <a:t>. </a:t>
            </a:r>
            <a:r>
              <a:rPr lang="en-US" b="1" dirty="0" err="1"/>
              <a:t>Elas</a:t>
            </a:r>
            <a:r>
              <a:rPr lang="en-US" b="1" dirty="0"/>
              <a:t> </a:t>
            </a:r>
            <a:r>
              <a:rPr lang="en-US" b="1" dirty="0" err="1"/>
              <a:t>podem</a:t>
            </a:r>
            <a:r>
              <a:rPr lang="en-US" b="1" dirty="0"/>
              <a:t> </a:t>
            </a:r>
            <a:r>
              <a:rPr lang="en-US" b="1" dirty="0" err="1"/>
              <a:t>ocorrer</a:t>
            </a:r>
            <a:r>
              <a:rPr lang="en-US" b="1" dirty="0"/>
              <a:t> </a:t>
            </a:r>
            <a:r>
              <a:rPr lang="en-US" b="1" dirty="0" err="1"/>
              <a:t>em</a:t>
            </a:r>
            <a:r>
              <a:rPr lang="en-US" b="1" dirty="0"/>
              <a:t> </a:t>
            </a:r>
            <a:r>
              <a:rPr lang="en-US" b="1" dirty="0" err="1"/>
              <a:t>seu</a:t>
            </a:r>
            <a:r>
              <a:rPr lang="en-US" b="1" dirty="0"/>
              <a:t> </a:t>
            </a:r>
            <a:r>
              <a:rPr lang="en-US" b="1" dirty="0" err="1"/>
              <a:t>país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5874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ISOC">
  <a:themeElements>
    <a:clrScheme name="01-ISOC-Blue">
      <a:dk1>
        <a:srgbClr val="0C1C2C"/>
      </a:dk1>
      <a:lt1>
        <a:srgbClr val="EEF2EC"/>
      </a:lt1>
      <a:dk2>
        <a:srgbClr val="3A82E4"/>
      </a:dk2>
      <a:lt2>
        <a:srgbClr val="DEDAD0"/>
      </a:lt2>
      <a:accent1>
        <a:srgbClr val="24366E"/>
      </a:accent1>
      <a:accent2>
        <a:srgbClr val="3A82E4"/>
      </a:accent2>
      <a:accent3>
        <a:srgbClr val="40B2A4"/>
      </a:accent3>
      <a:accent4>
        <a:srgbClr val="7E245C"/>
      </a:accent4>
      <a:accent5>
        <a:srgbClr val="D25238"/>
      </a:accent5>
      <a:accent6>
        <a:srgbClr val="EECA4A"/>
      </a:accent6>
      <a:hlink>
        <a:srgbClr val="0C1C2C"/>
      </a:hlink>
      <a:folHlink>
        <a:srgbClr val="0C1C2C"/>
      </a:folHlink>
    </a:clrScheme>
    <a:fontScheme name="Office 2">
      <a:majorFont>
        <a:latin typeface="Hind Light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Hind Light"/>
        <a:ea typeface=""/>
        <a:cs typeface=""/>
        <a:font script="Jpan" typeface="ＭＳ Ｐ明朝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3" id="{D5236D06-1D74-7D40-8872-D5FC9FF488D5}" vid="{DE75045D-0858-9848-9942-BEF34AA731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ISOC</Template>
  <TotalTime>208</TotalTime>
  <Words>2392</Words>
  <Application>Microsoft Macintosh PowerPoint</Application>
  <PresentationFormat>Widescreen</PresentationFormat>
  <Paragraphs>167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.AppleSystemUIFont</vt:lpstr>
      <vt:lpstr>Hind Light</vt:lpstr>
      <vt:lpstr>Hind Medium</vt:lpstr>
      <vt:lpstr>Arial</vt:lpstr>
      <vt:lpstr>Corbel</vt:lpstr>
      <vt:lpstr>ISOC</vt:lpstr>
      <vt:lpstr>Criptografia</vt:lpstr>
      <vt:lpstr>Criptografia : Introdução</vt:lpstr>
      <vt:lpstr>O Que é criptografia de ponta-a-ponta?</vt:lpstr>
      <vt:lpstr>Criptografia : Por que é importante?</vt:lpstr>
      <vt:lpstr>Criptografia : Por que é importante? [2] </vt:lpstr>
      <vt:lpstr>Criptografia : Criptografia : Por que é importante? [3] </vt:lpstr>
      <vt:lpstr>Criptografia : Criptografia : Por que é importante? [4] </vt:lpstr>
      <vt:lpstr>Criptografia sob ameaça</vt:lpstr>
      <vt:lpstr>Formas de Ameaça </vt:lpstr>
      <vt:lpstr>Criptografia sob Ameaça[2] </vt:lpstr>
      <vt:lpstr>O que motiva a pressão por backdoors na criptografia?</vt:lpstr>
      <vt:lpstr>Problemas com backdoors na Criptografia?</vt:lpstr>
      <vt:lpstr>Algumas propostas de acesso à backdoors</vt:lpstr>
      <vt:lpstr>Considerações sobre os Backdoors</vt:lpstr>
      <vt:lpstr>Fechaduras de Bagagem –  metáfora para backdoors de criptografia</vt:lpstr>
      <vt:lpstr>A Internet Society está ativamente trabalhando para:</vt:lpstr>
      <vt:lpstr>Sozinhos não podemos ter sucesso</vt:lpstr>
      <vt:lpstr>Construindo uma narrativa positive em torno da criptografia</vt:lpstr>
      <vt:lpstr>Construindo uma educação quanto a criptografia</vt:lpstr>
      <vt:lpstr>A educação leva ao advocacy</vt:lpstr>
      <vt:lpstr>Envolver-se positivamente para codificar o suporte à criptografia</vt:lpstr>
      <vt:lpstr>Recursos da Internet Society</vt:lpstr>
      <vt:lpstr>Measuring the benefits of an IXP.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Margareth Kang</dc:creator>
  <cp:lastModifiedBy>Margareth Kang</cp:lastModifiedBy>
  <cp:revision>27</cp:revision>
  <cp:lastPrinted>2016-06-14T17:50:38Z</cp:lastPrinted>
  <dcterms:created xsi:type="dcterms:W3CDTF">2020-05-20T12:01:09Z</dcterms:created>
  <dcterms:modified xsi:type="dcterms:W3CDTF">2020-05-29T21:51:24Z</dcterms:modified>
</cp:coreProperties>
</file>