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5" r:id="rId3"/>
    <p:sldId id="293" r:id="rId4"/>
    <p:sldId id="256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4" r:id="rId21"/>
    <p:sldId id="295" r:id="rId22"/>
    <p:sldId id="296" r:id="rId23"/>
    <p:sldId id="292" r:id="rId24"/>
    <p:sldId id="257" r:id="rId25"/>
    <p:sldId id="273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CDED"/>
    <a:srgbClr val="C890ED"/>
    <a:srgbClr val="000000"/>
    <a:srgbClr val="B9EDCF"/>
    <a:srgbClr val="EE9D49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5"/>
    <p:restoredTop sz="95897"/>
  </p:normalViewPr>
  <p:slideViewPr>
    <p:cSldViewPr snapToGrid="0" snapToObjects="1">
      <p:cViewPr>
        <p:scale>
          <a:sx n="68" d="100"/>
          <a:sy n="68" d="100"/>
        </p:scale>
        <p:origin x="32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4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orbe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>
                <a:latin typeface="Corbel" charset="0"/>
              </a:rPr>
              <a:t>5/29/20</a:t>
            </a:fld>
            <a:endParaRPr lang="en-US">
              <a:latin typeface="Corbe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orbe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>
                <a:latin typeface="Corbel" charset="0"/>
              </a:rPr>
              <a:t>‹#›</a:t>
            </a:fld>
            <a:endParaRPr lang="en-US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Corbe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orbel" charset="0"/>
              </a:defRPr>
            </a:lvl1pPr>
          </a:lstStyle>
          <a:p>
            <a:fld id="{E74FA06C-4A8C-0E48-B922-007B77153C27}" type="datetimeFigureOut">
              <a:rPr lang="en-GB" altLang="en-US" smtClean="0"/>
              <a:pPr/>
              <a:t>29/05/2020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dirty="0">
                <a:latin typeface="Corbe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orbel" charset="0"/>
              </a:defRPr>
            </a:lvl1pPr>
          </a:lstStyle>
          <a:p>
            <a:fld id="{B620D7F3-EDE1-C147-A04A-D4416A63828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7902435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7902434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79" y="2970213"/>
            <a:ext cx="3227482" cy="85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ea typeface="Corbel" charset="0"/>
                <a:cs typeface="Corbel" charset="0"/>
              </a:rPr>
              <a:t>Galerie Jean-Malbuisson 15, 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CH-1204 Geneva, 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Switzerland.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</p:txBody>
      </p:sp>
      <p:sp>
        <p:nvSpPr>
          <p:cNvPr id="14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b="0" i="0">
                <a:ea typeface="Corbel" charset="0"/>
                <a:cs typeface="Corbel" charset="0"/>
              </a:rPr>
              <a:t>1775 Wiehle Avenue,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Suite 201, Reston, VA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20190-5108 USA.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b="0" i="0">
              <a:ea typeface="Corbel" charset="0"/>
              <a:cs typeface="Corbe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</p:txBody>
      </p:sp>
      <p:sp>
        <p:nvSpPr>
          <p:cNvPr id="15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ea typeface="Corbel" charset="0"/>
                <a:cs typeface="Corbel" charset="0"/>
              </a:rPr>
              <a:t>Galerie Jean-Malbuisson 15, 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CH-1204 Geneva, 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Switzerland.</a:t>
            </a:r>
            <a:br>
              <a:rPr lang="en-GB" b="0" i="0">
                <a:ea typeface="Corbel" charset="0"/>
                <a:cs typeface="Corbel" charset="0"/>
              </a:rPr>
            </a:br>
            <a:r>
              <a:rPr lang="en-GB" b="0" i="0">
                <a:ea typeface="Corbel" charset="0"/>
                <a:cs typeface="Corbel" charset="0"/>
              </a:rPr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</p:txBody>
      </p:sp>
      <p:sp>
        <p:nvSpPr>
          <p:cNvPr id="14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b="0" i="0">
                <a:ea typeface="Corbel" charset="0"/>
                <a:cs typeface="Corbel" charset="0"/>
              </a:rPr>
              <a:t>1775 Wiehle Avenue,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Suite 201, Reston, VA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20190-5108 USA. </a:t>
            </a:r>
            <a:br>
              <a:rPr lang="de-DE" b="0" i="0">
                <a:ea typeface="Corbel" charset="0"/>
                <a:cs typeface="Corbel" charset="0"/>
              </a:rPr>
            </a:br>
            <a:r>
              <a:rPr lang="de-DE" b="0" i="0">
                <a:ea typeface="Corbel" charset="0"/>
                <a:cs typeface="Corbel" charset="0"/>
              </a:rPr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b="0" i="0">
              <a:ea typeface="Corbel" charset="0"/>
              <a:cs typeface="Corbel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ea typeface="Corbel" charset="0"/>
              <a:cs typeface="Corbel" charset="0"/>
            </a:endParaRPr>
          </a:p>
        </p:txBody>
      </p:sp>
      <p:sp>
        <p:nvSpPr>
          <p:cNvPr id="15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 smtClean="0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394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wilton@isoc.org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34988" y="2855914"/>
            <a:ext cx="7764502" cy="500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ea typeface="+mj-ea"/>
              </a:rPr>
              <a:t>Criptografia</a:t>
            </a:r>
            <a:r>
              <a:rPr lang="en-US" dirty="0">
                <a:ea typeface="+mj-ea"/>
              </a:rPr>
              <a:t> </a:t>
            </a:r>
            <a:r>
              <a:rPr lang="en-US" dirty="0" err="1">
                <a:ea typeface="+mj-ea"/>
              </a:rPr>
              <a:t>como</a:t>
            </a:r>
            <a:r>
              <a:rPr lang="en-US" dirty="0">
                <a:ea typeface="+mj-ea"/>
              </a:rPr>
              <a:t> um Sistema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33400" y="574675"/>
            <a:ext cx="4097338" cy="2698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/>
              <a:t>Date 2017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42063"/>
            <a:ext cx="7031038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>
                <a:latin typeface="Corbel" charset="0"/>
              </a:rPr>
              <a:t>Presentation title – Client name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42063"/>
            <a:ext cx="2743200" cy="17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718B79B-D52B-B04D-8BF7-74B9E1479B19}" type="slidenum">
              <a:rPr lang="uk-UA" altLang="en-US">
                <a:latin typeface="Corbel" charset="0"/>
              </a:rPr>
              <a:pPr/>
              <a:t>1</a:t>
            </a:fld>
            <a:endParaRPr lang="uk-UA" altLang="en-US">
              <a:latin typeface="Corbe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Noções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básicas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criptografia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simétrica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05565" y="1241983"/>
            <a:ext cx="11121296" cy="4601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forma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comum</a:t>
            </a:r>
            <a:r>
              <a:rPr lang="en-US" sz="2400" dirty="0"/>
              <a:t> de </a:t>
            </a:r>
            <a:r>
              <a:rPr lang="en-US" sz="2400" dirty="0" err="1"/>
              <a:t>criptografia</a:t>
            </a:r>
            <a:r>
              <a:rPr lang="en-US" sz="2400" dirty="0"/>
              <a:t> para </a:t>
            </a:r>
            <a:r>
              <a:rPr lang="en-US" sz="2400" dirty="0" err="1"/>
              <a:t>confidencialidade</a:t>
            </a:r>
            <a:r>
              <a:rPr lang="en-US" sz="2400" dirty="0"/>
              <a:t> dos dados </a:t>
            </a:r>
            <a:r>
              <a:rPr lang="en-US" sz="2400" dirty="0" err="1"/>
              <a:t>é</a:t>
            </a:r>
            <a:r>
              <a:rPr lang="en-US" sz="2400" dirty="0"/>
              <a:t> a </a:t>
            </a:r>
            <a:r>
              <a:rPr lang="en-US" sz="2400" dirty="0" err="1"/>
              <a:t>criptografia</a:t>
            </a:r>
            <a:r>
              <a:rPr lang="en-US" sz="2400" dirty="0"/>
              <a:t> </a:t>
            </a:r>
            <a:r>
              <a:rPr lang="en-US" sz="2400" dirty="0" err="1"/>
              <a:t>simétrica</a:t>
            </a:r>
            <a:r>
              <a:rPr lang="en-US" sz="2400" dirty="0"/>
              <a:t>: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chave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usada</a:t>
            </a:r>
            <a:r>
              <a:rPr lang="en-US" sz="2400" dirty="0"/>
              <a:t> para </a:t>
            </a:r>
            <a:r>
              <a:rPr lang="en-US" sz="2400" dirty="0" err="1"/>
              <a:t>criptografar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dados e a </a:t>
            </a:r>
            <a:r>
              <a:rPr lang="en-US" sz="2400" dirty="0" err="1"/>
              <a:t>mesma</a:t>
            </a:r>
            <a:r>
              <a:rPr lang="en-US" sz="2400" dirty="0"/>
              <a:t> </a:t>
            </a:r>
            <a:r>
              <a:rPr lang="en-US" sz="2400" dirty="0" err="1"/>
              <a:t>chave</a:t>
            </a:r>
            <a:r>
              <a:rPr lang="en-US" sz="2400" dirty="0"/>
              <a:t> (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cópia</a:t>
            </a:r>
            <a:r>
              <a:rPr lang="en-US" sz="2400" dirty="0"/>
              <a:t>)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usada</a:t>
            </a:r>
            <a:r>
              <a:rPr lang="en-US" sz="2400" dirty="0"/>
              <a:t> para </a:t>
            </a:r>
            <a:r>
              <a:rPr lang="en-US" sz="2400" dirty="0" err="1"/>
              <a:t>descriptografá</a:t>
            </a:r>
            <a:r>
              <a:rPr lang="en-US" sz="2400" dirty="0"/>
              <a:t>-los.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Sempre</a:t>
            </a:r>
            <a:r>
              <a:rPr lang="en-US" sz="2400" dirty="0"/>
              <a:t> que me </a:t>
            </a:r>
            <a:r>
              <a:rPr lang="en-US" sz="2400" dirty="0" err="1"/>
              <a:t>refiro</a:t>
            </a:r>
            <a:r>
              <a:rPr lang="en-US" sz="2400" dirty="0"/>
              <a:t> a </a:t>
            </a:r>
            <a:r>
              <a:rPr lang="en-US" sz="2400" dirty="0" err="1"/>
              <a:t>chaves</a:t>
            </a:r>
            <a:r>
              <a:rPr lang="en-US" sz="2400" dirty="0"/>
              <a:t> </a:t>
            </a:r>
            <a:r>
              <a:rPr lang="en-US" sz="2400" i="1" dirty="0" err="1"/>
              <a:t>secretas</a:t>
            </a:r>
            <a:r>
              <a:rPr lang="en-US" sz="2400" dirty="0"/>
              <a:t>, </a:t>
            </a:r>
            <a:r>
              <a:rPr lang="en-US" sz="2400" dirty="0" err="1"/>
              <a:t>estou</a:t>
            </a:r>
            <a:r>
              <a:rPr lang="en-US" sz="2400" dirty="0"/>
              <a:t> </a:t>
            </a:r>
            <a:r>
              <a:rPr lang="en-US" sz="2400" dirty="0" err="1"/>
              <a:t>falando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criptografia</a:t>
            </a:r>
            <a:r>
              <a:rPr lang="en-US" sz="2400" dirty="0"/>
              <a:t> </a:t>
            </a:r>
            <a:r>
              <a:rPr lang="en-US" sz="2400" i="1" dirty="0" err="1"/>
              <a:t>simétrica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palavras</a:t>
            </a:r>
            <a:r>
              <a:rPr lang="en-US" sz="2400" dirty="0"/>
              <a:t>, </a:t>
            </a:r>
            <a:r>
              <a:rPr lang="en-US" sz="2400" dirty="0" err="1"/>
              <a:t>funciona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um </a:t>
            </a:r>
            <a:r>
              <a:rPr lang="en-US" sz="2400" dirty="0" err="1"/>
              <a:t>desses</a:t>
            </a:r>
            <a:r>
              <a:rPr lang="en-US" sz="2400" dirty="0"/>
              <a:t>: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10</a:t>
            </a:fld>
            <a:endParaRPr lang="en-GB" altLang="en-US">
              <a:latin typeface="Corbel" charset="0"/>
            </a:endParaRPr>
          </a:p>
        </p:txBody>
      </p:sp>
      <p:pic>
        <p:nvPicPr>
          <p:cNvPr id="4" name="Picture 3" descr="A close up of a blue table&#10;&#10;Description automatically generated">
            <a:extLst>
              <a:ext uri="{FF2B5EF4-FFF2-40B4-BE49-F238E27FC236}">
                <a16:creationId xmlns:a16="http://schemas.microsoft.com/office/drawing/2014/main" id="{FDBA416E-DF78-7040-8AF7-83F1BAD7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034" y="3182431"/>
            <a:ext cx="3810000" cy="294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44332-A50C-F945-90A7-8E9FD4E153A4}"/>
              </a:ext>
            </a:extLst>
          </p:cNvPr>
          <p:cNvSpPr txBox="1"/>
          <p:nvPr/>
        </p:nvSpPr>
        <p:spPr>
          <a:xfrm>
            <a:off x="540976" y="5263376"/>
            <a:ext cx="6484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Mas </a:t>
            </a:r>
            <a:r>
              <a:rPr lang="en-US" sz="2200" dirty="0" err="1"/>
              <a:t>como</a:t>
            </a:r>
            <a:r>
              <a:rPr lang="en-US" sz="2200" dirty="0"/>
              <a:t> o </a:t>
            </a:r>
            <a:r>
              <a:rPr lang="en-US" sz="2200" dirty="0" err="1"/>
              <a:t>destinatário</a:t>
            </a:r>
            <a:r>
              <a:rPr lang="en-US" sz="2200" dirty="0"/>
              <a:t>  </a:t>
            </a:r>
            <a:r>
              <a:rPr lang="en-US" sz="2200" dirty="0" err="1"/>
              <a:t>desbloqueia</a:t>
            </a:r>
            <a:r>
              <a:rPr lang="en-US" sz="2200" dirty="0"/>
              <a:t>/</a:t>
            </a:r>
            <a:r>
              <a:rPr lang="en-US" sz="2200" dirty="0" err="1"/>
              <a:t>abre</a:t>
            </a:r>
            <a:r>
              <a:rPr lang="en-US" sz="2200" dirty="0"/>
              <a:t> a </a:t>
            </a:r>
            <a:r>
              <a:rPr lang="en-US" sz="2200" dirty="0" err="1"/>
              <a:t>caixa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11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Verde : </a:t>
            </a:r>
            <a:r>
              <a:rPr lang="en-GB" dirty="0" err="1">
                <a:solidFill>
                  <a:schemeClr val="tx1"/>
                </a:solidFill>
              </a:rPr>
              <a:t>Descrição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Intermediária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Criptografia</a:t>
            </a:r>
            <a:r>
              <a:rPr lang="en-GB" dirty="0">
                <a:solidFill>
                  <a:schemeClr val="tx1"/>
                </a:solidFill>
              </a:rPr>
              <a:t> e </a:t>
            </a:r>
            <a:r>
              <a:rPr lang="en-GB" dirty="0" err="1">
                <a:solidFill>
                  <a:schemeClr val="tx1"/>
                </a:solidFill>
              </a:rPr>
              <a:t>troca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chaves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segura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11</a:t>
            </a:fld>
            <a:endParaRPr lang="en-GB" altLang="en-US">
              <a:latin typeface="Corbel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969450-A20F-F34E-917B-BF7E2AD9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1" y="1612899"/>
            <a:ext cx="10560190" cy="4441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53291-87F9-204A-A338-26A581222814}"/>
              </a:ext>
            </a:extLst>
          </p:cNvPr>
          <p:cNvSpPr txBox="1"/>
          <p:nvPr/>
        </p:nvSpPr>
        <p:spPr>
          <a:xfrm>
            <a:off x="2341758" y="2899317"/>
            <a:ext cx="12266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Texto</a:t>
            </a:r>
            <a:r>
              <a:rPr lang="en-US" dirty="0">
                <a:solidFill>
                  <a:schemeClr val="accent1"/>
                </a:solidFill>
              </a:rPr>
              <a:t> Claro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0AECA-C247-5945-945D-E82CBC2BCD55}"/>
              </a:ext>
            </a:extLst>
          </p:cNvPr>
          <p:cNvSpPr txBox="1"/>
          <p:nvPr/>
        </p:nvSpPr>
        <p:spPr>
          <a:xfrm>
            <a:off x="4144539" y="2782669"/>
            <a:ext cx="18808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Mecanismo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Criptografia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6E0A2-7595-0B40-98AD-6AFA7AED09FB}"/>
              </a:ext>
            </a:extLst>
          </p:cNvPr>
          <p:cNvSpPr txBox="1"/>
          <p:nvPr/>
        </p:nvSpPr>
        <p:spPr>
          <a:xfrm>
            <a:off x="6646129" y="2832410"/>
            <a:ext cx="1248934" cy="646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Texto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Cifrado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7866B-061A-0341-AEBA-7F6B18D00A4E}"/>
              </a:ext>
            </a:extLst>
          </p:cNvPr>
          <p:cNvSpPr txBox="1"/>
          <p:nvPr/>
        </p:nvSpPr>
        <p:spPr>
          <a:xfrm>
            <a:off x="9170003" y="2832411"/>
            <a:ext cx="166896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Entrega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confiável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D1EFB-D1CE-5D49-BA65-25D3C4A79C83}"/>
              </a:ext>
            </a:extLst>
          </p:cNvPr>
          <p:cNvSpPr txBox="1"/>
          <p:nvPr/>
        </p:nvSpPr>
        <p:spPr>
          <a:xfrm>
            <a:off x="9169076" y="4344073"/>
            <a:ext cx="166896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Troca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Chave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Segurança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Problema</a:t>
            </a:r>
            <a:r>
              <a:rPr lang="en-GB" dirty="0"/>
              <a:t> com a </a:t>
            </a:r>
            <a:r>
              <a:rPr lang="en-GB" dirty="0" err="1"/>
              <a:t>Criptografia</a:t>
            </a:r>
            <a:r>
              <a:rPr lang="en-GB" dirty="0"/>
              <a:t> </a:t>
            </a:r>
            <a:r>
              <a:rPr lang="en-GB" dirty="0" err="1"/>
              <a:t>Simétrica</a:t>
            </a:r>
            <a:endParaRPr lang="en-GB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12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8400"/>
            <a:ext cx="6083824" cy="32203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err="1"/>
              <a:t>Escrevi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mensagem</a:t>
            </a:r>
            <a:r>
              <a:rPr lang="en-US" dirty="0"/>
              <a:t> para </a:t>
            </a:r>
            <a:r>
              <a:rPr lang="en-US" dirty="0" err="1"/>
              <a:t>você</a:t>
            </a:r>
            <a:r>
              <a:rPr lang="en-US" dirty="0"/>
              <a:t>, </a:t>
            </a:r>
            <a:r>
              <a:rPr lang="en-US" dirty="0" err="1"/>
              <a:t>tranquei</a:t>
            </a:r>
            <a:r>
              <a:rPr lang="en-US" dirty="0"/>
              <a:t>-a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caixa</a:t>
            </a:r>
            <a:r>
              <a:rPr lang="en-US" dirty="0"/>
              <a:t> e </a:t>
            </a:r>
            <a:r>
              <a:rPr lang="en-US" dirty="0" err="1"/>
              <a:t>enviei</a:t>
            </a:r>
            <a:r>
              <a:rPr lang="en-US" dirty="0"/>
              <a:t> a </a:t>
            </a:r>
            <a:r>
              <a:rPr lang="en-US" dirty="0" err="1"/>
              <a:t>caixa</a:t>
            </a:r>
            <a:r>
              <a:rPr lang="en-US" dirty="0"/>
              <a:t> a </a:t>
            </a:r>
            <a:r>
              <a:rPr lang="en-US" dirty="0" err="1"/>
              <a:t>você</a:t>
            </a:r>
            <a:r>
              <a:rPr lang="en-US" dirty="0"/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caixa</a:t>
            </a:r>
            <a:r>
              <a:rPr lang="en-US" dirty="0"/>
              <a:t> </a:t>
            </a:r>
            <a:r>
              <a:rPr lang="en-US" dirty="0" err="1"/>
              <a:t>trancada</a:t>
            </a:r>
            <a:r>
              <a:rPr lang="en-US" dirty="0"/>
              <a:t>?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A </a:t>
            </a:r>
            <a:r>
              <a:rPr lang="en-US" dirty="0" err="1"/>
              <a:t>criptografia</a:t>
            </a:r>
            <a:r>
              <a:rPr lang="en-US" dirty="0"/>
              <a:t> </a:t>
            </a:r>
            <a:r>
              <a:rPr lang="en-US" dirty="0" err="1"/>
              <a:t>simétrica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se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puder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cópia</a:t>
            </a:r>
            <a:r>
              <a:rPr lang="en-US" dirty="0"/>
              <a:t> da </a:t>
            </a:r>
            <a:r>
              <a:rPr lang="en-US" dirty="0" err="1"/>
              <a:t>chave</a:t>
            </a:r>
            <a:r>
              <a:rPr lang="en-US" dirty="0"/>
              <a:t> com </a:t>
            </a:r>
            <a:r>
              <a:rPr lang="en-US" dirty="0" err="1"/>
              <a:t>segurança</a:t>
            </a:r>
            <a:r>
              <a:rPr lang="en-US" dirty="0"/>
              <a:t>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alguém</a:t>
            </a:r>
            <a:r>
              <a:rPr lang="en-US" dirty="0"/>
              <a:t> </a:t>
            </a:r>
            <a:r>
              <a:rPr lang="en-US" dirty="0" err="1"/>
              <a:t>puder</a:t>
            </a:r>
            <a:r>
              <a:rPr lang="en-US" dirty="0"/>
              <a:t> </a:t>
            </a:r>
            <a:r>
              <a:rPr lang="en-US" dirty="0" err="1"/>
              <a:t>interceptar</a:t>
            </a:r>
            <a:r>
              <a:rPr lang="en-US" dirty="0"/>
              <a:t> a </a:t>
            </a:r>
            <a:r>
              <a:rPr lang="en-US" dirty="0" err="1"/>
              <a:t>minha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caminho</a:t>
            </a:r>
            <a:r>
              <a:rPr lang="en-US" dirty="0"/>
              <a:t>,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alguém</a:t>
            </a:r>
            <a:r>
              <a:rPr lang="en-US" dirty="0"/>
              <a:t> </a:t>
            </a:r>
            <a:r>
              <a:rPr lang="en-US" dirty="0" err="1"/>
              <a:t>poderá</a:t>
            </a:r>
            <a:r>
              <a:rPr lang="en-US" dirty="0"/>
              <a:t> </a:t>
            </a:r>
            <a:r>
              <a:rPr lang="en-US" dirty="0" err="1"/>
              <a:t>fingir</a:t>
            </a:r>
            <a:r>
              <a:rPr lang="en-US" dirty="0"/>
              <a:t> ser </a:t>
            </a:r>
            <a:r>
              <a:rPr lang="en-US" dirty="0" err="1"/>
              <a:t>eu</a:t>
            </a:r>
            <a:r>
              <a:rPr lang="en-US" dirty="0"/>
              <a:t> (um </a:t>
            </a:r>
            <a:r>
              <a:rPr lang="en-US" dirty="0" err="1"/>
              <a:t>ataque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“</a:t>
            </a:r>
            <a:r>
              <a:rPr lang="en-US" dirty="0" err="1"/>
              <a:t>homem</a:t>
            </a:r>
            <a:r>
              <a:rPr lang="en-US" dirty="0"/>
              <a:t> do </a:t>
            </a:r>
            <a:r>
              <a:rPr lang="en-US" dirty="0" err="1"/>
              <a:t>meio</a:t>
            </a:r>
            <a:r>
              <a:rPr lang="en-US" dirty="0"/>
              <a:t>”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conhecido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“Man in the Middle attack”).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Eu </a:t>
            </a:r>
            <a:r>
              <a:rPr lang="en-US" dirty="0" err="1"/>
              <a:t>poderia</a:t>
            </a:r>
            <a:r>
              <a:rPr lang="en-US" dirty="0"/>
              <a:t> </a:t>
            </a:r>
            <a:r>
              <a:rPr lang="en-US" dirty="0" err="1"/>
              <a:t>trancar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caixa</a:t>
            </a:r>
            <a:r>
              <a:rPr lang="en-US" dirty="0"/>
              <a:t> e </a:t>
            </a:r>
            <a:r>
              <a:rPr lang="en-US" dirty="0" err="1"/>
              <a:t>enviá</a:t>
            </a:r>
            <a:r>
              <a:rPr lang="en-US" dirty="0"/>
              <a:t>-la, mas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abriria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caixa</a:t>
            </a:r>
            <a:r>
              <a:rPr lang="en-US" dirty="0"/>
              <a:t>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 ...e </a:t>
            </a:r>
            <a:r>
              <a:rPr lang="en-US" dirty="0" err="1"/>
              <a:t>assim</a:t>
            </a:r>
            <a:r>
              <a:rPr lang="en-US" dirty="0"/>
              <a:t> por </a:t>
            </a:r>
            <a:r>
              <a:rPr lang="en-US" dirty="0" err="1"/>
              <a:t>diante</a:t>
            </a:r>
            <a:r>
              <a:rPr lang="en-US" dirty="0"/>
              <a:t>...</a:t>
            </a:r>
          </a:p>
        </p:txBody>
      </p:sp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F69CD30D-51E0-5A43-AF70-5F1B6851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92" y="295410"/>
            <a:ext cx="3761532" cy="61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976" y="567101"/>
            <a:ext cx="7844741" cy="613999"/>
          </a:xfrm>
        </p:spPr>
        <p:txBody>
          <a:bodyPr wrap="square" anchor="t">
            <a:noAutofit/>
          </a:bodyPr>
          <a:lstStyle/>
          <a:p>
            <a:pPr fontAlgn="t">
              <a:lnSpc>
                <a:spcPct val="96000"/>
              </a:lnSpc>
            </a:pPr>
            <a:r>
              <a:rPr lang="en-US" sz="2400" dirty="0">
                <a:solidFill>
                  <a:srgbClr val="000000"/>
                </a:solidFill>
              </a:rPr>
              <a:t>O </a:t>
            </a:r>
            <a:r>
              <a:rPr lang="en-US" sz="2400" dirty="0" err="1">
                <a:solidFill>
                  <a:srgbClr val="000000"/>
                </a:solidFill>
              </a:rPr>
              <a:t>papel</a:t>
            </a:r>
            <a:r>
              <a:rPr lang="en-US" sz="2400" dirty="0">
                <a:solidFill>
                  <a:srgbClr val="000000"/>
                </a:solidFill>
              </a:rPr>
              <a:t> da </a:t>
            </a:r>
            <a:r>
              <a:rPr lang="en-US" sz="2400" dirty="0" err="1">
                <a:solidFill>
                  <a:srgbClr val="000000"/>
                </a:solidFill>
              </a:rPr>
              <a:t>criptografia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chave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pública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assimétrica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21"/>
          </p:nvPr>
        </p:nvSpPr>
        <p:spPr>
          <a:xfrm>
            <a:off x="8918575" y="6342063"/>
            <a:ext cx="2743200" cy="17303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pPr>
              <a:spcAft>
                <a:spcPts val="600"/>
              </a:spcAft>
            </a:pPr>
            <a:fld id="{076043E4-25C5-1147-87B6-275903E00DC9}" type="slidenum">
              <a:rPr lang="en-GB" altLang="en-US" smtClean="0"/>
              <a:pPr>
                <a:spcAft>
                  <a:spcPts val="600"/>
                </a:spcAft>
              </a:pPr>
              <a:t>13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3317" y="1548400"/>
            <a:ext cx="5054852" cy="4121913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criptografia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chave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pública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funciona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cadeado</a:t>
            </a:r>
            <a:r>
              <a:rPr lang="en-US" dirty="0">
                <a:solidFill>
                  <a:srgbClr val="000000"/>
                </a:solidFill>
              </a:rPr>
              <a:t> do que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caixa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registradora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quer</a:t>
            </a:r>
            <a:r>
              <a:rPr lang="en-US" dirty="0">
                <a:solidFill>
                  <a:srgbClr val="000000"/>
                </a:solidFill>
              </a:rPr>
              <a:t> me </a:t>
            </a:r>
            <a:r>
              <a:rPr lang="en-US" dirty="0" err="1">
                <a:solidFill>
                  <a:srgbClr val="000000"/>
                </a:solidFill>
              </a:rPr>
              <a:t>enviar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chave</a:t>
            </a:r>
            <a:r>
              <a:rPr lang="en-US" dirty="0">
                <a:solidFill>
                  <a:srgbClr val="000000"/>
                </a:solidFill>
              </a:rPr>
              <a:t> secreta? OK - </a:t>
            </a:r>
            <a:r>
              <a:rPr lang="en-US" dirty="0" err="1">
                <a:solidFill>
                  <a:srgbClr val="000000"/>
                </a:solidFill>
              </a:rPr>
              <a:t>enviarei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cadeado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aberto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colocar</a:t>
            </a:r>
            <a:r>
              <a:rPr lang="en-US" dirty="0">
                <a:solidFill>
                  <a:srgbClr val="000000"/>
                </a:solidFill>
              </a:rPr>
              <a:t>´ a </a:t>
            </a:r>
            <a:r>
              <a:rPr lang="en-US" dirty="0" err="1">
                <a:solidFill>
                  <a:srgbClr val="000000"/>
                </a:solidFill>
              </a:rPr>
              <a:t>chave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caixa</a:t>
            </a:r>
            <a:r>
              <a:rPr lang="en-US" dirty="0">
                <a:solidFill>
                  <a:srgbClr val="000000"/>
                </a:solidFill>
              </a:rPr>
              <a:t> e a </a:t>
            </a:r>
            <a:r>
              <a:rPr lang="en-US" dirty="0" err="1">
                <a:solidFill>
                  <a:srgbClr val="000000"/>
                </a:solidFill>
              </a:rPr>
              <a:t>tranca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certeza</a:t>
            </a:r>
            <a:r>
              <a:rPr lang="en-US" dirty="0">
                <a:solidFill>
                  <a:srgbClr val="000000"/>
                </a:solidFill>
              </a:rPr>
              <a:t> de que </a:t>
            </a:r>
            <a:r>
              <a:rPr lang="en-US" dirty="0" err="1">
                <a:solidFill>
                  <a:srgbClr val="000000"/>
                </a:solidFill>
              </a:rPr>
              <a:t>apenas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abrir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caixa</a:t>
            </a:r>
            <a:r>
              <a:rPr lang="en-US" dirty="0">
                <a:solidFill>
                  <a:srgbClr val="000000"/>
                </a:solidFill>
              </a:rPr>
              <a:t> ...</a:t>
            </a:r>
          </a:p>
          <a:p>
            <a:pPr>
              <a:lnSpc>
                <a:spcPct val="96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6000"/>
              </a:lnSpc>
            </a:pPr>
            <a:r>
              <a:rPr lang="en-US" dirty="0">
                <a:solidFill>
                  <a:srgbClr val="000000"/>
                </a:solidFill>
              </a:rPr>
              <a:t>... </a:t>
            </a:r>
            <a:r>
              <a:rPr lang="en-US" dirty="0" err="1">
                <a:solidFill>
                  <a:srgbClr val="000000"/>
                </a:solidFill>
              </a:rPr>
              <a:t>desde</a:t>
            </a:r>
            <a:r>
              <a:rPr lang="en-US" dirty="0">
                <a:solidFill>
                  <a:srgbClr val="000000"/>
                </a:solidFill>
              </a:rPr>
              <a:t> que </a:t>
            </a:r>
            <a:r>
              <a:rPr lang="en-US" dirty="0" err="1">
                <a:solidFill>
                  <a:srgbClr val="000000"/>
                </a:solidFill>
              </a:rPr>
              <a:t>você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tenha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certeza</a:t>
            </a:r>
            <a:r>
              <a:rPr lang="en-US" dirty="0">
                <a:solidFill>
                  <a:srgbClr val="000000"/>
                </a:solidFill>
              </a:rPr>
              <a:t> de que o </a:t>
            </a:r>
            <a:r>
              <a:rPr lang="en-US" dirty="0" err="1">
                <a:solidFill>
                  <a:srgbClr val="000000"/>
                </a:solidFill>
              </a:rPr>
              <a:t>cadeado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chegou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mim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E1B802-B16A-5545-8198-580840F6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32" y="1108617"/>
            <a:ext cx="5054852" cy="45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Algumas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informações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criptografia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chave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pública</a:t>
            </a:r>
            <a:r>
              <a:rPr lang="en-US" dirty="0">
                <a:solidFill>
                  <a:srgbClr val="000000"/>
                </a:solidFill>
              </a:rPr>
              <a:t> ...</a:t>
            </a:r>
            <a:br>
              <a:rPr lang="en-US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14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</a:t>
            </a:r>
            <a:r>
              <a:rPr lang="en-US" sz="1800" dirty="0" err="1"/>
              <a:t>criptografia</a:t>
            </a:r>
            <a:r>
              <a:rPr lang="en-US" sz="1800" dirty="0"/>
              <a:t> de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</a:t>
            </a:r>
            <a:r>
              <a:rPr lang="en-US" sz="1800" dirty="0" err="1"/>
              <a:t>utiliza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chave</a:t>
            </a:r>
            <a:r>
              <a:rPr lang="en-US" sz="1800" dirty="0"/>
              <a:t> para </a:t>
            </a:r>
            <a:r>
              <a:rPr lang="en-US" sz="1800" dirty="0" err="1"/>
              <a:t>criptografar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dados e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outra</a:t>
            </a:r>
            <a:r>
              <a:rPr lang="en-US" sz="1800" dirty="0"/>
              <a:t>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relacionada</a:t>
            </a:r>
            <a:r>
              <a:rPr lang="en-US" sz="1800" dirty="0"/>
              <a:t> para </a:t>
            </a:r>
            <a:r>
              <a:rPr lang="en-US" sz="1800" dirty="0" err="1"/>
              <a:t>descriptografá</a:t>
            </a:r>
            <a:r>
              <a:rPr lang="en-US" sz="1800" dirty="0"/>
              <a:t>-los.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Sempre</a:t>
            </a:r>
            <a:r>
              <a:rPr lang="en-US" sz="1800" dirty="0"/>
              <a:t> que </a:t>
            </a:r>
            <a:r>
              <a:rPr lang="en-US" sz="1800" dirty="0" err="1"/>
              <a:t>falo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dirty="0" err="1"/>
              <a:t>chaves</a:t>
            </a:r>
            <a:r>
              <a:rPr lang="en-US" sz="1800" dirty="0"/>
              <a:t> </a:t>
            </a:r>
            <a:r>
              <a:rPr lang="en-US" sz="1800" i="1" dirty="0" err="1"/>
              <a:t>públicas</a:t>
            </a:r>
            <a:r>
              <a:rPr lang="en-US" sz="1800" dirty="0"/>
              <a:t> e </a:t>
            </a:r>
            <a:r>
              <a:rPr lang="en-US" sz="1800" i="1" dirty="0" err="1"/>
              <a:t>privadas</a:t>
            </a:r>
            <a:r>
              <a:rPr lang="en-US" sz="1800" dirty="0"/>
              <a:t> </a:t>
            </a:r>
            <a:r>
              <a:rPr lang="en-US" sz="1800" dirty="0" err="1"/>
              <a:t>refiro</a:t>
            </a:r>
            <a:r>
              <a:rPr lang="en-US" sz="1800" dirty="0"/>
              <a:t>-me </a:t>
            </a:r>
            <a:r>
              <a:rPr lang="en-US" sz="1800" dirty="0" err="1"/>
              <a:t>sobre</a:t>
            </a:r>
            <a:r>
              <a:rPr lang="en-US" sz="1800" dirty="0"/>
              <a:t> a </a:t>
            </a:r>
            <a:r>
              <a:rPr lang="en-US" sz="1800" dirty="0" err="1"/>
              <a:t>criptografia</a:t>
            </a:r>
            <a:r>
              <a:rPr lang="en-US" sz="1800" dirty="0"/>
              <a:t> de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(</a:t>
            </a:r>
            <a:r>
              <a:rPr lang="en-US" sz="1800" dirty="0" err="1"/>
              <a:t>assimétrica</a:t>
            </a:r>
            <a:r>
              <a:rPr lang="en-US" sz="1800" dirty="0"/>
              <a:t>). </a:t>
            </a:r>
          </a:p>
          <a:p>
            <a:pPr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A </a:t>
            </a:r>
            <a:r>
              <a:rPr lang="en-US" sz="1800" dirty="0" err="1"/>
              <a:t>criptografia</a:t>
            </a:r>
            <a:r>
              <a:rPr lang="en-US" sz="1800" dirty="0"/>
              <a:t> de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</a:t>
            </a:r>
            <a:r>
              <a:rPr lang="en-US" sz="1800" dirty="0" err="1"/>
              <a:t>possui</a:t>
            </a:r>
            <a:r>
              <a:rPr lang="en-US" sz="1800" dirty="0"/>
              <a:t> </a:t>
            </a:r>
            <a:r>
              <a:rPr lang="en-US" sz="1800" dirty="0" err="1"/>
              <a:t>três</a:t>
            </a:r>
            <a:r>
              <a:rPr lang="en-US" sz="1800" dirty="0"/>
              <a:t> </a:t>
            </a:r>
            <a:r>
              <a:rPr lang="en-US" sz="1800" dirty="0" err="1"/>
              <a:t>propriedades</a:t>
            </a:r>
            <a:r>
              <a:rPr lang="en-US" sz="1800" dirty="0"/>
              <a:t> </a:t>
            </a:r>
            <a:r>
              <a:rPr lang="en-US" sz="1800" dirty="0" err="1"/>
              <a:t>realmente</a:t>
            </a:r>
            <a:r>
              <a:rPr lang="en-US" sz="1800" dirty="0"/>
              <a:t> </a:t>
            </a:r>
            <a:r>
              <a:rPr lang="en-US" sz="1800" dirty="0" err="1"/>
              <a:t>importantes</a:t>
            </a:r>
            <a:r>
              <a:rPr lang="en-US" sz="1800" dirty="0"/>
              <a:t>: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1800" dirty="0" err="1"/>
              <a:t>Diferentemente</a:t>
            </a:r>
            <a:r>
              <a:rPr lang="en-US" sz="1800" dirty="0"/>
              <a:t> da </a:t>
            </a:r>
            <a:r>
              <a:rPr lang="en-US" sz="1800" dirty="0" err="1"/>
              <a:t>criptografia</a:t>
            </a:r>
            <a:r>
              <a:rPr lang="en-US" sz="1800" dirty="0"/>
              <a:t> </a:t>
            </a:r>
            <a:r>
              <a:rPr lang="en-US" sz="1800" dirty="0" err="1"/>
              <a:t>simétrica</a:t>
            </a:r>
            <a:r>
              <a:rPr lang="en-US" sz="1800" dirty="0"/>
              <a:t>, a </a:t>
            </a:r>
            <a:r>
              <a:rPr lang="en-US" sz="1800" dirty="0" err="1"/>
              <a:t>reversão</a:t>
            </a:r>
            <a:r>
              <a:rPr lang="en-US" sz="1800" dirty="0"/>
              <a:t> do </a:t>
            </a:r>
            <a:r>
              <a:rPr lang="en-US" sz="1800" dirty="0" err="1"/>
              <a:t>processo</a:t>
            </a:r>
            <a:r>
              <a:rPr lang="en-US" sz="1800" dirty="0"/>
              <a:t> de </a:t>
            </a:r>
            <a:r>
              <a:rPr lang="en-US" sz="1800" dirty="0" err="1"/>
              <a:t>criptografia</a:t>
            </a:r>
            <a:r>
              <a:rPr lang="en-US" sz="1800" dirty="0"/>
              <a:t> com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produz</a:t>
            </a:r>
            <a:r>
              <a:rPr lang="en-US" sz="1800" dirty="0"/>
              <a:t> o </a:t>
            </a:r>
            <a:r>
              <a:rPr lang="en-US" sz="1800" dirty="0" err="1"/>
              <a:t>texto</a:t>
            </a:r>
            <a:r>
              <a:rPr lang="en-US" sz="1800" dirty="0"/>
              <a:t> simples </a:t>
            </a:r>
            <a:r>
              <a:rPr lang="en-US" sz="1800" dirty="0" err="1"/>
              <a:t>novamente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1800" dirty="0"/>
              <a:t> </a:t>
            </a:r>
            <a:r>
              <a:rPr lang="en-US" sz="1800" dirty="0" err="1"/>
              <a:t>Portanto</a:t>
            </a:r>
            <a:r>
              <a:rPr lang="en-US" sz="1800" dirty="0"/>
              <a:t>,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seguro</a:t>
            </a:r>
            <a:r>
              <a:rPr lang="en-US" sz="1800" dirty="0"/>
              <a:t> </a:t>
            </a:r>
            <a:r>
              <a:rPr lang="en-US" sz="1800" dirty="0" err="1"/>
              <a:t>publicar</a:t>
            </a:r>
            <a:r>
              <a:rPr lang="en-US" sz="1800" dirty="0"/>
              <a:t> </a:t>
            </a:r>
            <a:r>
              <a:rPr lang="en-US" sz="1800" dirty="0" err="1"/>
              <a:t>sua</a:t>
            </a:r>
            <a:r>
              <a:rPr lang="en-US" sz="1800" dirty="0"/>
              <a:t>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e </a:t>
            </a:r>
            <a:r>
              <a:rPr lang="en-US" sz="1800" dirty="0" err="1"/>
              <a:t>permitir</a:t>
            </a:r>
            <a:r>
              <a:rPr lang="en-US" sz="1800" dirty="0"/>
              <a:t> que </a:t>
            </a:r>
            <a:r>
              <a:rPr lang="en-US" sz="1800" dirty="0" err="1"/>
              <a:t>qualquer</a:t>
            </a:r>
            <a:r>
              <a:rPr lang="en-US" sz="1800" dirty="0"/>
              <a:t> um a utilize para </a:t>
            </a:r>
            <a:r>
              <a:rPr lang="en-US" sz="1800" dirty="0" err="1"/>
              <a:t>enviar</a:t>
            </a:r>
            <a:r>
              <a:rPr lang="en-US" sz="1800" dirty="0"/>
              <a:t> </a:t>
            </a:r>
            <a:r>
              <a:rPr lang="en-US" sz="1800" dirty="0" err="1"/>
              <a:t>mensagens</a:t>
            </a:r>
            <a:r>
              <a:rPr lang="en-US" sz="1800" dirty="0"/>
              <a:t> </a:t>
            </a:r>
            <a:r>
              <a:rPr lang="en-US" sz="1800" dirty="0" err="1"/>
              <a:t>criptografadas</a:t>
            </a:r>
            <a:r>
              <a:rPr lang="en-US" sz="1800" dirty="0"/>
              <a:t>. Para </a:t>
            </a:r>
            <a:r>
              <a:rPr lang="en-US" sz="1800" dirty="0" err="1"/>
              <a:t>enviar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resposta</a:t>
            </a:r>
            <a:r>
              <a:rPr lang="en-US" sz="1800" dirty="0"/>
              <a:t> procure e use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</a:t>
            </a:r>
            <a:r>
              <a:rPr lang="en-US" sz="1800" i="1" dirty="0"/>
              <a:t>de outro</a:t>
            </a:r>
            <a:r>
              <a:rPr lang="en-US" sz="1800" dirty="0"/>
              <a:t>, e </a:t>
            </a:r>
            <a:r>
              <a:rPr lang="en-US" sz="1800" dirty="0" err="1"/>
              <a:t>esse</a:t>
            </a:r>
            <a:r>
              <a:rPr lang="en-US" sz="1800" dirty="0"/>
              <a:t> </a:t>
            </a:r>
            <a:r>
              <a:rPr lang="en-US" sz="1800" i="1" dirty="0"/>
              <a:t>outro</a:t>
            </a:r>
            <a:r>
              <a:rPr lang="en-US" sz="1800" dirty="0"/>
              <a:t> </a:t>
            </a:r>
            <a:r>
              <a:rPr lang="en-US" sz="1800" dirty="0" err="1"/>
              <a:t>descriptografa</a:t>
            </a:r>
            <a:r>
              <a:rPr lang="en-US" sz="1800" dirty="0"/>
              <a:t> a </a:t>
            </a:r>
            <a:r>
              <a:rPr lang="en-US" sz="1800" dirty="0" err="1"/>
              <a:t>mensagem</a:t>
            </a:r>
            <a:r>
              <a:rPr lang="en-US" sz="1800" dirty="0"/>
              <a:t> </a:t>
            </a:r>
            <a:r>
              <a:rPr lang="en-US" sz="1800" dirty="0" err="1"/>
              <a:t>usando</a:t>
            </a:r>
            <a:r>
              <a:rPr lang="en-US" sz="1800" dirty="0"/>
              <a:t>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privada</a:t>
            </a:r>
            <a:r>
              <a:rPr lang="en-US" sz="1800" dirty="0"/>
              <a:t> </a:t>
            </a:r>
            <a:r>
              <a:rPr lang="en-US" sz="1800" dirty="0" err="1"/>
              <a:t>correspondente</a:t>
            </a:r>
            <a:r>
              <a:rPr lang="en-US" sz="1800" dirty="0"/>
              <a:t>, que </a:t>
            </a:r>
            <a:r>
              <a:rPr lang="en-US" sz="1800" dirty="0" err="1"/>
              <a:t>somente</a:t>
            </a:r>
            <a:r>
              <a:rPr lang="en-US" sz="1800" dirty="0"/>
              <a:t> </a:t>
            </a:r>
            <a:r>
              <a:rPr lang="en-US" sz="1800" i="1" dirty="0"/>
              <a:t>o outro </a:t>
            </a:r>
            <a:r>
              <a:rPr lang="en-US" sz="1800" dirty="0" err="1"/>
              <a:t>possue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endParaRPr lang="en-US" sz="18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direção</a:t>
            </a:r>
            <a:r>
              <a:rPr lang="en-US" sz="1800" dirty="0"/>
              <a:t>,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criptografa</a:t>
            </a:r>
            <a:r>
              <a:rPr lang="en-US" sz="1800" dirty="0"/>
              <a:t> com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e </a:t>
            </a:r>
            <a:r>
              <a:rPr lang="en-US" sz="1800" dirty="0" err="1"/>
              <a:t>descriptografa</a:t>
            </a:r>
            <a:r>
              <a:rPr lang="en-US" sz="1800" dirty="0"/>
              <a:t> com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privada</a:t>
            </a:r>
            <a:r>
              <a:rPr lang="en-US" sz="1800" dirty="0"/>
              <a:t>. Na </a:t>
            </a:r>
            <a:r>
              <a:rPr lang="en-US" sz="1800" dirty="0" err="1"/>
              <a:t>outra</a:t>
            </a:r>
            <a:r>
              <a:rPr lang="en-US" sz="1800" dirty="0"/>
              <a:t> </a:t>
            </a:r>
            <a:r>
              <a:rPr lang="en-US" sz="1800" dirty="0" err="1"/>
              <a:t>direção</a:t>
            </a:r>
            <a:r>
              <a:rPr lang="en-US" sz="1800" dirty="0"/>
              <a:t>,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assinar</a:t>
            </a:r>
            <a:r>
              <a:rPr lang="en-US" sz="1800" dirty="0"/>
              <a:t> com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privada</a:t>
            </a:r>
            <a:r>
              <a:rPr lang="en-US" sz="1800" dirty="0"/>
              <a:t> e </a:t>
            </a:r>
            <a:r>
              <a:rPr lang="en-US" sz="1800" dirty="0" err="1"/>
              <a:t>qualquer</a:t>
            </a:r>
            <a:r>
              <a:rPr lang="en-US" sz="1800" dirty="0"/>
              <a:t> </a:t>
            </a:r>
            <a:r>
              <a:rPr lang="en-US" sz="1800" dirty="0" err="1"/>
              <a:t>pessoa</a:t>
            </a:r>
            <a:r>
              <a:rPr lang="en-US" sz="1800" dirty="0"/>
              <a:t> </a:t>
            </a:r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verificar</a:t>
            </a:r>
            <a:r>
              <a:rPr lang="en-US" sz="1800" dirty="0"/>
              <a:t> a </a:t>
            </a:r>
            <a:r>
              <a:rPr lang="en-US" sz="1800" dirty="0" err="1"/>
              <a:t>assinatura</a:t>
            </a:r>
            <a:r>
              <a:rPr lang="en-US" sz="1800" dirty="0"/>
              <a:t> com a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 do </a:t>
            </a:r>
            <a:r>
              <a:rPr lang="en-US" sz="1800" dirty="0" err="1"/>
              <a:t>remetente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8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Criptografia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Chave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Pública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 err="1">
                <a:solidFill>
                  <a:srgbClr val="000000"/>
                </a:solidFill>
              </a:rPr>
              <a:t>troca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inicial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chave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15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1" y="1548399"/>
            <a:ext cx="3790480" cy="4474713"/>
          </a:xfrm>
        </p:spPr>
        <p:txBody>
          <a:bodyPr/>
          <a:lstStyle/>
          <a:p>
            <a:r>
              <a:rPr lang="en-US" dirty="0"/>
              <a:t>1. Gerald consulta a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de Leila [A] e a </a:t>
            </a:r>
            <a:r>
              <a:rPr lang="en-US" dirty="0" err="1"/>
              <a:t>copia</a:t>
            </a:r>
            <a:r>
              <a:rPr lang="en-US" dirty="0"/>
              <a:t> no </a:t>
            </a:r>
            <a:r>
              <a:rPr lang="en-US" dirty="0" err="1"/>
              <a:t>dispositivo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secreta (</a:t>
            </a:r>
            <a:r>
              <a:rPr lang="en-US" dirty="0" err="1"/>
              <a:t>simétrica</a:t>
            </a:r>
            <a:r>
              <a:rPr lang="en-US" dirty="0"/>
              <a:t>) [S], </a:t>
            </a:r>
            <a:r>
              <a:rPr lang="en-US" dirty="0" err="1"/>
              <a:t>criptografa</a:t>
            </a:r>
            <a:r>
              <a:rPr lang="en-US" dirty="0"/>
              <a:t> a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[A] e </a:t>
            </a:r>
            <a:r>
              <a:rPr lang="en-US" dirty="0" err="1"/>
              <a:t>envia</a:t>
            </a:r>
            <a:r>
              <a:rPr lang="en-US" dirty="0"/>
              <a:t> para Leila.</a:t>
            </a:r>
          </a:p>
          <a:p>
            <a:r>
              <a:rPr lang="en-US" dirty="0"/>
              <a:t>3. </a:t>
            </a:r>
            <a:r>
              <a:rPr lang="en-US" dirty="0" err="1"/>
              <a:t>Somente</a:t>
            </a:r>
            <a:r>
              <a:rPr lang="en-US" dirty="0"/>
              <a:t> Leila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descriptografar</a:t>
            </a:r>
            <a:r>
              <a:rPr lang="en-US" dirty="0"/>
              <a:t> a </a:t>
            </a:r>
            <a:r>
              <a:rPr lang="en-US" dirty="0" err="1"/>
              <a:t>mensagem</a:t>
            </a:r>
            <a:r>
              <a:rPr lang="en-US" dirty="0"/>
              <a:t> (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[P])</a:t>
            </a:r>
          </a:p>
          <a:p>
            <a:r>
              <a:rPr lang="en-US" dirty="0"/>
              <a:t>4. Gerald e Leila agora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criptografar</a:t>
            </a:r>
            <a:r>
              <a:rPr lang="en-US" dirty="0"/>
              <a:t> </a:t>
            </a:r>
            <a:r>
              <a:rPr lang="en-US" dirty="0" err="1"/>
              <a:t>mensagens</a:t>
            </a:r>
            <a:r>
              <a:rPr lang="en-US" dirty="0"/>
              <a:t> um para o outro </a:t>
            </a:r>
            <a:r>
              <a:rPr lang="en-US" dirty="0" err="1"/>
              <a:t>em</a:t>
            </a:r>
            <a:r>
              <a:rPr lang="en-US" dirty="0"/>
              <a:t> [S]</a:t>
            </a:r>
          </a:p>
        </p:txBody>
      </p:sp>
      <p:pic>
        <p:nvPicPr>
          <p:cNvPr id="4" name="Picture 3" descr="A picture containing man, table, computer, sitting&#10;&#10;Description automatically generated">
            <a:extLst>
              <a:ext uri="{FF2B5EF4-FFF2-40B4-BE49-F238E27FC236}">
                <a16:creationId xmlns:a16="http://schemas.microsoft.com/office/drawing/2014/main" id="{57ABC1F5-1D95-7748-8C0F-10981D16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75" y="1431766"/>
            <a:ext cx="6603347" cy="41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975" y="567101"/>
            <a:ext cx="6141159" cy="537799"/>
          </a:xfrm>
        </p:spPr>
        <p:txBody>
          <a:bodyPr/>
          <a:lstStyle/>
          <a:p>
            <a:r>
              <a:rPr lang="en-GB" sz="2600" dirty="0" err="1">
                <a:solidFill>
                  <a:srgbClr val="000000"/>
                </a:solidFill>
              </a:rPr>
              <a:t>Criptografia</a:t>
            </a:r>
            <a:r>
              <a:rPr lang="en-GB" sz="2600" dirty="0">
                <a:solidFill>
                  <a:srgbClr val="000000"/>
                </a:solidFill>
              </a:rPr>
              <a:t> de </a:t>
            </a:r>
            <a:r>
              <a:rPr lang="en-GB" sz="2600" dirty="0" err="1">
                <a:solidFill>
                  <a:srgbClr val="000000"/>
                </a:solidFill>
              </a:rPr>
              <a:t>chave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pública</a:t>
            </a:r>
            <a:r>
              <a:rPr lang="en-GB" sz="2600" dirty="0">
                <a:solidFill>
                  <a:srgbClr val="000000"/>
                </a:solidFill>
              </a:rPr>
              <a:t>: </a:t>
            </a:r>
            <a:r>
              <a:rPr lang="en-GB" sz="2600" dirty="0" err="1">
                <a:solidFill>
                  <a:srgbClr val="000000"/>
                </a:solidFill>
              </a:rPr>
              <a:t>ataque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Homem</a:t>
            </a:r>
            <a:r>
              <a:rPr lang="en-GB" sz="2600" dirty="0">
                <a:solidFill>
                  <a:srgbClr val="000000"/>
                </a:solidFill>
              </a:rPr>
              <a:t> no </a:t>
            </a:r>
            <a:r>
              <a:rPr lang="en-GB" sz="2600" dirty="0" err="1">
                <a:solidFill>
                  <a:srgbClr val="000000"/>
                </a:solidFill>
              </a:rPr>
              <a:t>meio</a:t>
            </a:r>
            <a:r>
              <a:rPr lang="en-GB" sz="2600" dirty="0">
                <a:solidFill>
                  <a:srgbClr val="000000"/>
                </a:solidFill>
              </a:rPr>
              <a:t> (Man in the Middle </a:t>
            </a:r>
            <a:r>
              <a:rPr lang="en-GB" sz="2600" dirty="0" err="1">
                <a:solidFill>
                  <a:srgbClr val="000000"/>
                </a:solidFill>
              </a:rPr>
              <a:t>Atack</a:t>
            </a:r>
            <a:r>
              <a:rPr lang="en-GB" sz="2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16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608" y="547595"/>
            <a:ext cx="4168167" cy="35164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1a: Gerald </a:t>
            </a:r>
            <a:r>
              <a:rPr lang="en-US" sz="1700" dirty="0" err="1"/>
              <a:t>pensa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procurando</a:t>
            </a:r>
            <a:r>
              <a:rPr lang="en-US" sz="1700" dirty="0"/>
              <a:t> a </a:t>
            </a:r>
            <a:r>
              <a:rPr lang="en-US" sz="1700" dirty="0" err="1"/>
              <a:t>chave</a:t>
            </a:r>
            <a:r>
              <a:rPr lang="en-US" sz="1700" dirty="0"/>
              <a:t> </a:t>
            </a:r>
            <a:r>
              <a:rPr lang="en-US" sz="1700" dirty="0" err="1"/>
              <a:t>pública</a:t>
            </a:r>
            <a:r>
              <a:rPr lang="en-US" sz="1700" dirty="0"/>
              <a:t> de Leila [A], mas Max </a:t>
            </a:r>
            <a:r>
              <a:rPr lang="en-US" sz="1700" dirty="0" err="1"/>
              <a:t>conseguiu</a:t>
            </a:r>
            <a:r>
              <a:rPr lang="en-US" sz="1700" dirty="0"/>
              <a:t> </a:t>
            </a:r>
            <a:r>
              <a:rPr lang="en-US" sz="1700" dirty="0" err="1"/>
              <a:t>colocar</a:t>
            </a:r>
            <a:r>
              <a:rPr lang="en-US" sz="1700" dirty="0"/>
              <a:t> </a:t>
            </a:r>
            <a:r>
              <a:rPr lang="en-US" sz="1700" dirty="0" err="1"/>
              <a:t>sua</a:t>
            </a:r>
            <a:r>
              <a:rPr lang="en-US" sz="1700" dirty="0"/>
              <a:t> "</a:t>
            </a:r>
            <a:r>
              <a:rPr lang="en-US" sz="1700" dirty="0" err="1"/>
              <a:t>bandeira</a:t>
            </a:r>
            <a:r>
              <a:rPr lang="en-US" sz="1700" dirty="0"/>
              <a:t>" (</a:t>
            </a:r>
            <a:r>
              <a:rPr lang="en-US" sz="1700" dirty="0" err="1"/>
              <a:t>chave</a:t>
            </a:r>
            <a:r>
              <a:rPr lang="en-US" sz="1700" dirty="0"/>
              <a:t>)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frente</a:t>
            </a:r>
            <a:r>
              <a:rPr lang="en-US" sz="1700" dirty="0"/>
              <a:t> da de Leila. Max </a:t>
            </a:r>
            <a:r>
              <a:rPr lang="en-US" sz="1700" dirty="0" err="1"/>
              <a:t>responde</a:t>
            </a:r>
            <a:r>
              <a:rPr lang="en-US" sz="1700" dirty="0"/>
              <a:t> a Gerald com </a:t>
            </a:r>
            <a:r>
              <a:rPr lang="en-US" sz="1700" dirty="0" err="1"/>
              <a:t>uma</a:t>
            </a:r>
            <a:r>
              <a:rPr lang="en-US" sz="1700" dirty="0"/>
              <a:t> </a:t>
            </a:r>
            <a:r>
              <a:rPr lang="en-US" sz="1700" dirty="0" err="1"/>
              <a:t>chave</a:t>
            </a:r>
            <a:r>
              <a:rPr lang="en-US" sz="1700" dirty="0"/>
              <a:t> </a:t>
            </a:r>
            <a:r>
              <a:rPr lang="en-US" sz="1700" dirty="0" err="1"/>
              <a:t>aparentemente</a:t>
            </a:r>
            <a:r>
              <a:rPr lang="en-US" sz="1700" dirty="0"/>
              <a:t> </a:t>
            </a:r>
            <a:r>
              <a:rPr lang="en-US" sz="1700" dirty="0" err="1"/>
              <a:t>válida</a:t>
            </a:r>
            <a:r>
              <a:rPr lang="en-US" sz="17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2a-4a: Gerald </a:t>
            </a:r>
            <a:r>
              <a:rPr lang="en-US" sz="1700" dirty="0" err="1"/>
              <a:t>executa</a:t>
            </a:r>
            <a:r>
              <a:rPr lang="en-US" sz="1700" dirty="0"/>
              <a:t> </a:t>
            </a:r>
            <a:r>
              <a:rPr lang="en-US" sz="1700" dirty="0" err="1"/>
              <a:t>os</a:t>
            </a:r>
            <a:r>
              <a:rPr lang="en-US" sz="1700" dirty="0"/>
              <a:t> </a:t>
            </a:r>
            <a:r>
              <a:rPr lang="en-US" sz="1700" dirty="0" err="1"/>
              <a:t>mesmos</a:t>
            </a:r>
            <a:r>
              <a:rPr lang="en-US" sz="1700" dirty="0"/>
              <a:t> </a:t>
            </a:r>
            <a:r>
              <a:rPr lang="en-US" sz="1700" dirty="0" err="1"/>
              <a:t>passos</a:t>
            </a:r>
            <a:r>
              <a:rPr lang="en-US" sz="1700" dirty="0"/>
              <a:t> de antes, </a:t>
            </a:r>
            <a:r>
              <a:rPr lang="en-US" sz="1700" dirty="0" err="1"/>
              <a:t>pensando</a:t>
            </a:r>
            <a:r>
              <a:rPr lang="en-US" sz="1700" dirty="0"/>
              <a:t> que Max </a:t>
            </a:r>
            <a:r>
              <a:rPr lang="en-US" sz="1700" dirty="0" err="1"/>
              <a:t>é</a:t>
            </a:r>
            <a:r>
              <a:rPr lang="en-US" sz="1700" dirty="0"/>
              <a:t> Leila.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1b-4b: Max </a:t>
            </a:r>
            <a:r>
              <a:rPr lang="en-US" sz="1700" dirty="0" err="1"/>
              <a:t>executa</a:t>
            </a:r>
            <a:r>
              <a:rPr lang="en-US" sz="1700" dirty="0"/>
              <a:t> o </a:t>
            </a:r>
            <a:r>
              <a:rPr lang="en-US" sz="1700" dirty="0" err="1"/>
              <a:t>mesmo</a:t>
            </a:r>
            <a:r>
              <a:rPr lang="en-US" sz="1700" dirty="0"/>
              <a:t> </a:t>
            </a:r>
            <a:r>
              <a:rPr lang="en-US" sz="1700" dirty="0" err="1"/>
              <a:t>protocolo</a:t>
            </a:r>
            <a:r>
              <a:rPr lang="en-US" sz="1700" dirty="0"/>
              <a:t> com Leila, que </a:t>
            </a:r>
            <a:r>
              <a:rPr lang="en-US" sz="1700" dirty="0" err="1"/>
              <a:t>pensa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falando</a:t>
            </a:r>
            <a:r>
              <a:rPr lang="en-US" sz="1700" dirty="0"/>
              <a:t> com Gerald.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4a/b: Gerald e Leila </a:t>
            </a:r>
            <a:r>
              <a:rPr lang="en-US" sz="1700" dirty="0" err="1"/>
              <a:t>pensam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falando</a:t>
            </a:r>
            <a:r>
              <a:rPr lang="en-US" sz="1700" dirty="0"/>
              <a:t> um com o outro, mas Max </a:t>
            </a:r>
            <a:r>
              <a:rPr lang="en-US" sz="1700" dirty="0" err="1"/>
              <a:t>está</a:t>
            </a:r>
            <a:r>
              <a:rPr lang="en-US" sz="1700" dirty="0"/>
              <a:t> </a:t>
            </a:r>
            <a:r>
              <a:rPr lang="en-US" sz="1700" dirty="0" err="1"/>
              <a:t>interceptando</a:t>
            </a:r>
            <a:r>
              <a:rPr lang="en-US" sz="1700" dirty="0"/>
              <a:t> </a:t>
            </a:r>
            <a:r>
              <a:rPr lang="en-US" sz="1700" dirty="0" err="1"/>
              <a:t>tudo</a:t>
            </a:r>
            <a:r>
              <a:rPr lang="en-US" sz="1700" dirty="0"/>
              <a:t>, </a:t>
            </a:r>
            <a:r>
              <a:rPr lang="en-US" sz="1700" dirty="0" err="1"/>
              <a:t>lendo</a:t>
            </a:r>
            <a:r>
              <a:rPr lang="en-US" sz="1700" dirty="0"/>
              <a:t> e </a:t>
            </a:r>
            <a:r>
              <a:rPr lang="en-US" sz="1700" dirty="0" err="1"/>
              <a:t>recodificando</a:t>
            </a:r>
            <a:r>
              <a:rPr lang="en-US" sz="1700" dirty="0"/>
              <a:t> para </a:t>
            </a:r>
            <a:r>
              <a:rPr lang="en-US" sz="1700" dirty="0" err="1"/>
              <a:t>encaminhar</a:t>
            </a:r>
            <a:r>
              <a:rPr lang="en-US" sz="17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err="1"/>
              <a:t>Cada</a:t>
            </a:r>
            <a:r>
              <a:rPr lang="en-US" sz="1700" dirty="0"/>
              <a:t> </a:t>
            </a:r>
            <a:r>
              <a:rPr lang="en-US" sz="1700" dirty="0" err="1"/>
              <a:t>etapa</a:t>
            </a:r>
            <a:r>
              <a:rPr lang="en-US" sz="1700" dirty="0"/>
              <a:t> "</a:t>
            </a:r>
            <a:r>
              <a:rPr lang="en-US" sz="1700" dirty="0" err="1"/>
              <a:t>azul</a:t>
            </a:r>
            <a:r>
              <a:rPr lang="en-US" sz="1700" dirty="0"/>
              <a:t>" </a:t>
            </a:r>
            <a:r>
              <a:rPr lang="en-US" sz="1700" dirty="0" err="1"/>
              <a:t>tem</a:t>
            </a:r>
            <a:r>
              <a:rPr lang="en-US" sz="1700" dirty="0"/>
              <a:t> </a:t>
            </a:r>
            <a:r>
              <a:rPr lang="en-US" sz="1700" dirty="0" err="1"/>
              <a:t>uma</a:t>
            </a:r>
            <a:r>
              <a:rPr lang="en-US" sz="1700" dirty="0"/>
              <a:t> </a:t>
            </a:r>
            <a:r>
              <a:rPr lang="en-US" sz="1700" dirty="0" err="1"/>
              <a:t>etapa</a:t>
            </a:r>
            <a:r>
              <a:rPr lang="en-US" sz="1700" dirty="0"/>
              <a:t> "</a:t>
            </a:r>
            <a:r>
              <a:rPr lang="en-US" sz="1700" dirty="0" err="1"/>
              <a:t>vermelha</a:t>
            </a:r>
            <a:r>
              <a:rPr lang="en-US" sz="1700" dirty="0"/>
              <a:t>" </a:t>
            </a:r>
            <a:r>
              <a:rPr lang="en-US" sz="1700" dirty="0" err="1"/>
              <a:t>correspondente</a:t>
            </a:r>
            <a:r>
              <a:rPr lang="en-US" sz="1700" dirty="0"/>
              <a:t>. Para Gerald e Leila, o </a:t>
            </a:r>
            <a:r>
              <a:rPr lang="en-US" sz="1700" dirty="0" err="1"/>
              <a:t>protocolo</a:t>
            </a:r>
            <a:r>
              <a:rPr lang="en-US" sz="1700" dirty="0"/>
              <a:t> </a:t>
            </a:r>
            <a:r>
              <a:rPr lang="en-US" sz="1700" dirty="0" err="1"/>
              <a:t>parece</a:t>
            </a:r>
            <a:r>
              <a:rPr lang="en-US" sz="1700" dirty="0"/>
              <a:t> </a:t>
            </a:r>
            <a:r>
              <a:rPr lang="en-US" sz="1700" dirty="0" err="1"/>
              <a:t>inalterado</a:t>
            </a:r>
            <a:r>
              <a:rPr lang="en-US" sz="1700" dirty="0"/>
              <a:t>.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9C20A6-2F44-9644-8A03-924D1021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34" y="1786005"/>
            <a:ext cx="6340625" cy="45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criptografia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Chave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Pública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é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útil</a:t>
            </a:r>
            <a:r>
              <a:rPr lang="en-GB" dirty="0">
                <a:solidFill>
                  <a:srgbClr val="000000"/>
                </a:solidFill>
              </a:rPr>
              <a:t> para a </a:t>
            </a:r>
            <a:r>
              <a:rPr lang="en-GB" dirty="0" err="1">
                <a:solidFill>
                  <a:srgbClr val="000000"/>
                </a:solidFill>
              </a:rPr>
              <a:t>distribuição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chaves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17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6" y="1389374"/>
            <a:ext cx="11122272" cy="530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 ... </a:t>
            </a:r>
            <a:r>
              <a:rPr lang="en-US" sz="2100" dirty="0" err="1"/>
              <a:t>porque</a:t>
            </a:r>
            <a:r>
              <a:rPr lang="en-US" sz="2100" dirty="0"/>
              <a:t>, </a:t>
            </a:r>
            <a:r>
              <a:rPr lang="en-US" sz="2100" dirty="0" err="1"/>
              <a:t>diferentemente</a:t>
            </a:r>
            <a:r>
              <a:rPr lang="en-US" sz="2100" dirty="0"/>
              <a:t> da </a:t>
            </a:r>
            <a:r>
              <a:rPr lang="en-US" sz="2100" dirty="0" err="1"/>
              <a:t>criptografia</a:t>
            </a:r>
            <a:r>
              <a:rPr lang="en-US" sz="2100" dirty="0"/>
              <a:t> </a:t>
            </a:r>
            <a:r>
              <a:rPr lang="en-US" sz="2100" dirty="0" err="1"/>
              <a:t>simétrica</a:t>
            </a:r>
            <a:r>
              <a:rPr lang="en-US" sz="2100" dirty="0"/>
              <a:t>, </a:t>
            </a:r>
            <a:r>
              <a:rPr lang="en-US" sz="2100" dirty="0" err="1"/>
              <a:t>ela</a:t>
            </a:r>
            <a:r>
              <a:rPr lang="en-US" sz="2100" dirty="0"/>
              <a:t> </a:t>
            </a:r>
            <a:r>
              <a:rPr lang="en-US" sz="2100" dirty="0" err="1"/>
              <a:t>não</a:t>
            </a:r>
            <a:r>
              <a:rPr lang="en-US" sz="2100" dirty="0"/>
              <a:t> </a:t>
            </a:r>
            <a:r>
              <a:rPr lang="en-US" sz="2100" dirty="0" err="1"/>
              <a:t>depende</a:t>
            </a:r>
            <a:r>
              <a:rPr lang="en-US" sz="2100" dirty="0"/>
              <a:t> da </a:t>
            </a:r>
            <a:r>
              <a:rPr lang="en-US" sz="2100" dirty="0" err="1"/>
              <a:t>troca</a:t>
            </a:r>
            <a:r>
              <a:rPr lang="en-US" sz="2100" dirty="0"/>
              <a:t> </a:t>
            </a:r>
            <a:r>
              <a:rPr lang="en-US" sz="2100" dirty="0" err="1"/>
              <a:t>segura</a:t>
            </a:r>
            <a:r>
              <a:rPr lang="en-US" sz="2100" dirty="0"/>
              <a:t> da </a:t>
            </a:r>
            <a:r>
              <a:rPr lang="en-US" sz="2100" dirty="0" err="1"/>
              <a:t>primeira</a:t>
            </a:r>
            <a:r>
              <a:rPr lang="en-US" sz="2100" dirty="0"/>
              <a:t> </a:t>
            </a:r>
            <a:r>
              <a:rPr lang="en-US" sz="2100" dirty="0" err="1"/>
              <a:t>chave</a:t>
            </a:r>
            <a:r>
              <a:rPr lang="en-US" sz="2100" dirty="0"/>
              <a:t> secreta </a:t>
            </a:r>
            <a:r>
              <a:rPr lang="en-US" sz="2100" dirty="0" err="1"/>
              <a:t>compartilhada</a:t>
            </a:r>
            <a:r>
              <a:rPr lang="en-US" sz="2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u="sng" dirty="0"/>
              <a:t>No </a:t>
            </a:r>
            <a:r>
              <a:rPr lang="en-US" sz="2100" u="sng" dirty="0" err="1"/>
              <a:t>entanto</a:t>
            </a:r>
            <a:r>
              <a:rPr lang="en-US" sz="2100" dirty="0"/>
              <a:t>, </a:t>
            </a:r>
            <a:r>
              <a:rPr lang="en-US" sz="2100" dirty="0" err="1"/>
              <a:t>pressupõe</a:t>
            </a:r>
            <a:r>
              <a:rPr lang="en-US" sz="2100" dirty="0"/>
              <a:t> </a:t>
            </a:r>
            <a:r>
              <a:rPr lang="en-US" sz="2100" dirty="0" err="1"/>
              <a:t>uma</a:t>
            </a:r>
            <a:r>
              <a:rPr lang="en-US" sz="2100" dirty="0"/>
              <a:t> </a:t>
            </a:r>
            <a:r>
              <a:rPr lang="en-US" sz="2100" dirty="0" err="1"/>
              <a:t>maneira</a:t>
            </a:r>
            <a:r>
              <a:rPr lang="en-US" sz="2100" dirty="0"/>
              <a:t> </a:t>
            </a:r>
            <a:r>
              <a:rPr lang="en-US" sz="2100" dirty="0" err="1"/>
              <a:t>confiável</a:t>
            </a:r>
            <a:r>
              <a:rPr lang="en-US" sz="2100" dirty="0"/>
              <a:t> de </a:t>
            </a:r>
            <a:r>
              <a:rPr lang="en-US" sz="2100" dirty="0" err="1"/>
              <a:t>garantir</a:t>
            </a:r>
            <a:r>
              <a:rPr lang="en-US" sz="2100" dirty="0"/>
              <a:t> que a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 </a:t>
            </a:r>
            <a:r>
              <a:rPr lang="en-US" sz="2100" dirty="0" err="1"/>
              <a:t>recebida</a:t>
            </a:r>
            <a:r>
              <a:rPr lang="en-US" sz="2100" dirty="0"/>
              <a:t> </a:t>
            </a:r>
            <a:r>
              <a:rPr lang="en-US" sz="2100" dirty="0" err="1"/>
              <a:t>pertence</a:t>
            </a:r>
            <a:r>
              <a:rPr lang="en-US" sz="2100" dirty="0"/>
              <a:t> a </a:t>
            </a:r>
            <a:r>
              <a:rPr lang="en-US" sz="2100" dirty="0" err="1"/>
              <a:t>pessoa</a:t>
            </a:r>
            <a:r>
              <a:rPr lang="en-US" sz="2100" dirty="0"/>
              <a:t> </a:t>
            </a:r>
            <a:r>
              <a:rPr lang="en-US" sz="2100" dirty="0" err="1"/>
              <a:t>certa</a:t>
            </a:r>
            <a:r>
              <a:rPr lang="en-US" sz="2100" dirty="0"/>
              <a:t>: para </a:t>
            </a:r>
            <a:r>
              <a:rPr lang="en-US" sz="2100" dirty="0" err="1"/>
              <a:t>isso</a:t>
            </a:r>
            <a:r>
              <a:rPr lang="en-US" sz="2100" dirty="0"/>
              <a:t>, </a:t>
            </a:r>
            <a:r>
              <a:rPr lang="en-US" sz="2100" dirty="0" err="1"/>
              <a:t>você</a:t>
            </a:r>
            <a:r>
              <a:rPr lang="en-US" sz="2100" dirty="0"/>
              <a:t> </a:t>
            </a:r>
            <a:r>
              <a:rPr lang="en-US" sz="2100" dirty="0" err="1"/>
              <a:t>precisa</a:t>
            </a:r>
            <a:r>
              <a:rPr lang="en-US" sz="2100" dirty="0"/>
              <a:t> de </a:t>
            </a:r>
            <a:r>
              <a:rPr lang="en-US" sz="2100" dirty="0" err="1"/>
              <a:t>uma</a:t>
            </a:r>
            <a:r>
              <a:rPr lang="en-US" sz="2100" dirty="0"/>
              <a:t> </a:t>
            </a:r>
            <a:r>
              <a:rPr lang="en-US" sz="2100" dirty="0" err="1"/>
              <a:t>infraestrutura</a:t>
            </a:r>
            <a:r>
              <a:rPr lang="en-US" sz="2100" dirty="0"/>
              <a:t> de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, </a:t>
            </a:r>
            <a:r>
              <a:rPr lang="en-US" sz="2100" dirty="0" err="1"/>
              <a:t>ou</a:t>
            </a:r>
            <a:r>
              <a:rPr lang="en-US" sz="2100" dirty="0"/>
              <a:t> PKI, que ”</a:t>
            </a:r>
            <a:r>
              <a:rPr lang="en-US" sz="2100" dirty="0" err="1"/>
              <a:t>certifique</a:t>
            </a:r>
            <a:r>
              <a:rPr lang="en-US" sz="2100" dirty="0"/>
              <a:t>" o </a:t>
            </a:r>
            <a:r>
              <a:rPr lang="en-US" sz="2100" dirty="0" err="1"/>
              <a:t>proprietário</a:t>
            </a:r>
            <a:r>
              <a:rPr lang="en-US" sz="2100" dirty="0"/>
              <a:t> de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certificados</a:t>
            </a:r>
            <a:r>
              <a:rPr lang="en-US" sz="2100" dirty="0"/>
              <a:t> de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 </a:t>
            </a:r>
            <a:r>
              <a:rPr lang="en-US" sz="2100" dirty="0" err="1"/>
              <a:t>ajudam</a:t>
            </a:r>
            <a:r>
              <a:rPr lang="en-US" sz="2100" dirty="0"/>
              <a:t> a se </a:t>
            </a:r>
            <a:r>
              <a:rPr lang="en-US" sz="2100" dirty="0" err="1"/>
              <a:t>proteger</a:t>
            </a:r>
            <a:r>
              <a:rPr lang="en-US" sz="2100" dirty="0"/>
              <a:t> contra </a:t>
            </a:r>
            <a:r>
              <a:rPr lang="en-US" sz="2100" dirty="0" err="1"/>
              <a:t>ataques</a:t>
            </a:r>
            <a:r>
              <a:rPr lang="en-US" sz="2100" dirty="0"/>
              <a:t> do </a:t>
            </a:r>
            <a:r>
              <a:rPr lang="en-US" sz="2100" dirty="0" err="1"/>
              <a:t>tipo</a:t>
            </a:r>
            <a:r>
              <a:rPr lang="en-US" sz="2100" dirty="0"/>
              <a:t> Man in the Middle (</a:t>
            </a:r>
            <a:r>
              <a:rPr lang="en-US" sz="2100" dirty="0" err="1"/>
              <a:t>homem</a:t>
            </a:r>
            <a:r>
              <a:rPr lang="en-US" sz="2100" dirty="0"/>
              <a:t> no </a:t>
            </a:r>
            <a:r>
              <a:rPr lang="en-US" sz="2100" dirty="0" err="1"/>
              <a:t>meio</a:t>
            </a:r>
            <a:r>
              <a:rPr lang="en-US" sz="2100" dirty="0"/>
              <a:t>), </a:t>
            </a:r>
            <a:r>
              <a:rPr lang="en-US" sz="2100" dirty="0" err="1"/>
              <a:t>dificultando</a:t>
            </a:r>
            <a:r>
              <a:rPr lang="en-US" sz="2100" dirty="0"/>
              <a:t> que Max se </a:t>
            </a:r>
            <a:r>
              <a:rPr lang="en-US" sz="2100" dirty="0" err="1"/>
              <a:t>disfarce</a:t>
            </a:r>
            <a:r>
              <a:rPr lang="en-US" sz="2100" dirty="0"/>
              <a:t> </a:t>
            </a:r>
            <a:r>
              <a:rPr lang="en-US" sz="2100" dirty="0" err="1"/>
              <a:t>como</a:t>
            </a:r>
            <a:r>
              <a:rPr lang="en-US" sz="2100" dirty="0"/>
              <a:t> </a:t>
            </a:r>
            <a:r>
              <a:rPr lang="en-US" sz="2100" dirty="0" err="1"/>
              <a:t>proprietário</a:t>
            </a:r>
            <a:r>
              <a:rPr lang="en-US" sz="2100" dirty="0"/>
              <a:t> da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 de Leila - mas </a:t>
            </a:r>
            <a:r>
              <a:rPr lang="en-US" sz="2100" dirty="0" err="1"/>
              <a:t>adiciona</a:t>
            </a:r>
            <a:r>
              <a:rPr lang="en-US" sz="2100" dirty="0"/>
              <a:t> </a:t>
            </a:r>
            <a:r>
              <a:rPr lang="en-US" sz="2100" dirty="0" err="1"/>
              <a:t>terceiros</a:t>
            </a:r>
            <a:r>
              <a:rPr lang="en-US" sz="2100" dirty="0"/>
              <a:t> </a:t>
            </a:r>
            <a:r>
              <a:rPr lang="en-US" sz="2100" dirty="0" err="1"/>
              <a:t>confiáveis</a:t>
            </a:r>
            <a:r>
              <a:rPr lang="en-US" sz="2100" dirty="0"/>
              <a:t> </a:t>
            </a:r>
            <a:r>
              <a:rPr lang="en-US" sz="2100" dirty="0" err="1"/>
              <a:t>à</a:t>
            </a:r>
            <a:r>
              <a:rPr lang="en-US" sz="2100" dirty="0"/>
              <a:t> </a:t>
            </a:r>
            <a:r>
              <a:rPr lang="en-US" sz="2100" dirty="0" err="1"/>
              <a:t>arquitetura</a:t>
            </a:r>
            <a:r>
              <a:rPr lang="en-US" sz="2100" dirty="0"/>
              <a:t> e </a:t>
            </a:r>
            <a:r>
              <a:rPr lang="en-US" sz="2100" dirty="0" err="1"/>
              <a:t>complexidade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protocolo</a:t>
            </a:r>
            <a:r>
              <a:rPr lang="en-US" sz="2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 </a:t>
            </a:r>
            <a:r>
              <a:rPr lang="en-US" sz="2100" dirty="0" err="1"/>
              <a:t>criptografia</a:t>
            </a:r>
            <a:r>
              <a:rPr lang="en-US" sz="2100" dirty="0"/>
              <a:t> de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 </a:t>
            </a:r>
            <a:r>
              <a:rPr lang="en-US" sz="2100" dirty="0" err="1"/>
              <a:t>é</a:t>
            </a:r>
            <a:r>
              <a:rPr lang="en-US" sz="2100" dirty="0"/>
              <a:t> </a:t>
            </a:r>
            <a:r>
              <a:rPr lang="en-US" sz="2100" dirty="0" err="1"/>
              <a:t>também</a:t>
            </a:r>
            <a:r>
              <a:rPr lang="en-US" sz="2100" dirty="0"/>
              <a:t> </a:t>
            </a:r>
            <a:r>
              <a:rPr lang="en-US" sz="2100" dirty="0" err="1"/>
              <a:t>relativamente</a:t>
            </a:r>
            <a:r>
              <a:rPr lang="en-US" sz="2100" dirty="0"/>
              <a:t> </a:t>
            </a:r>
            <a:r>
              <a:rPr lang="en-US" sz="2100" dirty="0" err="1"/>
              <a:t>ineficiente</a:t>
            </a:r>
            <a:r>
              <a:rPr lang="en-US" sz="2100" dirty="0"/>
              <a:t> e </a:t>
            </a:r>
            <a:r>
              <a:rPr lang="en-US" sz="2100" dirty="0" err="1"/>
              <a:t>lenta</a:t>
            </a:r>
            <a:r>
              <a:rPr lang="en-US" sz="2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Por </a:t>
            </a:r>
            <a:r>
              <a:rPr lang="en-US" sz="2100" dirty="0" err="1"/>
              <a:t>isso</a:t>
            </a:r>
            <a:r>
              <a:rPr lang="en-US" sz="2100" dirty="0"/>
              <a:t> a </a:t>
            </a:r>
            <a:r>
              <a:rPr lang="en-US" sz="2100" dirty="0" err="1"/>
              <a:t>maioria</a:t>
            </a:r>
            <a:r>
              <a:rPr lang="en-US" sz="2100" dirty="0"/>
              <a:t> dos </a:t>
            </a:r>
            <a:r>
              <a:rPr lang="en-US" sz="2100" dirty="0" err="1"/>
              <a:t>sistemas</a:t>
            </a:r>
            <a:r>
              <a:rPr lang="en-US" sz="2100" dirty="0"/>
              <a:t> de </a:t>
            </a:r>
            <a:r>
              <a:rPr lang="en-US" sz="2100" dirty="0" err="1"/>
              <a:t>criptografia</a:t>
            </a:r>
            <a:r>
              <a:rPr lang="en-US" sz="2100" dirty="0"/>
              <a:t> (</a:t>
            </a:r>
            <a:r>
              <a:rPr lang="en-US" sz="2100" dirty="0" err="1"/>
              <a:t>como</a:t>
            </a:r>
            <a:r>
              <a:rPr lang="en-US" sz="2100" dirty="0"/>
              <a:t> TLS </a:t>
            </a:r>
            <a:r>
              <a:rPr lang="en-US" sz="2100" dirty="0" err="1"/>
              <a:t>ou</a:t>
            </a:r>
            <a:r>
              <a:rPr lang="en-US" sz="2100" dirty="0"/>
              <a:t> Signal)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sistemas</a:t>
            </a:r>
            <a:r>
              <a:rPr lang="en-US" sz="2100" dirty="0"/>
              <a:t> </a:t>
            </a:r>
            <a:r>
              <a:rPr lang="en-US" sz="2100" dirty="0" err="1"/>
              <a:t>híbridos</a:t>
            </a:r>
            <a:r>
              <a:rPr lang="en-US" sz="2100" dirty="0"/>
              <a:t>, </a:t>
            </a:r>
            <a:r>
              <a:rPr lang="en-US" sz="2100" dirty="0" err="1"/>
              <a:t>usando</a:t>
            </a:r>
            <a:r>
              <a:rPr lang="en-US" sz="2100" dirty="0"/>
              <a:t> </a:t>
            </a:r>
            <a:r>
              <a:rPr lang="en-US" sz="2100" dirty="0" err="1"/>
              <a:t>criptografia</a:t>
            </a:r>
            <a:r>
              <a:rPr lang="en-US" sz="2100" dirty="0"/>
              <a:t> de </a:t>
            </a:r>
            <a:r>
              <a:rPr lang="en-US" sz="2100" dirty="0" err="1"/>
              <a:t>chave</a:t>
            </a:r>
            <a:r>
              <a:rPr lang="en-US" sz="2100" dirty="0"/>
              <a:t> </a:t>
            </a:r>
            <a:r>
              <a:rPr lang="en-US" sz="2100" dirty="0" err="1"/>
              <a:t>pública</a:t>
            </a:r>
            <a:r>
              <a:rPr lang="en-US" sz="2100" dirty="0"/>
              <a:t> para </a:t>
            </a:r>
            <a:r>
              <a:rPr lang="en-US" sz="2100" dirty="0" err="1"/>
              <a:t>troca</a:t>
            </a:r>
            <a:r>
              <a:rPr lang="en-US" sz="2100" dirty="0"/>
              <a:t> de </a:t>
            </a:r>
            <a:r>
              <a:rPr lang="en-US" sz="2100" dirty="0" err="1"/>
              <a:t>chaves</a:t>
            </a:r>
            <a:r>
              <a:rPr lang="en-US" sz="2100" dirty="0"/>
              <a:t> e </a:t>
            </a:r>
            <a:r>
              <a:rPr lang="en-US" sz="2100" dirty="0" err="1"/>
              <a:t>criptografia</a:t>
            </a:r>
            <a:r>
              <a:rPr lang="en-US" sz="2100" dirty="0"/>
              <a:t> </a:t>
            </a:r>
            <a:r>
              <a:rPr lang="en-US" sz="2100" dirty="0" err="1"/>
              <a:t>simétrica</a:t>
            </a:r>
            <a:r>
              <a:rPr lang="en-US" sz="2100" dirty="0"/>
              <a:t> </a:t>
            </a:r>
            <a:r>
              <a:rPr lang="en-US" sz="2100" dirty="0" err="1"/>
              <a:t>rápida</a:t>
            </a:r>
            <a:r>
              <a:rPr lang="en-US" sz="2100" dirty="0"/>
              <a:t> e </a:t>
            </a:r>
            <a:r>
              <a:rPr lang="en-US" sz="2100" dirty="0" err="1"/>
              <a:t>eficiente</a:t>
            </a:r>
            <a:r>
              <a:rPr lang="en-US" sz="2100" dirty="0"/>
              <a:t> para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próprios</a:t>
            </a:r>
            <a:r>
              <a:rPr lang="en-US" sz="2100" dirty="0"/>
              <a:t> dados.</a:t>
            </a:r>
          </a:p>
        </p:txBody>
      </p:sp>
    </p:spTree>
    <p:extLst>
      <p:ext uri="{BB962C8B-B14F-4D97-AF65-F5344CB8AC3E}">
        <p14:creationId xmlns:p14="http://schemas.microsoft.com/office/powerpoint/2010/main" val="3837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Uma</a:t>
            </a:r>
            <a:r>
              <a:rPr lang="en-GB" dirty="0"/>
              <a:t> </a:t>
            </a:r>
            <a:r>
              <a:rPr lang="en-GB" dirty="0" err="1">
                <a:solidFill>
                  <a:srgbClr val="000000"/>
                </a:solidFill>
              </a:rPr>
              <a:t>Mnemônica</a:t>
            </a:r>
            <a:r>
              <a:rPr lang="en-GB" dirty="0"/>
              <a:t>: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18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 • </a:t>
            </a:r>
            <a:r>
              <a:rPr lang="en-US" sz="2600" dirty="0" err="1"/>
              <a:t>Criptografia</a:t>
            </a:r>
            <a:r>
              <a:rPr lang="en-US" sz="2600" dirty="0"/>
              <a:t> </a:t>
            </a:r>
            <a:r>
              <a:rPr lang="en-US" sz="2600" dirty="0" err="1"/>
              <a:t>simétrica</a:t>
            </a:r>
            <a:r>
              <a:rPr lang="en-US" sz="2600" dirty="0"/>
              <a:t>: </a:t>
            </a:r>
            <a:r>
              <a:rPr lang="en-US" sz="2600" dirty="0" err="1"/>
              <a:t>Compartilhe</a:t>
            </a:r>
            <a:r>
              <a:rPr lang="en-US" sz="2600" dirty="0"/>
              <a:t> a </a:t>
            </a:r>
            <a:r>
              <a:rPr lang="en-US" sz="2600" dirty="0" err="1"/>
              <a:t>Mesma</a:t>
            </a:r>
            <a:r>
              <a:rPr lang="en-US" sz="2600" dirty="0"/>
              <a:t> </a:t>
            </a:r>
            <a:r>
              <a:rPr lang="en-US" sz="2600" dirty="0" err="1"/>
              <a:t>chave</a:t>
            </a:r>
            <a:r>
              <a:rPr lang="en-US" sz="2600" dirty="0"/>
              <a:t> Secreta</a:t>
            </a:r>
          </a:p>
          <a:p>
            <a:endParaRPr lang="en-US" sz="2600" dirty="0"/>
          </a:p>
          <a:p>
            <a:r>
              <a:rPr lang="en-US" sz="2600" dirty="0"/>
              <a:t>• </a:t>
            </a:r>
            <a:r>
              <a:rPr lang="en-US" sz="2600" dirty="0" err="1"/>
              <a:t>Criptografia</a:t>
            </a:r>
            <a:r>
              <a:rPr lang="en-US" sz="2600" dirty="0"/>
              <a:t> de </a:t>
            </a:r>
            <a:r>
              <a:rPr lang="en-US" sz="2600" dirty="0" err="1"/>
              <a:t>chave</a:t>
            </a:r>
            <a:r>
              <a:rPr lang="en-US" sz="2600" dirty="0"/>
              <a:t> </a:t>
            </a:r>
            <a:r>
              <a:rPr lang="en-US" sz="2600" dirty="0" err="1"/>
              <a:t>pública</a:t>
            </a:r>
            <a:r>
              <a:rPr lang="en-US" sz="2600" dirty="0"/>
              <a:t>: </a:t>
            </a:r>
            <a:r>
              <a:rPr lang="en-US" sz="2600" dirty="0" err="1"/>
              <a:t>seu</a:t>
            </a:r>
            <a:r>
              <a:rPr lang="en-US" sz="2600" dirty="0"/>
              <a:t> Par </a:t>
            </a:r>
            <a:r>
              <a:rPr lang="en-US" sz="2600" dirty="0" err="1"/>
              <a:t>Pessoal</a:t>
            </a:r>
            <a:r>
              <a:rPr lang="en-US" sz="2600" dirty="0"/>
              <a:t> de </a:t>
            </a:r>
            <a:r>
              <a:rPr lang="en-US" sz="2600" dirty="0" err="1"/>
              <a:t>chaves</a:t>
            </a:r>
            <a:r>
              <a:rPr lang="en-US" sz="2600" dirty="0"/>
              <a:t> </a:t>
            </a:r>
            <a:r>
              <a:rPr lang="en-US" sz="2600" dirty="0" err="1"/>
              <a:t>Públicas</a:t>
            </a:r>
            <a:r>
              <a:rPr lang="en-US" sz="2600" dirty="0"/>
              <a:t> e </a:t>
            </a:r>
            <a:r>
              <a:rPr lang="en-US" sz="2600" dirty="0" err="1"/>
              <a:t>Privadas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5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</a:rPr>
              <a:t>Roxo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 err="1">
                <a:solidFill>
                  <a:srgbClr val="000000"/>
                </a:solidFill>
              </a:rPr>
              <a:t>protocolos</a:t>
            </a:r>
            <a:r>
              <a:rPr lang="en-GB" dirty="0">
                <a:solidFill>
                  <a:srgbClr val="000000"/>
                </a:solidFill>
              </a:rPr>
              <a:t> ”</a:t>
            </a:r>
            <a:r>
              <a:rPr lang="en-GB" dirty="0" err="1">
                <a:solidFill>
                  <a:srgbClr val="000000"/>
                </a:solidFill>
              </a:rPr>
              <a:t>Fantasmas</a:t>
            </a:r>
            <a:r>
              <a:rPr lang="en-GB" dirty="0">
                <a:solidFill>
                  <a:srgbClr val="000000"/>
                </a:solidFill>
              </a:rPr>
              <a:t>" </a:t>
            </a:r>
            <a:r>
              <a:rPr lang="en-GB" dirty="0" err="1">
                <a:solidFill>
                  <a:srgbClr val="000000"/>
                </a:solidFill>
              </a:rPr>
              <a:t>como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uma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ameaça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à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criptografia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19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6" y="1250226"/>
            <a:ext cx="11307443" cy="163212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• Agora que </a:t>
            </a:r>
            <a:r>
              <a:rPr lang="en-US" sz="1800" dirty="0" err="1"/>
              <a:t>abordamos</a:t>
            </a:r>
            <a:r>
              <a:rPr lang="en-US" sz="1800" dirty="0"/>
              <a:t> o </a:t>
            </a:r>
            <a:r>
              <a:rPr lang="en-US" sz="1800" dirty="0" err="1"/>
              <a:t>básico</a:t>
            </a:r>
            <a:r>
              <a:rPr lang="en-US" sz="1800" dirty="0"/>
              <a:t> da </a:t>
            </a:r>
            <a:r>
              <a:rPr lang="en-US" sz="1800" dirty="0" err="1"/>
              <a:t>criptografia</a:t>
            </a:r>
            <a:r>
              <a:rPr lang="en-US" sz="1800" dirty="0"/>
              <a:t> </a:t>
            </a:r>
            <a:r>
              <a:rPr lang="en-US" sz="1800" dirty="0" err="1"/>
              <a:t>simétrica</a:t>
            </a:r>
            <a:r>
              <a:rPr lang="en-US" sz="1800" dirty="0"/>
              <a:t> e de </a:t>
            </a:r>
            <a:r>
              <a:rPr lang="en-US" sz="1800" dirty="0" err="1"/>
              <a:t>chave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, </a:t>
            </a:r>
            <a:r>
              <a:rPr lang="en-US" sz="1800" dirty="0" err="1"/>
              <a:t>podemos</a:t>
            </a:r>
            <a:r>
              <a:rPr lang="en-US" sz="1800" dirty="0"/>
              <a:t> </a:t>
            </a:r>
            <a:r>
              <a:rPr lang="en-US" sz="1800" dirty="0" err="1"/>
              <a:t>analisar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proposta</a:t>
            </a:r>
            <a:r>
              <a:rPr lang="en-US" sz="1800" dirty="0"/>
              <a:t> para </a:t>
            </a:r>
            <a:r>
              <a:rPr lang="en-US" sz="1800" dirty="0" err="1"/>
              <a:t>permitir</a:t>
            </a:r>
            <a:r>
              <a:rPr lang="en-US" sz="1800" dirty="0"/>
              <a:t> o </a:t>
            </a:r>
            <a:r>
              <a:rPr lang="en-US" sz="1800" dirty="0" err="1"/>
              <a:t>acesso</a:t>
            </a:r>
            <a:r>
              <a:rPr lang="en-US" sz="1800" dirty="0"/>
              <a:t> da </a:t>
            </a:r>
            <a:r>
              <a:rPr lang="en-US" sz="1800" dirty="0" err="1"/>
              <a:t>aplicação</a:t>
            </a:r>
            <a:r>
              <a:rPr lang="en-US" sz="1800" dirty="0"/>
              <a:t> da lei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tráfego</a:t>
            </a:r>
            <a:r>
              <a:rPr lang="en-US" sz="1800" dirty="0"/>
              <a:t> </a:t>
            </a:r>
            <a:r>
              <a:rPr lang="en-US" sz="1800" dirty="0" err="1"/>
              <a:t>criptografado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E2E (</a:t>
            </a:r>
            <a:r>
              <a:rPr lang="en-US" sz="1800" dirty="0" err="1"/>
              <a:t>ponta</a:t>
            </a:r>
            <a:r>
              <a:rPr lang="en-US" sz="1800" dirty="0"/>
              <a:t> a </a:t>
            </a:r>
            <a:r>
              <a:rPr lang="en-US" sz="1800" dirty="0" err="1"/>
              <a:t>ponta</a:t>
            </a:r>
            <a:r>
              <a:rPr lang="en-US" sz="1800" dirty="0"/>
              <a:t>).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• No </a:t>
            </a:r>
            <a:r>
              <a:rPr lang="en-US" sz="1800" dirty="0" err="1"/>
              <a:t>chamado</a:t>
            </a:r>
            <a:r>
              <a:rPr lang="en-US" sz="1800" dirty="0"/>
              <a:t> </a:t>
            </a:r>
            <a:r>
              <a:rPr lang="en-US" sz="1800" dirty="0" err="1"/>
              <a:t>protocolo</a:t>
            </a:r>
            <a:r>
              <a:rPr lang="en-US" sz="1800" dirty="0"/>
              <a:t> “</a:t>
            </a:r>
            <a:r>
              <a:rPr lang="en-US" sz="1800" dirty="0" err="1"/>
              <a:t>fantasma</a:t>
            </a:r>
            <a:r>
              <a:rPr lang="en-US" sz="1800" dirty="0"/>
              <a:t>”, a </a:t>
            </a:r>
            <a:r>
              <a:rPr lang="en-US" sz="1800" dirty="0" err="1"/>
              <a:t>idéia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adicionar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parte</a:t>
            </a:r>
            <a:r>
              <a:rPr lang="en-US" sz="1800" dirty="0"/>
              <a:t> </a:t>
            </a:r>
            <a:r>
              <a:rPr lang="en-US" sz="1800" dirty="0" err="1"/>
              <a:t>silenciosamente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conversa </a:t>
            </a:r>
            <a:r>
              <a:rPr lang="en-US" sz="1800" dirty="0" err="1"/>
              <a:t>criptografada</a:t>
            </a:r>
            <a:r>
              <a:rPr lang="en-US" sz="1800" dirty="0"/>
              <a:t>.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• Essa </a:t>
            </a:r>
            <a:r>
              <a:rPr lang="en-US" sz="1800" dirty="0" err="1"/>
              <a:t>parte</a:t>
            </a:r>
            <a:r>
              <a:rPr lang="en-US" sz="1800" dirty="0"/>
              <a:t> </a:t>
            </a:r>
            <a:r>
              <a:rPr lang="en-US" sz="1800" dirty="0" err="1"/>
              <a:t>pode</a:t>
            </a:r>
            <a:r>
              <a:rPr lang="en-US" sz="1800" dirty="0"/>
              <a:t> </a:t>
            </a:r>
            <a:r>
              <a:rPr lang="en-US" sz="1800" dirty="0" err="1"/>
              <a:t>ver</a:t>
            </a:r>
            <a:r>
              <a:rPr lang="en-US" sz="1800" dirty="0"/>
              <a:t> </a:t>
            </a:r>
            <a:r>
              <a:rPr lang="en-US" sz="1800" dirty="0" err="1"/>
              <a:t>todo</a:t>
            </a:r>
            <a:r>
              <a:rPr lang="en-US" sz="1800" dirty="0"/>
              <a:t> o </a:t>
            </a:r>
            <a:r>
              <a:rPr lang="en-US" sz="1800" dirty="0" err="1"/>
              <a:t>tráfego</a:t>
            </a:r>
            <a:r>
              <a:rPr lang="en-US" sz="1800" dirty="0"/>
              <a:t> entre </a:t>
            </a:r>
            <a:r>
              <a:rPr lang="en-US" sz="1800" dirty="0" err="1"/>
              <a:t>os</a:t>
            </a:r>
            <a:r>
              <a:rPr lang="en-US" sz="1800" dirty="0"/>
              <a:t> outros </a:t>
            </a:r>
            <a:r>
              <a:rPr lang="en-US" sz="1800" dirty="0" err="1"/>
              <a:t>participantes</a:t>
            </a:r>
            <a:r>
              <a:rPr lang="en-US" sz="1800" dirty="0"/>
              <a:t>, que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sabem</a:t>
            </a:r>
            <a:r>
              <a:rPr lang="en-US" sz="1800" dirty="0"/>
              <a:t> que a conversa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mais</a:t>
            </a:r>
            <a:r>
              <a:rPr lang="en-US" sz="1800" dirty="0"/>
              <a:t> </a:t>
            </a:r>
            <a:r>
              <a:rPr lang="en-US" sz="1800" dirty="0" err="1"/>
              <a:t>confidencial</a:t>
            </a:r>
            <a:r>
              <a:rPr lang="en-US" sz="1800" dirty="0"/>
              <a:t>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EFFB3D-0122-B445-B569-0789F2FF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0" y="2763080"/>
            <a:ext cx="10014893" cy="374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7F7796-D5DB-1E43-9AAD-D1570DFC9211}"/>
              </a:ext>
            </a:extLst>
          </p:cNvPr>
          <p:cNvSpPr txBox="1"/>
          <p:nvPr/>
        </p:nvSpPr>
        <p:spPr>
          <a:xfrm>
            <a:off x="2643807" y="3796749"/>
            <a:ext cx="934279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Texto</a:t>
            </a:r>
            <a:r>
              <a:rPr lang="en-US" sz="1600" dirty="0">
                <a:solidFill>
                  <a:schemeClr val="accent1"/>
                </a:solidFill>
              </a:rPr>
              <a:t> Claro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B119E-AEA2-E248-BA36-5E74259FF553}"/>
              </a:ext>
            </a:extLst>
          </p:cNvPr>
          <p:cNvSpPr txBox="1"/>
          <p:nvPr/>
        </p:nvSpPr>
        <p:spPr>
          <a:xfrm>
            <a:off x="4134678" y="3776872"/>
            <a:ext cx="166977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Mecanismo</a:t>
            </a:r>
            <a:r>
              <a:rPr lang="en-US" sz="1600" dirty="0">
                <a:solidFill>
                  <a:schemeClr val="accent1"/>
                </a:solidFill>
              </a:rPr>
              <a:t> de </a:t>
            </a:r>
            <a:r>
              <a:rPr lang="en-US" sz="1600" dirty="0" err="1">
                <a:solidFill>
                  <a:schemeClr val="accent1"/>
                </a:solidFill>
              </a:rPr>
              <a:t>Criptografia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FE75A-DA72-3844-8547-E32E4E077800}"/>
              </a:ext>
            </a:extLst>
          </p:cNvPr>
          <p:cNvSpPr txBox="1"/>
          <p:nvPr/>
        </p:nvSpPr>
        <p:spPr>
          <a:xfrm>
            <a:off x="6460430" y="3762777"/>
            <a:ext cx="993917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Texto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Cifrado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1B5F2-5D49-B54C-855A-965499B8986C}"/>
              </a:ext>
            </a:extLst>
          </p:cNvPr>
          <p:cNvSpPr txBox="1"/>
          <p:nvPr/>
        </p:nvSpPr>
        <p:spPr>
          <a:xfrm>
            <a:off x="8642317" y="3756993"/>
            <a:ext cx="14955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Entrega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Confiável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A9737-0D67-3A49-B601-37DFB4929EB9}"/>
              </a:ext>
            </a:extLst>
          </p:cNvPr>
          <p:cNvSpPr txBox="1"/>
          <p:nvPr/>
        </p:nvSpPr>
        <p:spPr>
          <a:xfrm>
            <a:off x="8662200" y="5216413"/>
            <a:ext cx="149559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</a:rPr>
              <a:t>Troca</a:t>
            </a:r>
            <a:r>
              <a:rPr lang="en-US" sz="1600" dirty="0">
                <a:solidFill>
                  <a:schemeClr val="accent1"/>
                </a:solidFill>
              </a:rPr>
              <a:t> Segura de </a:t>
            </a:r>
            <a:r>
              <a:rPr lang="en-US" sz="1600" dirty="0" err="1">
                <a:solidFill>
                  <a:schemeClr val="accent1"/>
                </a:solidFill>
              </a:rPr>
              <a:t>Chave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8AE85-FBD6-184A-8460-939D9B8226A2}"/>
              </a:ext>
            </a:extLst>
          </p:cNvPr>
          <p:cNvSpPr txBox="1"/>
          <p:nvPr/>
        </p:nvSpPr>
        <p:spPr>
          <a:xfrm>
            <a:off x="9690656" y="4481234"/>
            <a:ext cx="14955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MITM, </a:t>
            </a:r>
            <a:r>
              <a:rPr lang="en-US" sz="1400" dirty="0" err="1">
                <a:solidFill>
                  <a:schemeClr val="accent1"/>
                </a:solidFill>
              </a:rPr>
              <a:t>protocolos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fantasmas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b="1" dirty="0"/>
              <a:t>Objetivos</a:t>
            </a:r>
            <a:r>
              <a:rPr lang="pt-BR" altLang="en-US" dirty="0"/>
              <a:t> </a:t>
            </a:r>
          </a:p>
          <a:p>
            <a:endParaRPr lang="pt-BR" altLang="en-US" dirty="0"/>
          </a:p>
          <a:p>
            <a:pPr marL="742950" indent="-742950" algn="l">
              <a:buAutoNum type="arabicPeriod"/>
            </a:pPr>
            <a:r>
              <a:rPr lang="pt-BR" altLang="en-US" sz="3400" dirty="0"/>
              <a:t>Para introduzir o princípio da Criptografia como Sistema</a:t>
            </a:r>
          </a:p>
          <a:p>
            <a:pPr marL="742950" indent="-742950" algn="l">
              <a:buAutoNum type="arabicPeriod"/>
            </a:pPr>
            <a:r>
              <a:rPr lang="pt-BR" altLang="en-US" sz="3400" dirty="0"/>
              <a:t>Para demonstrar como usaremos a nossa Criptografia como um modelo de Sistema para facilitar a sua procura na informação que precisa, nos tópicos que deseja.</a:t>
            </a:r>
            <a:endParaRPr lang="de-DE" altLang="en-US" sz="3400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546D0723-BF94-EB46-8F70-AC5F6A9F4E94}" type="slidenum">
              <a:rPr lang="uk-UA" altLang="en-US" smtClean="0">
                <a:solidFill>
                  <a:schemeClr val="bg1"/>
                </a:solidFill>
                <a:latin typeface="Corbel" charset="0"/>
              </a:rPr>
              <a:pPr/>
              <a:t>2</a:t>
            </a:fld>
            <a:endParaRPr lang="uk-UA" altLang="en-US">
              <a:solidFill>
                <a:schemeClr val="bg1"/>
              </a:solidFill>
              <a:latin typeface="Corbe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1271" y="376637"/>
            <a:ext cx="10058400" cy="64547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Um </a:t>
            </a:r>
            <a:r>
              <a:rPr lang="en-US" sz="2800" dirty="0" err="1">
                <a:solidFill>
                  <a:srgbClr val="000000"/>
                </a:solidFill>
              </a:rPr>
              <a:t>protocolo</a:t>
            </a:r>
            <a:r>
              <a:rPr lang="en-US" sz="2800" dirty="0">
                <a:solidFill>
                  <a:srgbClr val="000000"/>
                </a:solidFill>
              </a:rPr>
              <a:t> "</a:t>
            </a:r>
            <a:r>
              <a:rPr lang="en-US" sz="2800" dirty="0" err="1">
                <a:solidFill>
                  <a:srgbClr val="000000"/>
                </a:solidFill>
              </a:rPr>
              <a:t>fantasma</a:t>
            </a:r>
            <a:r>
              <a:rPr lang="en-US" sz="2800" dirty="0">
                <a:solidFill>
                  <a:srgbClr val="000000"/>
                </a:solidFill>
              </a:rPr>
              <a:t>" </a:t>
            </a:r>
            <a:r>
              <a:rPr lang="en-US" sz="2800" dirty="0" err="1">
                <a:solidFill>
                  <a:srgbClr val="000000"/>
                </a:solidFill>
              </a:rPr>
              <a:t>significa</a:t>
            </a:r>
            <a:r>
              <a:rPr lang="en-US" sz="2800" dirty="0">
                <a:solidFill>
                  <a:srgbClr val="000000"/>
                </a:solidFill>
              </a:rPr>
              <a:t> que a conversa </a:t>
            </a:r>
            <a:r>
              <a:rPr lang="en-US" sz="2800" dirty="0" err="1">
                <a:solidFill>
                  <a:srgbClr val="000000"/>
                </a:solidFill>
              </a:rPr>
              <a:t>criptografada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não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confidencial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20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6" y="1375363"/>
            <a:ext cx="11652000" cy="1274313"/>
          </a:xfrm>
        </p:spPr>
        <p:txBody>
          <a:bodyPr/>
          <a:lstStyle/>
          <a:p>
            <a:r>
              <a:rPr lang="en-US" dirty="0" err="1"/>
              <a:t>Aqui</a:t>
            </a:r>
            <a:r>
              <a:rPr lang="en-US" dirty="0"/>
              <a:t>, Max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adicionado</a:t>
            </a:r>
            <a:r>
              <a:rPr lang="en-US" dirty="0"/>
              <a:t> </a:t>
            </a:r>
            <a:r>
              <a:rPr lang="en-US" dirty="0" err="1"/>
              <a:t>silenciosamente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conversa entre Gerald e Leila. Max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alterar</a:t>
            </a:r>
            <a:r>
              <a:rPr lang="en-US" dirty="0"/>
              <a:t> </a:t>
            </a:r>
            <a:r>
              <a:rPr lang="en-US" dirty="0" err="1"/>
              <a:t>nenhuma</a:t>
            </a:r>
            <a:r>
              <a:rPr lang="en-US" dirty="0"/>
              <a:t> das </a:t>
            </a:r>
            <a:r>
              <a:rPr lang="en-US" dirty="0" err="1"/>
              <a:t>mensagens</a:t>
            </a:r>
            <a:r>
              <a:rPr lang="en-US" dirty="0"/>
              <a:t>, mas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acessa</a:t>
            </a:r>
            <a:r>
              <a:rPr lang="en-US" dirty="0"/>
              <a:t>-las.</a:t>
            </a:r>
            <a:br>
              <a:rPr lang="en-US" dirty="0"/>
            </a:br>
            <a:endParaRPr lang="en-US" sz="2400" b="1" dirty="0"/>
          </a:p>
          <a:p>
            <a:endParaRPr lang="en-US" sz="22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9678F69-59C3-FA48-B37C-6081B2BCF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188132"/>
            <a:ext cx="7962900" cy="276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FCB28D-780B-D643-AC5F-F0ECF8BDCE9A}"/>
              </a:ext>
            </a:extLst>
          </p:cNvPr>
          <p:cNvSpPr txBox="1"/>
          <p:nvPr/>
        </p:nvSpPr>
        <p:spPr>
          <a:xfrm>
            <a:off x="2383303" y="4070062"/>
            <a:ext cx="1255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“Por favor </a:t>
            </a:r>
            <a:r>
              <a:rPr lang="en-US" sz="1200" dirty="0" err="1"/>
              <a:t>envie</a:t>
            </a:r>
            <a:r>
              <a:rPr lang="en-US" sz="1200" dirty="0"/>
              <a:t> video de </a:t>
            </a:r>
            <a:r>
              <a:rPr lang="en-US" sz="1200" dirty="0" err="1"/>
              <a:t>gatos</a:t>
            </a:r>
            <a:r>
              <a:rPr lang="en-US" sz="1200" dirty="0"/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91225-1BB2-3743-9439-BEA50213BB06}"/>
              </a:ext>
            </a:extLst>
          </p:cNvPr>
          <p:cNvSpPr txBox="1"/>
          <p:nvPr/>
        </p:nvSpPr>
        <p:spPr>
          <a:xfrm>
            <a:off x="8553638" y="4070062"/>
            <a:ext cx="1255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“Por favor </a:t>
            </a:r>
            <a:r>
              <a:rPr lang="en-US" sz="1200" dirty="0" err="1"/>
              <a:t>envie</a:t>
            </a:r>
            <a:r>
              <a:rPr lang="en-US" sz="1200" dirty="0"/>
              <a:t> video de </a:t>
            </a:r>
            <a:r>
              <a:rPr lang="en-US" sz="1200" dirty="0" err="1"/>
              <a:t>gatos</a:t>
            </a:r>
            <a:r>
              <a:rPr lang="en-US" sz="1200" dirty="0"/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19F17B-C169-C542-B52B-444601B76D6E}"/>
              </a:ext>
            </a:extLst>
          </p:cNvPr>
          <p:cNvSpPr txBox="1"/>
          <p:nvPr/>
        </p:nvSpPr>
        <p:spPr>
          <a:xfrm>
            <a:off x="5391615" y="2422525"/>
            <a:ext cx="1255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“Por favor </a:t>
            </a:r>
            <a:r>
              <a:rPr lang="en-US" sz="1200" dirty="0" err="1">
                <a:solidFill>
                  <a:srgbClr val="FF0000"/>
                </a:solidFill>
              </a:rPr>
              <a:t>envie</a:t>
            </a:r>
            <a:r>
              <a:rPr lang="en-US" sz="1200" dirty="0">
                <a:solidFill>
                  <a:srgbClr val="FF0000"/>
                </a:solidFill>
              </a:rPr>
              <a:t> video de </a:t>
            </a:r>
            <a:r>
              <a:rPr lang="en-US" sz="1200" dirty="0" err="1">
                <a:solidFill>
                  <a:srgbClr val="FF0000"/>
                </a:solidFill>
              </a:rPr>
              <a:t>gatos</a:t>
            </a:r>
            <a:r>
              <a:rPr lang="en-US" sz="12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C7EFD-07B2-B84D-AC4D-9C960D8ADA5E}"/>
              </a:ext>
            </a:extLst>
          </p:cNvPr>
          <p:cNvSpPr txBox="1"/>
          <p:nvPr/>
        </p:nvSpPr>
        <p:spPr>
          <a:xfrm>
            <a:off x="4930587" y="4033403"/>
            <a:ext cx="247425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Rementente</a:t>
            </a:r>
            <a:r>
              <a:rPr lang="en-US" sz="1200" dirty="0"/>
              <a:t>: Gerald</a:t>
            </a:r>
          </a:p>
          <a:p>
            <a:r>
              <a:rPr lang="en-US" sz="1200" dirty="0" err="1"/>
              <a:t>Destinatário</a:t>
            </a:r>
            <a:r>
              <a:rPr lang="en-US" sz="1200" dirty="0"/>
              <a:t>: Leila</a:t>
            </a:r>
          </a:p>
          <a:p>
            <a:r>
              <a:rPr lang="en-US" sz="1200" dirty="0" err="1"/>
              <a:t>Conteúdo</a:t>
            </a:r>
            <a:r>
              <a:rPr lang="en-US" sz="1200" dirty="0"/>
              <a:t>: fgs46&amp;ln!hgs8*</a:t>
            </a:r>
            <a:r>
              <a:rPr lang="en-US" sz="1200" dirty="0" err="1"/>
              <a:t>fgf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1AC58-A32E-AA4E-A6EA-396A8242AE4F}"/>
              </a:ext>
            </a:extLst>
          </p:cNvPr>
          <p:cNvSpPr txBox="1"/>
          <p:nvPr/>
        </p:nvSpPr>
        <p:spPr>
          <a:xfrm>
            <a:off x="1201271" y="5253318"/>
            <a:ext cx="984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Embora</a:t>
            </a:r>
            <a:r>
              <a:rPr lang="en-US" dirty="0"/>
              <a:t> Gerald e Leila </a:t>
            </a:r>
            <a:r>
              <a:rPr lang="en-US" dirty="0" err="1"/>
              <a:t>estejam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criptografia</a:t>
            </a:r>
            <a:r>
              <a:rPr lang="en-US" dirty="0"/>
              <a:t> para </a:t>
            </a:r>
            <a:r>
              <a:rPr lang="en-US" dirty="0" err="1"/>
              <a:t>proteger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mensagens</a:t>
            </a:r>
            <a:r>
              <a:rPr lang="en-US" dirty="0"/>
              <a:t>, Max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descriptografar</a:t>
            </a:r>
            <a:r>
              <a:rPr lang="en-US" dirty="0"/>
              <a:t> e </a:t>
            </a:r>
            <a:r>
              <a:rPr lang="en-US" dirty="0" err="1"/>
              <a:t>ler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mensagens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confidencialidade</a:t>
            </a:r>
            <a:r>
              <a:rPr lang="en-US" dirty="0"/>
              <a:t>, mas </a:t>
            </a:r>
            <a:r>
              <a:rPr lang="en-US" dirty="0" err="1"/>
              <a:t>pensam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ter.</a:t>
            </a:r>
          </a:p>
        </p:txBody>
      </p:sp>
    </p:spTree>
    <p:extLst>
      <p:ext uri="{BB962C8B-B14F-4D97-AF65-F5344CB8AC3E}">
        <p14:creationId xmlns:p14="http://schemas.microsoft.com/office/powerpoint/2010/main" val="13784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326346" cy="64547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Por </a:t>
            </a:r>
            <a:r>
              <a:rPr lang="en-US" sz="2800" dirty="0" err="1">
                <a:solidFill>
                  <a:srgbClr val="000000"/>
                </a:solidFill>
              </a:rPr>
              <a:t>vezes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você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deseja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adicionar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pessoas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uma</a:t>
            </a:r>
            <a:r>
              <a:rPr lang="en-US" sz="2800" dirty="0">
                <a:solidFill>
                  <a:srgbClr val="000000"/>
                </a:solidFill>
              </a:rPr>
              <a:t> conversa </a:t>
            </a:r>
            <a:r>
              <a:rPr lang="en-US" sz="2800" dirty="0" err="1">
                <a:solidFill>
                  <a:srgbClr val="000000"/>
                </a:solidFill>
              </a:rPr>
              <a:t>segura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21</a:t>
            </a:fld>
            <a:endParaRPr lang="en-GB" altLang="en-US">
              <a:latin typeface="Corbe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1AC58-A32E-AA4E-A6EA-396A8242AE4F}"/>
              </a:ext>
            </a:extLst>
          </p:cNvPr>
          <p:cNvSpPr txBox="1"/>
          <p:nvPr/>
        </p:nvSpPr>
        <p:spPr>
          <a:xfrm>
            <a:off x="1174376" y="4629006"/>
            <a:ext cx="9843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Aqui</a:t>
            </a:r>
            <a:r>
              <a:rPr lang="en-US" dirty="0"/>
              <a:t>, Gerald e Leila </a:t>
            </a:r>
            <a:r>
              <a:rPr lang="en-US" dirty="0" err="1"/>
              <a:t>querem</a:t>
            </a:r>
            <a:r>
              <a:rPr lang="en-US" dirty="0"/>
              <a:t> </a:t>
            </a:r>
            <a:r>
              <a:rPr lang="en-US" dirty="0" err="1"/>
              <a:t>adicionar</a:t>
            </a:r>
            <a:r>
              <a:rPr lang="en-US" dirty="0"/>
              <a:t> Tom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chat no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seguro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que Gerald e Leila </a:t>
            </a:r>
            <a:r>
              <a:rPr lang="en-US" dirty="0" err="1"/>
              <a:t>saibam</a:t>
            </a:r>
            <a:r>
              <a:rPr lang="en-US" dirty="0"/>
              <a:t> que Tom se </a:t>
            </a:r>
            <a:r>
              <a:rPr lang="en-US" dirty="0" err="1"/>
              <a:t>juntou</a:t>
            </a:r>
            <a:r>
              <a:rPr lang="en-US" dirty="0"/>
              <a:t>. Caso </a:t>
            </a:r>
            <a:r>
              <a:rPr lang="en-US" dirty="0" err="1"/>
              <a:t>contrário</a:t>
            </a:r>
            <a:r>
              <a:rPr lang="en-US" dirty="0"/>
              <a:t>,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assumir</a:t>
            </a:r>
            <a:r>
              <a:rPr lang="en-US" dirty="0"/>
              <a:t> por </a:t>
            </a:r>
            <a:r>
              <a:rPr lang="en-US" dirty="0" err="1"/>
              <a:t>engano</a:t>
            </a:r>
            <a:r>
              <a:rPr lang="en-US" dirty="0"/>
              <a:t> que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se </a:t>
            </a:r>
            <a:r>
              <a:rPr lang="en-US" dirty="0" err="1"/>
              <a:t>comunicando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um com o outro.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Portanto</a:t>
            </a:r>
            <a:r>
              <a:rPr lang="en-US" dirty="0"/>
              <a:t>, </a:t>
            </a:r>
            <a:r>
              <a:rPr lang="en-US" dirty="0" err="1"/>
              <a:t>serviços</a:t>
            </a:r>
            <a:r>
              <a:rPr lang="en-US" dirty="0"/>
              <a:t> </a:t>
            </a:r>
            <a:r>
              <a:rPr lang="en-US" dirty="0" err="1"/>
              <a:t>bons</a:t>
            </a:r>
            <a:r>
              <a:rPr lang="en-US" dirty="0"/>
              <a:t> e </a:t>
            </a:r>
            <a:r>
              <a:rPr lang="en-US" dirty="0" err="1"/>
              <a:t>seguros</a:t>
            </a:r>
            <a:r>
              <a:rPr lang="en-US" dirty="0"/>
              <a:t> de chat </a:t>
            </a:r>
            <a:r>
              <a:rPr lang="en-US" dirty="0" err="1"/>
              <a:t>informam</a:t>
            </a:r>
            <a:r>
              <a:rPr lang="en-US" dirty="0"/>
              <a:t> com </a:t>
            </a:r>
            <a:r>
              <a:rPr lang="en-US" dirty="0" err="1"/>
              <a:t>segurança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do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um novo </a:t>
            </a:r>
            <a:r>
              <a:rPr lang="en-US" dirty="0" err="1"/>
              <a:t>membro</a:t>
            </a:r>
            <a:r>
              <a:rPr lang="en-US" dirty="0"/>
              <a:t> </a:t>
            </a:r>
            <a:r>
              <a:rPr lang="en-US" dirty="0" err="1"/>
              <a:t>ingressa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sabem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certo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um novo </a:t>
            </a:r>
            <a:r>
              <a:rPr lang="en-US" dirty="0" err="1"/>
              <a:t>membro</a:t>
            </a:r>
            <a:r>
              <a:rPr lang="en-US" dirty="0"/>
              <a:t> </a:t>
            </a:r>
            <a:r>
              <a:rPr lang="en-US" dirty="0" err="1"/>
              <a:t>ingressa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confiar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confidencialidade</a:t>
            </a:r>
            <a:r>
              <a:rPr lang="en-US" dirty="0"/>
              <a:t> do </a:t>
            </a:r>
            <a:r>
              <a:rPr lang="en-US" dirty="0" err="1"/>
              <a:t>serviço</a:t>
            </a:r>
            <a:r>
              <a:rPr lang="en-US" dirty="0"/>
              <a:t>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710290-F508-3E44-8A43-A05F2A2C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4" y="1212574"/>
            <a:ext cx="9843247" cy="3416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59752-CC54-AD45-B375-A9D20DC7BDCF}"/>
              </a:ext>
            </a:extLst>
          </p:cNvPr>
          <p:cNvSpPr txBox="1"/>
          <p:nvPr/>
        </p:nvSpPr>
        <p:spPr>
          <a:xfrm>
            <a:off x="1452283" y="2877072"/>
            <a:ext cx="254597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100" b="1" dirty="0" err="1"/>
              <a:t>Remetente</a:t>
            </a:r>
            <a:r>
              <a:rPr lang="en-US" sz="1100" b="1" dirty="0"/>
              <a:t>: Tom</a:t>
            </a:r>
          </a:p>
          <a:p>
            <a:r>
              <a:rPr lang="en-US" sz="1100" b="1" dirty="0"/>
              <a:t>Grupo: </a:t>
            </a:r>
            <a:r>
              <a:rPr lang="en-US" sz="1100" b="1" dirty="0" err="1"/>
              <a:t>GrupoGato</a:t>
            </a:r>
            <a:endParaRPr lang="en-US" sz="1100" b="1" dirty="0"/>
          </a:p>
          <a:p>
            <a:r>
              <a:rPr lang="en-US" sz="1100" b="1" dirty="0" err="1"/>
              <a:t>Conteúdo</a:t>
            </a:r>
            <a:r>
              <a:rPr lang="en-US" sz="1100" b="1" dirty="0"/>
              <a:t>: [</a:t>
            </a:r>
            <a:r>
              <a:rPr lang="en-US" sz="1100" b="1" dirty="0" err="1"/>
              <a:t>Solicitação</a:t>
            </a:r>
            <a:r>
              <a:rPr lang="en-US" sz="1100" b="1" dirty="0"/>
              <a:t> de </a:t>
            </a:r>
            <a:r>
              <a:rPr lang="en-US" sz="1100" b="1" dirty="0" err="1"/>
              <a:t>Subscrição</a:t>
            </a:r>
            <a:r>
              <a:rPr lang="en-US" sz="1100" b="1" dirty="0"/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44F70-E426-F14B-BEA0-AACF22758231}"/>
              </a:ext>
            </a:extLst>
          </p:cNvPr>
          <p:cNvSpPr txBox="1"/>
          <p:nvPr/>
        </p:nvSpPr>
        <p:spPr>
          <a:xfrm>
            <a:off x="5298141" y="1557965"/>
            <a:ext cx="3021105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1100" b="1" dirty="0" err="1"/>
              <a:t>Remetente</a:t>
            </a:r>
            <a:r>
              <a:rPr lang="en-US" sz="1100" b="1" dirty="0"/>
              <a:t>: Tom</a:t>
            </a:r>
          </a:p>
          <a:p>
            <a:r>
              <a:rPr lang="en-US" sz="1100" b="1" dirty="0"/>
              <a:t>Grupo: </a:t>
            </a:r>
            <a:r>
              <a:rPr lang="en-US" sz="1100" b="1" dirty="0" err="1"/>
              <a:t>GrupoGato</a:t>
            </a:r>
            <a:endParaRPr lang="en-US" sz="1100" b="1" dirty="0"/>
          </a:p>
          <a:p>
            <a:r>
              <a:rPr lang="en-US" sz="1100" b="1" dirty="0" err="1"/>
              <a:t>Conteúdo</a:t>
            </a:r>
            <a:r>
              <a:rPr lang="en-US" sz="1100" b="1" dirty="0"/>
              <a:t>: [</a:t>
            </a:r>
            <a:r>
              <a:rPr lang="en-US" sz="1100" b="1" dirty="0" err="1"/>
              <a:t>Solicitação</a:t>
            </a:r>
            <a:r>
              <a:rPr lang="en-US" sz="1100" b="1" dirty="0"/>
              <a:t> de </a:t>
            </a:r>
            <a:r>
              <a:rPr lang="en-US" sz="1100" b="1" dirty="0" err="1"/>
              <a:t>Subscrição</a:t>
            </a:r>
            <a:r>
              <a:rPr lang="en-US" sz="1100" b="1" dirty="0"/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8A6E50-CA03-1D4D-8178-56E53356FAEC}"/>
              </a:ext>
            </a:extLst>
          </p:cNvPr>
          <p:cNvSpPr txBox="1"/>
          <p:nvPr/>
        </p:nvSpPr>
        <p:spPr>
          <a:xfrm>
            <a:off x="5490881" y="2877071"/>
            <a:ext cx="3021105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1100" b="1" dirty="0" err="1"/>
              <a:t>Remetente</a:t>
            </a:r>
            <a:r>
              <a:rPr lang="en-US" sz="1100" b="1" dirty="0"/>
              <a:t>: </a:t>
            </a:r>
            <a:r>
              <a:rPr lang="en-US" sz="1100" b="1" dirty="0" err="1"/>
              <a:t>Servidor</a:t>
            </a:r>
            <a:endParaRPr lang="en-US" sz="1100" b="1" dirty="0"/>
          </a:p>
          <a:p>
            <a:r>
              <a:rPr lang="en-US" sz="1100" b="1" dirty="0"/>
              <a:t>Grupo: </a:t>
            </a:r>
            <a:r>
              <a:rPr lang="en-US" sz="1100" b="1" dirty="0" err="1"/>
              <a:t>GrupoGato</a:t>
            </a:r>
            <a:endParaRPr lang="en-US" sz="1100" b="1" dirty="0"/>
          </a:p>
          <a:p>
            <a:r>
              <a:rPr lang="en-US" sz="1100" b="1" dirty="0" err="1"/>
              <a:t>Conteúdo</a:t>
            </a:r>
            <a:r>
              <a:rPr lang="en-US" sz="1100" b="1" dirty="0"/>
              <a:t>: [</a:t>
            </a:r>
            <a:r>
              <a:rPr lang="en-US" sz="1100" b="1" dirty="0" err="1"/>
              <a:t>Chave</a:t>
            </a:r>
            <a:r>
              <a:rPr lang="en-US" sz="1100" b="1" dirty="0"/>
              <a:t> de </a:t>
            </a:r>
            <a:r>
              <a:rPr lang="en-US" sz="1100" b="1" dirty="0" err="1"/>
              <a:t>Autentificação</a:t>
            </a:r>
            <a:r>
              <a:rPr lang="en-US" sz="1100" b="1" dirty="0"/>
              <a:t> de Tom]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47D310-61DC-F84B-9D2B-90FF84C6E983}"/>
              </a:ext>
            </a:extLst>
          </p:cNvPr>
          <p:cNvSpPr txBox="1"/>
          <p:nvPr/>
        </p:nvSpPr>
        <p:spPr>
          <a:xfrm>
            <a:off x="5490881" y="3765113"/>
            <a:ext cx="3021105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r>
              <a:rPr lang="en-US" sz="1100" b="1" dirty="0" err="1"/>
              <a:t>Remetente</a:t>
            </a:r>
            <a:r>
              <a:rPr lang="en-US" sz="1100" b="1" dirty="0"/>
              <a:t>: </a:t>
            </a:r>
            <a:r>
              <a:rPr lang="en-US" sz="1100" b="1" dirty="0" err="1"/>
              <a:t>Servidor</a:t>
            </a:r>
            <a:endParaRPr lang="en-US" sz="1100" b="1" dirty="0"/>
          </a:p>
          <a:p>
            <a:r>
              <a:rPr lang="en-US" sz="1100" b="1" dirty="0"/>
              <a:t>Grupo: </a:t>
            </a:r>
            <a:r>
              <a:rPr lang="en-US" sz="1100" b="1" dirty="0" err="1"/>
              <a:t>GrupoGato</a:t>
            </a:r>
            <a:endParaRPr lang="en-US" sz="1100" b="1" dirty="0"/>
          </a:p>
          <a:p>
            <a:r>
              <a:rPr lang="en-US" sz="1100" b="1" dirty="0" err="1"/>
              <a:t>Conteúdo</a:t>
            </a:r>
            <a:r>
              <a:rPr lang="en-US" sz="1100" b="1" dirty="0"/>
              <a:t>: [</a:t>
            </a:r>
            <a:r>
              <a:rPr lang="en-US" sz="1100" b="1" dirty="0" err="1"/>
              <a:t>Chave</a:t>
            </a:r>
            <a:r>
              <a:rPr lang="en-US" sz="1100" b="1" dirty="0"/>
              <a:t> de </a:t>
            </a:r>
            <a:r>
              <a:rPr lang="en-US" sz="1100" b="1" dirty="0" err="1"/>
              <a:t>Autentificação</a:t>
            </a:r>
            <a:r>
              <a:rPr lang="en-US" sz="1100" b="1" dirty="0"/>
              <a:t> de Tom]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45985-0242-1440-A233-9CF8746DF101}"/>
              </a:ext>
            </a:extLst>
          </p:cNvPr>
          <p:cNvSpPr txBox="1"/>
          <p:nvPr/>
        </p:nvSpPr>
        <p:spPr>
          <a:xfrm>
            <a:off x="9444319" y="1598546"/>
            <a:ext cx="134597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“Add me </a:t>
            </a:r>
            <a:r>
              <a:rPr lang="en-US" sz="1200" b="1" dirty="0" err="1"/>
              <a:t>ao</a:t>
            </a:r>
            <a:r>
              <a:rPr lang="en-US" sz="1200" b="1" dirty="0"/>
              <a:t> </a:t>
            </a:r>
            <a:r>
              <a:rPr lang="en-US" sz="1200" b="1" dirty="0" err="1"/>
              <a:t>GrupoGato</a:t>
            </a:r>
            <a:r>
              <a:rPr lang="en-US" sz="1200" b="1" dirty="0"/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12D111-71AE-1E44-9102-267B9A56815B}"/>
              </a:ext>
            </a:extLst>
          </p:cNvPr>
          <p:cNvSpPr txBox="1"/>
          <p:nvPr/>
        </p:nvSpPr>
        <p:spPr>
          <a:xfrm>
            <a:off x="9569822" y="2946320"/>
            <a:ext cx="134597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“Add Tom </a:t>
            </a:r>
            <a:r>
              <a:rPr lang="en-US" sz="1200" b="1" dirty="0" err="1"/>
              <a:t>ao</a:t>
            </a:r>
            <a:r>
              <a:rPr lang="en-US" sz="1200" b="1" dirty="0"/>
              <a:t> </a:t>
            </a:r>
            <a:r>
              <a:rPr lang="en-US" sz="1200" b="1" dirty="0" err="1"/>
              <a:t>GrupoGato</a:t>
            </a:r>
            <a:r>
              <a:rPr lang="en-US" sz="1200" b="1" dirty="0"/>
              <a:t>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A607A-2847-384F-B8D9-5880202D2F3A}"/>
              </a:ext>
            </a:extLst>
          </p:cNvPr>
          <p:cNvSpPr txBox="1"/>
          <p:nvPr/>
        </p:nvSpPr>
        <p:spPr>
          <a:xfrm>
            <a:off x="9533964" y="3826488"/>
            <a:ext cx="1417688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/>
              <a:t>“Add Tom </a:t>
            </a:r>
            <a:r>
              <a:rPr lang="en-US" sz="1200" b="1" dirty="0" err="1"/>
              <a:t>ao</a:t>
            </a:r>
            <a:r>
              <a:rPr lang="en-US" sz="1200" b="1" dirty="0"/>
              <a:t> </a:t>
            </a:r>
            <a:r>
              <a:rPr lang="en-US" sz="1200" b="1" dirty="0" err="1"/>
              <a:t>GrupoGato</a:t>
            </a:r>
            <a:r>
              <a:rPr lang="en-US" sz="12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2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8553" y="377187"/>
            <a:ext cx="11326346" cy="64547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questão</a:t>
            </a:r>
            <a:r>
              <a:rPr lang="en-US" sz="2800" dirty="0">
                <a:solidFill>
                  <a:srgbClr val="000000"/>
                </a:solidFill>
              </a:rPr>
              <a:t> central da </a:t>
            </a:r>
            <a:r>
              <a:rPr lang="en-US" sz="2800" dirty="0" err="1">
                <a:solidFill>
                  <a:srgbClr val="000000"/>
                </a:solidFill>
              </a:rPr>
              <a:t>confiança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22</a:t>
            </a:fld>
            <a:endParaRPr lang="en-GB" altLang="en-US">
              <a:latin typeface="Corbe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1AC58-A32E-AA4E-A6EA-396A8242AE4F}"/>
              </a:ext>
            </a:extLst>
          </p:cNvPr>
          <p:cNvSpPr txBox="1"/>
          <p:nvPr/>
        </p:nvSpPr>
        <p:spPr>
          <a:xfrm>
            <a:off x="648553" y="1397675"/>
            <a:ext cx="110132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usuários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têm</a:t>
            </a:r>
            <a:r>
              <a:rPr lang="en-US" sz="2200" dirty="0"/>
              <a:t> </a:t>
            </a:r>
            <a:r>
              <a:rPr lang="en-US" sz="2200" dirty="0" err="1"/>
              <a:t>certeza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quando</a:t>
            </a:r>
            <a:r>
              <a:rPr lang="en-US" sz="2200" dirty="0"/>
              <a:t> o </a:t>
            </a:r>
            <a:r>
              <a:rPr lang="en-US" sz="2200" dirty="0" err="1"/>
              <a:t>ingresso</a:t>
            </a:r>
            <a:r>
              <a:rPr lang="en-US" sz="2200" dirty="0"/>
              <a:t> de um novo </a:t>
            </a:r>
            <a:r>
              <a:rPr lang="en-US" sz="2200" dirty="0" err="1"/>
              <a:t>participante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seu</a:t>
            </a:r>
            <a:r>
              <a:rPr lang="en-US" sz="2200" dirty="0"/>
              <a:t> </a:t>
            </a:r>
            <a:r>
              <a:rPr lang="en-US" sz="2200" dirty="0" err="1"/>
              <a:t>grupo</a:t>
            </a:r>
            <a:r>
              <a:rPr lang="en-US" sz="2200" dirty="0"/>
              <a:t>,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podem</a:t>
            </a:r>
            <a:r>
              <a:rPr lang="en-US" sz="2200" dirty="0"/>
              <a:t> </a:t>
            </a:r>
            <a:r>
              <a:rPr lang="en-US" sz="2200" dirty="0" err="1"/>
              <a:t>confiar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confidencialidade</a:t>
            </a:r>
            <a:r>
              <a:rPr lang="en-US" sz="2200" dirty="0"/>
              <a:t> do </a:t>
            </a:r>
            <a:r>
              <a:rPr lang="en-US" sz="2200" dirty="0" err="1"/>
              <a:t>serviço</a:t>
            </a:r>
            <a:r>
              <a:rPr lang="en-US" sz="2200" dirty="0"/>
              <a:t>?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 o </a:t>
            </a:r>
            <a:r>
              <a:rPr lang="en-US" sz="2200" dirty="0" err="1"/>
              <a:t>serviço</a:t>
            </a:r>
            <a:r>
              <a:rPr lang="en-US" sz="2200" dirty="0"/>
              <a:t>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apresentado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tendo</a:t>
            </a:r>
            <a:r>
              <a:rPr lang="en-US" sz="2200" dirty="0"/>
              <a:t> um </a:t>
            </a:r>
            <a:r>
              <a:rPr lang="en-US" sz="2200" dirty="0" err="1"/>
              <a:t>sistema</a:t>
            </a:r>
            <a:r>
              <a:rPr lang="en-US" sz="2200" dirty="0"/>
              <a:t> de </a:t>
            </a:r>
            <a:r>
              <a:rPr lang="en-US" sz="2200" dirty="0" err="1"/>
              <a:t>mensagens</a:t>
            </a:r>
            <a:r>
              <a:rPr lang="en-US" sz="2200" dirty="0"/>
              <a:t> Seguro e </a:t>
            </a:r>
            <a:r>
              <a:rPr lang="en-US" sz="2200" dirty="0" err="1"/>
              <a:t>criptografado</a:t>
            </a:r>
            <a:r>
              <a:rPr lang="en-US" sz="2200" dirty="0"/>
              <a:t> E2E (</a:t>
            </a:r>
            <a:r>
              <a:rPr lang="en-US" sz="2200" dirty="0" err="1"/>
              <a:t>ponta</a:t>
            </a:r>
            <a:r>
              <a:rPr lang="en-US" sz="2200" dirty="0"/>
              <a:t> a </a:t>
            </a:r>
            <a:r>
              <a:rPr lang="en-US" sz="2200" dirty="0" err="1"/>
              <a:t>ponta</a:t>
            </a:r>
            <a:r>
              <a:rPr lang="en-US" sz="2200" dirty="0"/>
              <a:t>), mas </a:t>
            </a:r>
            <a:r>
              <a:rPr lang="en-US" sz="2200" dirty="0" err="1"/>
              <a:t>permite</a:t>
            </a:r>
            <a:r>
              <a:rPr lang="en-US" sz="2200" dirty="0"/>
              <a:t> </a:t>
            </a:r>
            <a:r>
              <a:rPr lang="en-US" sz="2200" dirty="0" err="1"/>
              <a:t>ouvintes</a:t>
            </a:r>
            <a:r>
              <a:rPr lang="en-US" sz="2200" dirty="0"/>
              <a:t> </a:t>
            </a:r>
            <a:r>
              <a:rPr lang="en-US" sz="2200" dirty="0" err="1"/>
              <a:t>silenciosos</a:t>
            </a:r>
            <a:r>
              <a:rPr lang="en-US" sz="2200" dirty="0"/>
              <a:t>,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usuários</a:t>
            </a:r>
            <a:r>
              <a:rPr lang="en-US" sz="2200" dirty="0"/>
              <a:t> </a:t>
            </a:r>
            <a:r>
              <a:rPr lang="en-US" sz="2200" dirty="0" err="1"/>
              <a:t>podem</a:t>
            </a:r>
            <a:r>
              <a:rPr lang="en-US" sz="2200" dirty="0"/>
              <a:t> </a:t>
            </a:r>
            <a:r>
              <a:rPr lang="en-US" sz="2200" dirty="0" err="1"/>
              <a:t>confiar</a:t>
            </a:r>
            <a:r>
              <a:rPr lang="en-US" sz="2200" dirty="0"/>
              <a:t> no </a:t>
            </a:r>
            <a:r>
              <a:rPr lang="en-US" sz="2200" dirty="0" err="1"/>
              <a:t>serviço</a:t>
            </a:r>
            <a:r>
              <a:rPr lang="en-US" sz="22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protocolos</a:t>
            </a:r>
            <a:r>
              <a:rPr lang="en-US" sz="2200" dirty="0"/>
              <a:t> de </a:t>
            </a:r>
            <a:r>
              <a:rPr lang="en-US" sz="2200" dirty="0" err="1"/>
              <a:t>autenticação</a:t>
            </a:r>
            <a:r>
              <a:rPr lang="en-US" sz="2200" dirty="0"/>
              <a:t> </a:t>
            </a:r>
            <a:r>
              <a:rPr lang="en-US" sz="2200" dirty="0" err="1"/>
              <a:t>são</a:t>
            </a:r>
            <a:r>
              <a:rPr lang="en-US" sz="2200" dirty="0"/>
              <a:t> </a:t>
            </a:r>
            <a:r>
              <a:rPr lang="en-US" sz="2200" dirty="0" err="1"/>
              <a:t>forçados</a:t>
            </a:r>
            <a:r>
              <a:rPr lang="en-US" sz="2200" dirty="0"/>
              <a:t> a </a:t>
            </a:r>
            <a:r>
              <a:rPr lang="en-US" sz="2200" dirty="0" err="1"/>
              <a:t>permitir</a:t>
            </a:r>
            <a:r>
              <a:rPr lang="en-US" sz="2200" dirty="0"/>
              <a:t> </a:t>
            </a:r>
            <a:r>
              <a:rPr lang="en-US" sz="2200" dirty="0" err="1"/>
              <a:t>ouvintes</a:t>
            </a:r>
            <a:r>
              <a:rPr lang="en-US" sz="2200" dirty="0"/>
              <a:t> </a:t>
            </a:r>
            <a:r>
              <a:rPr lang="en-US" sz="2200" dirty="0" err="1"/>
              <a:t>silenciosos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instância</a:t>
            </a:r>
            <a:r>
              <a:rPr lang="en-US" sz="2200" dirty="0"/>
              <a:t>,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usuários</a:t>
            </a:r>
            <a:r>
              <a:rPr lang="en-US" sz="2200" dirty="0"/>
              <a:t> </a:t>
            </a:r>
            <a:r>
              <a:rPr lang="en-US" sz="2200" dirty="0" err="1"/>
              <a:t>sabem</a:t>
            </a:r>
            <a:r>
              <a:rPr lang="en-US" sz="2200" dirty="0"/>
              <a:t> se </a:t>
            </a:r>
            <a:r>
              <a:rPr lang="en-US" sz="2200" dirty="0" err="1"/>
              <a:t>tamém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estão</a:t>
            </a:r>
            <a:r>
              <a:rPr lang="en-US" sz="2200" dirty="0"/>
              <a:t> </a:t>
            </a:r>
            <a:r>
              <a:rPr lang="en-US" sz="2200" dirty="0" err="1"/>
              <a:t>presentes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outras</a:t>
            </a:r>
            <a:r>
              <a:rPr lang="en-US" sz="2200" dirty="0"/>
              <a:t> </a:t>
            </a:r>
            <a:r>
              <a:rPr lang="en-US" sz="2200" dirty="0" err="1"/>
              <a:t>instâncias</a:t>
            </a:r>
            <a:r>
              <a:rPr lang="en-US" sz="22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 que </a:t>
            </a:r>
            <a:r>
              <a:rPr lang="en-US" sz="2200" dirty="0" err="1"/>
              <a:t>isso</a:t>
            </a:r>
            <a:r>
              <a:rPr lang="en-US" sz="2200" dirty="0"/>
              <a:t> causa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confiabilidade</a:t>
            </a:r>
            <a:r>
              <a:rPr lang="en-US" sz="2200" dirty="0"/>
              <a:t> dos </a:t>
            </a:r>
            <a:r>
              <a:rPr lang="en-US" sz="2200" dirty="0" err="1"/>
              <a:t>serviços</a:t>
            </a:r>
            <a:r>
              <a:rPr lang="en-US" sz="2200" dirty="0"/>
              <a:t> online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geral</a:t>
            </a:r>
            <a:r>
              <a:rPr lang="en-US" sz="22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 que </a:t>
            </a:r>
            <a:r>
              <a:rPr lang="en-US" sz="2200" dirty="0" err="1"/>
              <a:t>isso</a:t>
            </a:r>
            <a:r>
              <a:rPr lang="en-US" sz="2200" dirty="0"/>
              <a:t> causa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confiabilidade</a:t>
            </a:r>
            <a:r>
              <a:rPr lang="en-US" sz="2200" dirty="0"/>
              <a:t> das </a:t>
            </a:r>
            <a:r>
              <a:rPr lang="en-US" sz="2200" dirty="0" err="1"/>
              <a:t>funções</a:t>
            </a:r>
            <a:r>
              <a:rPr lang="en-US" sz="2200" dirty="0"/>
              <a:t> de </a:t>
            </a:r>
            <a:r>
              <a:rPr lang="en-US" sz="2200" dirty="0" err="1"/>
              <a:t>infraestrutura</a:t>
            </a:r>
            <a:r>
              <a:rPr lang="en-US" sz="2200" dirty="0"/>
              <a:t> da Internet que </a:t>
            </a:r>
            <a:r>
              <a:rPr lang="en-US" sz="2200" dirty="0" err="1"/>
              <a:t>dependem</a:t>
            </a:r>
            <a:r>
              <a:rPr lang="en-US" sz="2200" dirty="0"/>
              <a:t> dos </a:t>
            </a:r>
            <a:r>
              <a:rPr lang="en-US" sz="2200" dirty="0" err="1"/>
              <a:t>mesmos</a:t>
            </a:r>
            <a:r>
              <a:rPr lang="en-US" sz="2200" dirty="0"/>
              <a:t> </a:t>
            </a:r>
            <a:r>
              <a:rPr lang="en-US" sz="2200" dirty="0" err="1"/>
              <a:t>protocolos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81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 err="1">
                <a:solidFill>
                  <a:srgbClr val="000000"/>
                </a:solidFill>
              </a:rPr>
              <a:t>ameaça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à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criptografia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como</a:t>
            </a:r>
            <a:r>
              <a:rPr lang="en-GB" dirty="0">
                <a:solidFill>
                  <a:srgbClr val="000000"/>
                </a:solidFill>
              </a:rPr>
              <a:t> um </a:t>
            </a:r>
            <a:r>
              <a:rPr lang="en-GB" dirty="0" err="1">
                <a:solidFill>
                  <a:srgbClr val="000000"/>
                </a:solidFill>
              </a:rPr>
              <a:t>sistema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23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25" y="1375363"/>
            <a:ext cx="11652000" cy="4966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200" dirty="0" err="1"/>
              <a:t>Então</a:t>
            </a:r>
            <a:r>
              <a:rPr lang="en-US" sz="2200" dirty="0"/>
              <a:t>: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verdade</a:t>
            </a:r>
            <a:r>
              <a:rPr lang="en-US" sz="2200" dirty="0"/>
              <a:t> </a:t>
            </a:r>
            <a:r>
              <a:rPr lang="en-US" sz="2200" dirty="0" err="1"/>
              <a:t>afirmar</a:t>
            </a:r>
            <a:r>
              <a:rPr lang="en-US" sz="2200" dirty="0"/>
              <a:t> que </a:t>
            </a:r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protocolos</a:t>
            </a:r>
            <a:r>
              <a:rPr lang="en-US" sz="2200" dirty="0"/>
              <a:t> "</a:t>
            </a:r>
            <a:r>
              <a:rPr lang="en-US" sz="2200" dirty="0" err="1"/>
              <a:t>fantasmas</a:t>
            </a:r>
            <a:r>
              <a:rPr lang="en-US" sz="2200" dirty="0"/>
              <a:t>"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prejudicam</a:t>
            </a:r>
            <a:r>
              <a:rPr lang="en-US" sz="2200" dirty="0"/>
              <a:t> a </a:t>
            </a: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porque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tocam</a:t>
            </a:r>
            <a:r>
              <a:rPr lang="en-US" sz="2200" dirty="0"/>
              <a:t> no </a:t>
            </a:r>
            <a:r>
              <a:rPr lang="en-US" sz="2200" dirty="0" err="1"/>
              <a:t>mecanismo</a:t>
            </a:r>
            <a:r>
              <a:rPr lang="en-US" sz="2200" dirty="0"/>
              <a:t> de </a:t>
            </a: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?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• </a:t>
            </a:r>
            <a:r>
              <a:rPr lang="en-US" sz="2200" dirty="0" err="1"/>
              <a:t>Não</a:t>
            </a:r>
            <a:r>
              <a:rPr lang="en-US" sz="2200" dirty="0"/>
              <a:t> - </a:t>
            </a:r>
            <a:r>
              <a:rPr lang="en-US" sz="2200" dirty="0" err="1"/>
              <a:t>porque</a:t>
            </a:r>
            <a:r>
              <a:rPr lang="en-US" sz="2200" dirty="0"/>
              <a:t> </a:t>
            </a:r>
            <a:r>
              <a:rPr lang="en-US" sz="2200" dirty="0" err="1"/>
              <a:t>comprometem</a:t>
            </a:r>
            <a:r>
              <a:rPr lang="en-US" sz="2200" dirty="0"/>
              <a:t> a </a:t>
            </a:r>
            <a:r>
              <a:rPr lang="en-US" sz="2200" u="sng" dirty="0" err="1"/>
              <a:t>entrega</a:t>
            </a:r>
            <a:r>
              <a:rPr lang="en-US" sz="2200" u="sng" dirty="0"/>
              <a:t> </a:t>
            </a:r>
            <a:r>
              <a:rPr lang="en-US" sz="2200" u="sng" dirty="0" err="1"/>
              <a:t>confiável</a:t>
            </a:r>
            <a:r>
              <a:rPr lang="en-US" sz="2200" u="sng" dirty="0"/>
              <a:t> </a:t>
            </a:r>
            <a:r>
              <a:rPr lang="en-US" sz="2200" dirty="0"/>
              <a:t>e a </a:t>
            </a:r>
            <a:r>
              <a:rPr lang="en-US" sz="2200" u="sng" dirty="0" err="1"/>
              <a:t>troca</a:t>
            </a:r>
            <a:r>
              <a:rPr lang="en-US" sz="2200" u="sng" dirty="0"/>
              <a:t> </a:t>
            </a:r>
            <a:r>
              <a:rPr lang="en-US" sz="2200" u="sng" dirty="0" err="1"/>
              <a:t>segura</a:t>
            </a:r>
            <a:r>
              <a:rPr lang="en-US" sz="2200" u="sng" dirty="0"/>
              <a:t> de </a:t>
            </a:r>
            <a:r>
              <a:rPr lang="en-US" sz="2200" u="sng" dirty="0" err="1"/>
              <a:t>chaves</a:t>
            </a:r>
            <a:r>
              <a:rPr lang="en-US" sz="2200" dirty="0"/>
              <a:t>, </a:t>
            </a:r>
            <a:r>
              <a:rPr lang="en-US" sz="2200" dirty="0" err="1"/>
              <a:t>sem</a:t>
            </a:r>
            <a:r>
              <a:rPr lang="en-US" sz="2200" dirty="0"/>
              <a:t> a qual a </a:t>
            </a: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oferecer</a:t>
            </a:r>
            <a:r>
              <a:rPr lang="en-US" sz="2200" dirty="0"/>
              <a:t> </a:t>
            </a:r>
            <a:r>
              <a:rPr lang="en-US" sz="2200" dirty="0" err="1"/>
              <a:t>confidencialidade</a:t>
            </a:r>
            <a:r>
              <a:rPr lang="en-US" sz="2200" dirty="0"/>
              <a:t>.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• </a:t>
            </a:r>
            <a:r>
              <a:rPr lang="en-US" sz="2200" dirty="0" err="1"/>
              <a:t>Protocolos</a:t>
            </a:r>
            <a:r>
              <a:rPr lang="en-US" sz="2200" dirty="0"/>
              <a:t> </a:t>
            </a:r>
            <a:r>
              <a:rPr lang="en-US" sz="2200" dirty="0" err="1"/>
              <a:t>fantasmas</a:t>
            </a:r>
            <a:r>
              <a:rPr lang="en-US" sz="2200" dirty="0"/>
              <a:t> </a:t>
            </a:r>
            <a:r>
              <a:rPr lang="en-US" sz="2200" dirty="0" err="1"/>
              <a:t>impedem</a:t>
            </a:r>
            <a:r>
              <a:rPr lang="en-US" sz="2200" dirty="0"/>
              <a:t> a </a:t>
            </a:r>
            <a:r>
              <a:rPr lang="en-US" sz="2200" dirty="0" err="1"/>
              <a:t>confidencialidade</a:t>
            </a:r>
            <a:r>
              <a:rPr lang="en-US" sz="2200" dirty="0"/>
              <a:t> e </a:t>
            </a:r>
            <a:r>
              <a:rPr lang="en-US" sz="2200" dirty="0" err="1"/>
              <a:t>minam</a:t>
            </a:r>
            <a:r>
              <a:rPr lang="en-US" sz="2200" dirty="0"/>
              <a:t> a </a:t>
            </a:r>
            <a:r>
              <a:rPr lang="en-US" sz="2200" dirty="0" err="1"/>
              <a:t>confiança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serviços</a:t>
            </a:r>
            <a:r>
              <a:rPr lang="en-US" sz="2200" dirty="0"/>
              <a:t> online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86989D-86CC-394F-A485-05EFFFC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26" y="3339355"/>
            <a:ext cx="9411073" cy="3306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9F938-6CDC-7947-A35F-C94126D7F198}"/>
              </a:ext>
            </a:extLst>
          </p:cNvPr>
          <p:cNvSpPr txBox="1"/>
          <p:nvPr/>
        </p:nvSpPr>
        <p:spPr>
          <a:xfrm>
            <a:off x="2384611" y="4338919"/>
            <a:ext cx="1021978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Texto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claro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93F6D-0151-184B-AE4C-B5EDC5E14182}"/>
              </a:ext>
            </a:extLst>
          </p:cNvPr>
          <p:cNvSpPr txBox="1"/>
          <p:nvPr/>
        </p:nvSpPr>
        <p:spPr>
          <a:xfrm>
            <a:off x="3953434" y="4250397"/>
            <a:ext cx="147917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Mecanismos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Criptografia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9E0EF-A2D5-454B-8BC6-6F3522FCA701}"/>
              </a:ext>
            </a:extLst>
          </p:cNvPr>
          <p:cNvSpPr txBox="1"/>
          <p:nvPr/>
        </p:nvSpPr>
        <p:spPr>
          <a:xfrm>
            <a:off x="6051172" y="4249274"/>
            <a:ext cx="95922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Texto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cifrado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925CE-AD3B-AC47-9E48-5414D9A72BAB}"/>
              </a:ext>
            </a:extLst>
          </p:cNvPr>
          <p:cNvSpPr txBox="1"/>
          <p:nvPr/>
        </p:nvSpPr>
        <p:spPr>
          <a:xfrm>
            <a:off x="8109321" y="4223502"/>
            <a:ext cx="147917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Entrega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confiável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3D6F6-B9A2-A84B-A7F8-EDAD7BE55EF1}"/>
              </a:ext>
            </a:extLst>
          </p:cNvPr>
          <p:cNvSpPr txBox="1"/>
          <p:nvPr/>
        </p:nvSpPr>
        <p:spPr>
          <a:xfrm>
            <a:off x="8109321" y="5553460"/>
            <a:ext cx="147917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Troca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segura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1500" dirty="0" err="1">
                <a:solidFill>
                  <a:schemeClr val="tx2">
                    <a:lumMod val="50000"/>
                  </a:schemeClr>
                </a:solidFill>
              </a:rPr>
              <a:t>chaves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B6B0D-6132-0342-B8F6-56D6E5E83C66}"/>
              </a:ext>
            </a:extLst>
          </p:cNvPr>
          <p:cNvSpPr txBox="1"/>
          <p:nvPr/>
        </p:nvSpPr>
        <p:spPr>
          <a:xfrm>
            <a:off x="9186395" y="4816285"/>
            <a:ext cx="1302312" cy="6924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tx2">
                    <a:lumMod val="50000"/>
                  </a:schemeClr>
                </a:solidFill>
              </a:rPr>
              <a:t>MITM,  </a:t>
            </a:r>
            <a:r>
              <a:rPr lang="en-US" sz="1300" dirty="0" err="1">
                <a:solidFill>
                  <a:schemeClr val="tx2">
                    <a:lumMod val="50000"/>
                  </a:schemeClr>
                </a:solidFill>
              </a:rPr>
              <a:t>protocolos</a:t>
            </a:r>
            <a:r>
              <a:rPr lang="en-US" sz="13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tx2">
                    <a:lumMod val="50000"/>
                  </a:schemeClr>
                </a:solidFill>
              </a:rPr>
              <a:t>fantasma</a:t>
            </a:r>
            <a:endParaRPr lang="en-US" sz="1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Para </a:t>
            </a:r>
            <a:r>
              <a:rPr lang="en-GB" dirty="0" err="1">
                <a:solidFill>
                  <a:srgbClr val="000000"/>
                </a:solidFill>
              </a:rPr>
              <a:t>recapitular</a:t>
            </a:r>
            <a:r>
              <a:rPr lang="en-GB" dirty="0">
                <a:solidFill>
                  <a:srgbClr val="000000"/>
                </a:solidFill>
              </a:rPr>
              <a:t> – </a:t>
            </a:r>
            <a:r>
              <a:rPr lang="en-GB" dirty="0" err="1">
                <a:solidFill>
                  <a:srgbClr val="000000"/>
                </a:solidFill>
              </a:rPr>
              <a:t>Observamos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seguintes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pontos</a:t>
            </a:r>
            <a:r>
              <a:rPr lang="en-GB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968C2AA-AA05-B440-B50C-36B10EB9493E}" type="slidenum">
              <a:rPr lang="uk-UA" altLang="en-US" smtClean="0">
                <a:latin typeface="Corbel" charset="0"/>
              </a:rPr>
              <a:pPr/>
              <a:t>24</a:t>
            </a:fld>
            <a:endParaRPr lang="uk-UA" altLang="en-US">
              <a:latin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3F7818-407E-1E40-A775-84562BC53156}"/>
              </a:ext>
            </a:extLst>
          </p:cNvPr>
          <p:cNvSpPr/>
          <p:nvPr/>
        </p:nvSpPr>
        <p:spPr>
          <a:xfrm>
            <a:off x="540975" y="1166842"/>
            <a:ext cx="61466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Intenção</a:t>
            </a:r>
            <a:r>
              <a:rPr lang="en-US" dirty="0"/>
              <a:t> e </a:t>
            </a:r>
            <a:r>
              <a:rPr lang="en-US" dirty="0" err="1"/>
              <a:t>expectativas</a:t>
            </a:r>
            <a:r>
              <a:rPr lang="en-US" dirty="0"/>
              <a:t> do </a:t>
            </a:r>
            <a:r>
              <a:rPr lang="en-US" dirty="0" err="1"/>
              <a:t>usuário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confidencialidade</a:t>
            </a:r>
            <a:r>
              <a:rPr lang="en-US" dirty="0"/>
              <a:t> dos dados</a:t>
            </a:r>
          </a:p>
          <a:p>
            <a:r>
              <a:rPr lang="en-US" dirty="0"/>
              <a:t>2. </a:t>
            </a:r>
            <a:r>
              <a:rPr lang="en-US" dirty="0" err="1"/>
              <a:t>Noções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de </a:t>
            </a:r>
            <a:r>
              <a:rPr lang="en-US" dirty="0" err="1"/>
              <a:t>criptografia</a:t>
            </a:r>
            <a:r>
              <a:rPr lang="en-US" dirty="0"/>
              <a:t> </a:t>
            </a:r>
            <a:r>
              <a:rPr lang="en-US" dirty="0" err="1"/>
              <a:t>simétrica</a:t>
            </a:r>
            <a:endParaRPr lang="en-US" dirty="0"/>
          </a:p>
          <a:p>
            <a:r>
              <a:rPr lang="en-US" dirty="0"/>
              <a:t>3. A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segura</a:t>
            </a:r>
            <a:r>
              <a:rPr lang="en-US" dirty="0"/>
              <a:t> de </a:t>
            </a:r>
            <a:r>
              <a:rPr lang="en-US" dirty="0" err="1"/>
              <a:t>chaves</a:t>
            </a:r>
            <a:r>
              <a:rPr lang="en-US" dirty="0"/>
              <a:t>;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híbridos</a:t>
            </a:r>
            <a:r>
              <a:rPr lang="en-US" dirty="0"/>
              <a:t> </a:t>
            </a:r>
            <a:r>
              <a:rPr lang="en-US" dirty="0" err="1"/>
              <a:t>simétricos</a:t>
            </a:r>
            <a:r>
              <a:rPr lang="en-US" dirty="0"/>
              <a:t>/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e 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ataques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man-in-the-middle (</a:t>
            </a:r>
            <a:r>
              <a:rPr lang="en-US" dirty="0" err="1"/>
              <a:t>homem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)</a:t>
            </a:r>
          </a:p>
          <a:p>
            <a:r>
              <a:rPr lang="en-US" dirty="0"/>
              <a:t>4. </a:t>
            </a:r>
            <a:r>
              <a:rPr lang="en-US" dirty="0" err="1"/>
              <a:t>Protocolos</a:t>
            </a:r>
            <a:r>
              <a:rPr lang="en-US" dirty="0"/>
              <a:t> "</a:t>
            </a:r>
            <a:r>
              <a:rPr lang="en-US" dirty="0" err="1"/>
              <a:t>fantasmas</a:t>
            </a:r>
            <a:r>
              <a:rPr lang="en-US" dirty="0"/>
              <a:t>"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ameaça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criptografia</a:t>
            </a:r>
            <a:r>
              <a:rPr lang="en-US" dirty="0"/>
              <a:t>.</a:t>
            </a:r>
          </a:p>
          <a:p>
            <a:r>
              <a:rPr lang="en-US" dirty="0"/>
              <a:t>Para </a:t>
            </a:r>
            <a:r>
              <a:rPr lang="en-US" dirty="0" err="1"/>
              <a:t>isso</a:t>
            </a:r>
            <a:r>
              <a:rPr lang="en-US" dirty="0"/>
              <a:t>, </a:t>
            </a:r>
            <a:r>
              <a:rPr lang="en-US" dirty="0" err="1"/>
              <a:t>usamos</a:t>
            </a:r>
            <a:r>
              <a:rPr lang="en-US" dirty="0"/>
              <a:t> as </a:t>
            </a:r>
            <a:r>
              <a:rPr lang="en-US" dirty="0" err="1"/>
              <a:t>quatro</a:t>
            </a:r>
            <a:r>
              <a:rPr lang="en-US" dirty="0"/>
              <a:t> </a:t>
            </a:r>
            <a:r>
              <a:rPr lang="en-US" dirty="0" err="1"/>
              <a:t>camadas</a:t>
            </a:r>
            <a:r>
              <a:rPr lang="en-US" dirty="0"/>
              <a:t> do </a:t>
            </a:r>
            <a:r>
              <a:rPr lang="en-US" dirty="0" err="1"/>
              <a:t>modelo</a:t>
            </a:r>
            <a:r>
              <a:rPr lang="en-US" dirty="0"/>
              <a:t>:</a:t>
            </a:r>
          </a:p>
          <a:p>
            <a:r>
              <a:rPr lang="en-US" dirty="0"/>
              <a:t>• Vermelho: a </a:t>
            </a:r>
            <a:r>
              <a:rPr lang="en-US" dirty="0" err="1"/>
              <a:t>perspectiva</a:t>
            </a:r>
            <a:r>
              <a:rPr lang="en-US" dirty="0"/>
              <a:t> do </a:t>
            </a:r>
            <a:r>
              <a:rPr lang="en-US" dirty="0" err="1"/>
              <a:t>usuário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Amarelo</a:t>
            </a:r>
            <a:r>
              <a:rPr lang="en-US" dirty="0"/>
              <a:t>: </a:t>
            </a:r>
            <a:r>
              <a:rPr lang="en-US" dirty="0" err="1"/>
              <a:t>descrição</a:t>
            </a:r>
            <a:r>
              <a:rPr lang="en-US" dirty="0"/>
              <a:t> simples da </a:t>
            </a:r>
            <a:r>
              <a:rPr lang="en-US" dirty="0" err="1"/>
              <a:t>criptografia</a:t>
            </a:r>
            <a:endParaRPr lang="en-US" dirty="0"/>
          </a:p>
          <a:p>
            <a:r>
              <a:rPr lang="en-US" dirty="0"/>
              <a:t>• Verde: </a:t>
            </a:r>
            <a:r>
              <a:rPr lang="en-US" dirty="0" err="1"/>
              <a:t>descrição</a:t>
            </a:r>
            <a:r>
              <a:rPr lang="en-US" dirty="0"/>
              <a:t> </a:t>
            </a:r>
            <a:r>
              <a:rPr lang="en-US" dirty="0" err="1"/>
              <a:t>intermediária</a:t>
            </a:r>
            <a:r>
              <a:rPr lang="en-US" dirty="0"/>
              <a:t> da </a:t>
            </a:r>
            <a:r>
              <a:rPr lang="en-US" dirty="0" err="1"/>
              <a:t>troca</a:t>
            </a:r>
            <a:r>
              <a:rPr lang="en-US" dirty="0"/>
              <a:t> </a:t>
            </a:r>
            <a:r>
              <a:rPr lang="en-US" dirty="0" err="1"/>
              <a:t>segura</a:t>
            </a:r>
            <a:r>
              <a:rPr lang="en-US" dirty="0"/>
              <a:t> de </a:t>
            </a:r>
            <a:r>
              <a:rPr lang="en-US" dirty="0" err="1"/>
              <a:t>chaves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Roxo</a:t>
            </a:r>
            <a:r>
              <a:rPr lang="en-US" dirty="0"/>
              <a:t>: </a:t>
            </a:r>
            <a:r>
              <a:rPr lang="en-US" dirty="0" err="1"/>
              <a:t>propostas</a:t>
            </a:r>
            <a:r>
              <a:rPr lang="en-US" dirty="0"/>
              <a:t> "</a:t>
            </a:r>
            <a:r>
              <a:rPr lang="en-US" dirty="0" err="1"/>
              <a:t>fantasmas</a:t>
            </a:r>
            <a:r>
              <a:rPr lang="en-US" dirty="0"/>
              <a:t>"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ameaça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criptografia</a:t>
            </a:r>
            <a:r>
              <a:rPr lang="en-US" dirty="0"/>
              <a:t> </a:t>
            </a:r>
            <a:r>
              <a:rPr lang="en-US" dirty="0" err="1"/>
              <a:t>confiável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Planejamos</a:t>
            </a:r>
            <a:r>
              <a:rPr lang="en-US" dirty="0"/>
              <a:t> </a:t>
            </a:r>
            <a:r>
              <a:rPr lang="en-US" dirty="0" err="1"/>
              <a:t>desenvolver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interativa</a:t>
            </a:r>
            <a:r>
              <a:rPr lang="en-US" dirty="0"/>
              <a:t> com base </a:t>
            </a:r>
            <a:r>
              <a:rPr lang="en-US" dirty="0" err="1"/>
              <a:t>nesse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e </a:t>
            </a:r>
            <a:r>
              <a:rPr lang="en-US" dirty="0" err="1"/>
              <a:t>vincular</a:t>
            </a:r>
            <a:r>
              <a:rPr lang="en-US" dirty="0"/>
              <a:t> </a:t>
            </a:r>
            <a:r>
              <a:rPr lang="en-US" dirty="0" err="1"/>
              <a:t>nossos</a:t>
            </a:r>
            <a:r>
              <a:rPr lang="en-US" dirty="0"/>
              <a:t> </a:t>
            </a:r>
            <a:r>
              <a:rPr lang="en-US" dirty="0" err="1"/>
              <a:t>materiais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de </a:t>
            </a:r>
            <a:r>
              <a:rPr lang="en-US" dirty="0" err="1"/>
              <a:t>detalhe</a:t>
            </a:r>
            <a:r>
              <a:rPr lang="en-US" dirty="0"/>
              <a:t>, a </a:t>
            </a:r>
            <a:r>
              <a:rPr lang="en-US" dirty="0" err="1"/>
              <a:t>partir</a:t>
            </a:r>
            <a:r>
              <a:rPr lang="en-US" dirty="0"/>
              <a:t> das </a:t>
            </a:r>
            <a:r>
              <a:rPr lang="en-US" dirty="0" err="1"/>
              <a:t>camadas</a:t>
            </a:r>
            <a:r>
              <a:rPr lang="en-US" dirty="0"/>
              <a:t> </a:t>
            </a:r>
            <a:r>
              <a:rPr lang="en-US" dirty="0" err="1"/>
              <a:t>apropriadas</a:t>
            </a:r>
            <a:r>
              <a:rPr lang="en-US" dirty="0"/>
              <a:t>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FC139C8-E3BD-6A4D-A3C3-FF74A22F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14" y="1847850"/>
            <a:ext cx="4690661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1511138"/>
          </a:xfrm>
        </p:spPr>
        <p:txBody>
          <a:bodyPr/>
          <a:lstStyle/>
          <a:p>
            <a:r>
              <a:rPr lang="en-GB" dirty="0"/>
              <a:t>Robin Wilton</a:t>
            </a:r>
          </a:p>
          <a:p>
            <a:r>
              <a:rPr lang="en-GB" dirty="0"/>
              <a:t>Senior Advisor – Internet Trust</a:t>
            </a:r>
          </a:p>
          <a:p>
            <a:r>
              <a:rPr lang="en-GB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wilton@isoc.org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Tradução</a:t>
            </a:r>
            <a:r>
              <a:rPr lang="en-GB" dirty="0">
                <a:solidFill>
                  <a:srgbClr val="FFFFFF"/>
                </a:solidFill>
              </a:rPr>
              <a:t>:  </a:t>
            </a:r>
            <a:r>
              <a:rPr lang="en-GB" dirty="0" err="1">
                <a:solidFill>
                  <a:srgbClr val="FFFFFF"/>
                </a:solidFill>
              </a:rPr>
              <a:t>Margareth</a:t>
            </a:r>
            <a:r>
              <a:rPr lang="en-GB" dirty="0">
                <a:solidFill>
                  <a:srgbClr val="FFFFFF"/>
                </a:solidFill>
              </a:rPr>
              <a:t> Kang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  <a:latin typeface="Corbel" charset="0"/>
              </a:rPr>
              <a:pPr/>
              <a:t>25</a:t>
            </a:fld>
            <a:endParaRPr lang="uk-UA" altLang="en-US">
              <a:solidFill>
                <a:schemeClr val="bg1"/>
              </a:solidFill>
              <a:latin typeface="Corbe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Slides </a:t>
            </a:r>
            <a:r>
              <a:rPr lang="en-GB" dirty="0" err="1">
                <a:solidFill>
                  <a:srgbClr val="000000"/>
                </a:solidFill>
              </a:rPr>
              <a:t>Suplementares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26</a:t>
            </a:fld>
            <a:endParaRPr lang="en-GB" altLang="en-US">
              <a:latin typeface="Corbe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C00F-8FC5-6F45-A77F-4176644F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83" y="1324199"/>
            <a:ext cx="10711234" cy="4966700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Estes slides </a:t>
            </a:r>
            <a:r>
              <a:rPr lang="en-US" sz="2400" dirty="0" err="1"/>
              <a:t>ilustram</a:t>
            </a:r>
            <a:r>
              <a:rPr lang="en-US" sz="2400" dirty="0"/>
              <a:t> o que um </a:t>
            </a:r>
            <a:r>
              <a:rPr lang="en-US" sz="2400" dirty="0" err="1"/>
              <a:t>modelo</a:t>
            </a:r>
            <a:r>
              <a:rPr lang="en-US" sz="2400" dirty="0"/>
              <a:t> complete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abranger</a:t>
            </a:r>
            <a:endParaRPr lang="en-US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Estamos </a:t>
            </a:r>
            <a:r>
              <a:rPr lang="en-US" sz="2400" dirty="0" err="1"/>
              <a:t>priorizando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 a </a:t>
            </a:r>
            <a:r>
              <a:rPr lang="en-US" sz="2400" dirty="0" err="1"/>
              <a:t>serem</a:t>
            </a:r>
            <a:r>
              <a:rPr lang="en-US" sz="2400" dirty="0"/>
              <a:t> </a:t>
            </a:r>
            <a:r>
              <a:rPr lang="en-US" sz="2400" dirty="0" err="1"/>
              <a:t>documentados</a:t>
            </a:r>
            <a:r>
              <a:rPr lang="en-US" sz="2400" dirty="0"/>
              <a:t> (e o </a:t>
            </a:r>
            <a:r>
              <a:rPr lang="en-US" sz="2400" dirty="0" err="1"/>
              <a:t>nível</a:t>
            </a:r>
            <a:r>
              <a:rPr lang="en-US" sz="2400" dirty="0"/>
              <a:t> de </a:t>
            </a:r>
            <a:r>
              <a:rPr lang="en-US" sz="2400" dirty="0" err="1"/>
              <a:t>detalhamento</a:t>
            </a:r>
            <a:r>
              <a:rPr lang="en-US" sz="2400" dirty="0"/>
              <a:t>) </a:t>
            </a:r>
            <a:r>
              <a:rPr lang="en-US" sz="2400" dirty="0" err="1"/>
              <a:t>baseado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necessidades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urgentes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6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0479" y="247037"/>
            <a:ext cx="11121296" cy="537799"/>
          </a:xfrm>
        </p:spPr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Nível</a:t>
            </a:r>
            <a:r>
              <a:rPr lang="en-GB" dirty="0">
                <a:solidFill>
                  <a:srgbClr val="000000"/>
                </a:solidFill>
              </a:rPr>
              <a:t> Azul: </a:t>
            </a:r>
            <a:r>
              <a:rPr lang="en-GB" dirty="0" err="1">
                <a:solidFill>
                  <a:srgbClr val="000000"/>
                </a:solidFill>
              </a:rPr>
              <a:t>relaciona</a:t>
            </a:r>
            <a:r>
              <a:rPr lang="en-GB" dirty="0">
                <a:solidFill>
                  <a:srgbClr val="000000"/>
                </a:solidFill>
              </a:rPr>
              <a:t>-se </a:t>
            </a:r>
            <a:r>
              <a:rPr lang="en-GB" dirty="0" err="1">
                <a:solidFill>
                  <a:srgbClr val="000000"/>
                </a:solidFill>
              </a:rPr>
              <a:t>ao</a:t>
            </a:r>
            <a:r>
              <a:rPr lang="en-GB" dirty="0">
                <a:solidFill>
                  <a:srgbClr val="000000"/>
                </a:solidFill>
              </a:rPr>
              <a:t> ”</a:t>
            </a:r>
            <a:r>
              <a:rPr lang="en-GB" dirty="0" err="1">
                <a:solidFill>
                  <a:srgbClr val="000000"/>
                </a:solidFill>
              </a:rPr>
              <a:t>explicadores</a:t>
            </a:r>
            <a:r>
              <a:rPr lang="en-GB" dirty="0">
                <a:solidFill>
                  <a:srgbClr val="000000"/>
                </a:solidFill>
              </a:rPr>
              <a:t>” </a:t>
            </a:r>
            <a:r>
              <a:rPr lang="en-GB" dirty="0" err="1">
                <a:solidFill>
                  <a:srgbClr val="000000"/>
                </a:solidFill>
              </a:rPr>
              <a:t>técnicos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cada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elemento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27</a:t>
            </a:fld>
            <a:endParaRPr lang="en-GB" altLang="en-US">
              <a:latin typeface="Corbel" charset="0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7404955-6BD6-E440-9284-8E8754B6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905985"/>
            <a:ext cx="10409754" cy="5802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176CF-0A4C-5E46-999D-59A013DD42CA}"/>
              </a:ext>
            </a:extLst>
          </p:cNvPr>
          <p:cNvSpPr txBox="1"/>
          <p:nvPr/>
        </p:nvSpPr>
        <p:spPr>
          <a:xfrm>
            <a:off x="1391479" y="2866024"/>
            <a:ext cx="135172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Entrada de </a:t>
            </a:r>
            <a:r>
              <a:rPr lang="en-US" sz="1500" dirty="0" err="1">
                <a:solidFill>
                  <a:schemeClr val="accent1"/>
                </a:solidFill>
              </a:rPr>
              <a:t>texto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confiável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C5455-210B-9242-B541-D99705F9B3AF}"/>
              </a:ext>
            </a:extLst>
          </p:cNvPr>
          <p:cNvSpPr txBox="1"/>
          <p:nvPr/>
        </p:nvSpPr>
        <p:spPr>
          <a:xfrm>
            <a:off x="2763076" y="1738213"/>
            <a:ext cx="1610141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Fonte </a:t>
            </a:r>
            <a:r>
              <a:rPr lang="en-US" sz="1500" dirty="0" err="1">
                <a:solidFill>
                  <a:schemeClr val="accent1"/>
                </a:solidFill>
              </a:rPr>
              <a:t>confiável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números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799B3-50DC-3C4D-A8B4-6358871B89E8}"/>
              </a:ext>
            </a:extLst>
          </p:cNvPr>
          <p:cNvSpPr txBox="1"/>
          <p:nvPr/>
        </p:nvSpPr>
        <p:spPr>
          <a:xfrm>
            <a:off x="3399183" y="2878554"/>
            <a:ext cx="974034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Texto</a:t>
            </a:r>
            <a:r>
              <a:rPr lang="en-US" sz="1500" dirty="0">
                <a:solidFill>
                  <a:schemeClr val="accent1"/>
                </a:solidFill>
              </a:rPr>
              <a:t> claro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CBD8B-5B75-5E45-86D7-E16D2816E4AA}"/>
              </a:ext>
            </a:extLst>
          </p:cNvPr>
          <p:cNvSpPr txBox="1"/>
          <p:nvPr/>
        </p:nvSpPr>
        <p:spPr>
          <a:xfrm>
            <a:off x="1722783" y="5540716"/>
            <a:ext cx="167640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Autenticação</a:t>
            </a:r>
            <a:endParaRPr lang="en-US" sz="1500" dirty="0">
              <a:solidFill>
                <a:schemeClr val="accent1"/>
              </a:solidFill>
            </a:endParaRPr>
          </a:p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Controle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Acesso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9BFD4-05C8-5742-981E-2507353F9A28}"/>
              </a:ext>
            </a:extLst>
          </p:cNvPr>
          <p:cNvSpPr txBox="1"/>
          <p:nvPr/>
        </p:nvSpPr>
        <p:spPr>
          <a:xfrm>
            <a:off x="4949682" y="1763824"/>
            <a:ext cx="1749292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Tempo Seguro de </a:t>
            </a:r>
            <a:r>
              <a:rPr lang="en-US" sz="1500" dirty="0" err="1">
                <a:solidFill>
                  <a:schemeClr val="accent1"/>
                </a:solidFill>
              </a:rPr>
              <a:t>serviço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5FC92-A4EA-9A49-A50B-AFB5E8EA3ECA}"/>
              </a:ext>
            </a:extLst>
          </p:cNvPr>
          <p:cNvSpPr txBox="1"/>
          <p:nvPr/>
        </p:nvSpPr>
        <p:spPr>
          <a:xfrm>
            <a:off x="5148468" y="2878554"/>
            <a:ext cx="135172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Mecanismo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criptografia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B81DD-3702-2A46-B51E-BF01E5ECDEB4}"/>
              </a:ext>
            </a:extLst>
          </p:cNvPr>
          <p:cNvSpPr txBox="1"/>
          <p:nvPr/>
        </p:nvSpPr>
        <p:spPr>
          <a:xfrm>
            <a:off x="7275436" y="2858676"/>
            <a:ext cx="974042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Texto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cifrado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C0C7A-F61C-6D40-AB68-B585770F2A44}"/>
              </a:ext>
            </a:extLst>
          </p:cNvPr>
          <p:cNvSpPr txBox="1"/>
          <p:nvPr/>
        </p:nvSpPr>
        <p:spPr>
          <a:xfrm>
            <a:off x="4949682" y="3993284"/>
            <a:ext cx="1749292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Armazenamento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chave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segura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58663-F34A-B142-B7EC-528782FCC540}"/>
              </a:ext>
            </a:extLst>
          </p:cNvPr>
          <p:cNvSpPr txBox="1"/>
          <p:nvPr/>
        </p:nvSpPr>
        <p:spPr>
          <a:xfrm>
            <a:off x="4949682" y="5127193"/>
            <a:ext cx="1550506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Gerenciamento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chave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3AB1D6-74A7-9F4F-AD08-7B592D445494}"/>
              </a:ext>
            </a:extLst>
          </p:cNvPr>
          <p:cNvSpPr txBox="1"/>
          <p:nvPr/>
        </p:nvSpPr>
        <p:spPr>
          <a:xfrm>
            <a:off x="9428924" y="1724068"/>
            <a:ext cx="1467847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</a:rPr>
              <a:t>Fonte </a:t>
            </a:r>
            <a:r>
              <a:rPr lang="en-US" sz="1500" dirty="0" err="1">
                <a:solidFill>
                  <a:schemeClr val="accent1"/>
                </a:solidFill>
              </a:rPr>
              <a:t>confiável</a:t>
            </a:r>
            <a:r>
              <a:rPr lang="en-US" sz="1500" dirty="0">
                <a:solidFill>
                  <a:schemeClr val="accent1"/>
                </a:solidFill>
              </a:rPr>
              <a:t> de tempo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1709D-17A6-AC49-88DD-B02407BB8B14}"/>
              </a:ext>
            </a:extLst>
          </p:cNvPr>
          <p:cNvSpPr txBox="1"/>
          <p:nvPr/>
        </p:nvSpPr>
        <p:spPr>
          <a:xfrm>
            <a:off x="9486987" y="2878554"/>
            <a:ext cx="1409784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Entrega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confiável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58781A-FAD6-3C40-80C3-DE704DB8C7F2}"/>
              </a:ext>
            </a:extLst>
          </p:cNvPr>
          <p:cNvSpPr txBox="1"/>
          <p:nvPr/>
        </p:nvSpPr>
        <p:spPr>
          <a:xfrm>
            <a:off x="9528314" y="5084365"/>
            <a:ext cx="1351720" cy="5539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Troca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segura</a:t>
            </a:r>
            <a:r>
              <a:rPr lang="en-US" sz="1500" dirty="0">
                <a:solidFill>
                  <a:schemeClr val="accent1"/>
                </a:solidFill>
              </a:rPr>
              <a:t> de </a:t>
            </a:r>
            <a:r>
              <a:rPr lang="en-US" sz="1500" dirty="0" err="1">
                <a:solidFill>
                  <a:schemeClr val="accent1"/>
                </a:solidFill>
              </a:rPr>
              <a:t>chaves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9F74E-22AF-3040-A835-6BE0DAE97741}"/>
              </a:ext>
            </a:extLst>
          </p:cNvPr>
          <p:cNvSpPr txBox="1"/>
          <p:nvPr/>
        </p:nvSpPr>
        <p:spPr>
          <a:xfrm>
            <a:off x="1547190" y="6235741"/>
            <a:ext cx="202758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</a:rPr>
              <a:t>Integridade</a:t>
            </a:r>
            <a:r>
              <a:rPr lang="en-US" sz="1500" dirty="0">
                <a:solidFill>
                  <a:schemeClr val="accent1"/>
                </a:solidFill>
              </a:rPr>
              <a:t> do Sistema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77BF8-7148-DD47-88E8-956719D9DCC0}"/>
              </a:ext>
            </a:extLst>
          </p:cNvPr>
          <p:cNvSpPr txBox="1"/>
          <p:nvPr/>
        </p:nvSpPr>
        <p:spPr>
          <a:xfrm>
            <a:off x="2769705" y="3827181"/>
            <a:ext cx="1610141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accent3">
                    <a:lumMod val="75000"/>
                  </a:schemeClr>
                </a:solidFill>
              </a:rPr>
              <a:t>Integridade</a:t>
            </a:r>
            <a:r>
              <a:rPr lang="en-US" sz="1500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1500" dirty="0" err="1">
                <a:solidFill>
                  <a:schemeClr val="accent3">
                    <a:lumMod val="75000"/>
                  </a:schemeClr>
                </a:solidFill>
              </a:rPr>
              <a:t>aplicação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5352" y="342900"/>
            <a:ext cx="11121296" cy="537799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000000"/>
                </a:solidFill>
              </a:rPr>
              <a:t>Nível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roxo</a:t>
            </a:r>
            <a:r>
              <a:rPr lang="en-GB" dirty="0">
                <a:solidFill>
                  <a:srgbClr val="000000"/>
                </a:solidFill>
              </a:rPr>
              <a:t>: links para o </a:t>
            </a:r>
            <a:r>
              <a:rPr lang="en-GB" dirty="0" err="1">
                <a:solidFill>
                  <a:srgbClr val="000000"/>
                </a:solidFill>
              </a:rPr>
              <a:t>informativo</a:t>
            </a:r>
            <a:r>
              <a:rPr lang="en-GB" dirty="0">
                <a:solidFill>
                  <a:srgbClr val="000000"/>
                </a:solidFill>
              </a:rPr>
              <a:t> da ISOC por </a:t>
            </a:r>
            <a:r>
              <a:rPr lang="en-GB" dirty="0" err="1">
                <a:solidFill>
                  <a:srgbClr val="000000"/>
                </a:solidFill>
              </a:rPr>
              <a:t>ponto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err="1">
                <a:solidFill>
                  <a:srgbClr val="000000"/>
                </a:solidFill>
              </a:rPr>
              <a:t>ameaça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28</a:t>
            </a:fld>
            <a:endParaRPr lang="en-GB" altLang="en-US">
              <a:latin typeface="Corbel" charset="0"/>
            </a:endParaRPr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FA50E783-95A5-034D-9B70-347B37CC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6" y="946182"/>
            <a:ext cx="10831874" cy="5791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0E9D4-BC69-474C-8E0C-9F87F516072A}"/>
              </a:ext>
            </a:extLst>
          </p:cNvPr>
          <p:cNvSpPr txBox="1"/>
          <p:nvPr/>
        </p:nvSpPr>
        <p:spPr>
          <a:xfrm>
            <a:off x="1085850" y="1504950"/>
            <a:ext cx="140970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Kits de ferramentas com </a:t>
            </a:r>
            <a:r>
              <a:rPr lang="en-US" sz="1400" dirty="0" err="1">
                <a:solidFill>
                  <a:schemeClr val="accent1"/>
                </a:solidFill>
              </a:rPr>
              <a:t>defeito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88EE2-1111-084F-B3B6-A4C5281986CB}"/>
              </a:ext>
            </a:extLst>
          </p:cNvPr>
          <p:cNvSpPr txBox="1"/>
          <p:nvPr/>
        </p:nvSpPr>
        <p:spPr>
          <a:xfrm>
            <a:off x="1047750" y="3486150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Key-loggers, </a:t>
            </a:r>
            <a:r>
              <a:rPr lang="en-US" sz="1400" dirty="0" err="1">
                <a:solidFill>
                  <a:schemeClr val="accent1"/>
                </a:solidFill>
              </a:rPr>
              <a:t>Cavalos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Tróia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5E6451-ABCC-3F43-80B6-175E7D91664D}"/>
              </a:ext>
            </a:extLst>
          </p:cNvPr>
          <p:cNvSpPr txBox="1"/>
          <p:nvPr/>
        </p:nvSpPr>
        <p:spPr>
          <a:xfrm>
            <a:off x="1440224" y="4229092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Varredura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pelo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Cliente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0CCB4-9D59-CA42-ABCC-5AAB28E11B16}"/>
              </a:ext>
            </a:extLst>
          </p:cNvPr>
          <p:cNvSpPr txBox="1"/>
          <p:nvPr/>
        </p:nvSpPr>
        <p:spPr>
          <a:xfrm>
            <a:off x="1028700" y="5003304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Acesso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não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autorizado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D90FF-48F1-B548-8A9C-F0A1BADD90EC}"/>
              </a:ext>
            </a:extLst>
          </p:cNvPr>
          <p:cNvSpPr txBox="1"/>
          <p:nvPr/>
        </p:nvSpPr>
        <p:spPr>
          <a:xfrm>
            <a:off x="3482472" y="4695527"/>
            <a:ext cx="14097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Key Escrow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EDE44-A410-B542-8BD4-F55F00762878}"/>
              </a:ext>
            </a:extLst>
          </p:cNvPr>
          <p:cNvSpPr txBox="1"/>
          <p:nvPr/>
        </p:nvSpPr>
        <p:spPr>
          <a:xfrm>
            <a:off x="3482472" y="5911818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Dia</a:t>
            </a:r>
            <a:r>
              <a:rPr lang="en-US" sz="1400" dirty="0">
                <a:solidFill>
                  <a:schemeClr val="accent1"/>
                </a:solidFill>
              </a:rPr>
              <a:t> – zero</a:t>
            </a:r>
          </a:p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Vulnerabilidade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38E98-5934-C245-ACF3-9234217D4711}"/>
              </a:ext>
            </a:extLst>
          </p:cNvPr>
          <p:cNvSpPr txBox="1"/>
          <p:nvPr/>
        </p:nvSpPr>
        <p:spPr>
          <a:xfrm>
            <a:off x="6972300" y="2281714"/>
            <a:ext cx="15621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Retenção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em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massa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dirty="0" err="1">
                <a:solidFill>
                  <a:schemeClr val="accent1"/>
                </a:solidFill>
              </a:rPr>
              <a:t>força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bruta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5DE34-7C1D-2E44-9298-183B5A53CEEF}"/>
              </a:ext>
            </a:extLst>
          </p:cNvPr>
          <p:cNvSpPr txBox="1"/>
          <p:nvPr/>
        </p:nvSpPr>
        <p:spPr>
          <a:xfrm>
            <a:off x="8458200" y="3439663"/>
            <a:ext cx="14859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Responsabilidade</a:t>
            </a:r>
            <a:r>
              <a:rPr lang="en-US" sz="1400" dirty="0">
                <a:solidFill>
                  <a:schemeClr val="accent1"/>
                </a:solidFill>
              </a:rPr>
              <a:t>  </a:t>
            </a:r>
            <a:r>
              <a:rPr lang="en-US" sz="1400" dirty="0" err="1">
                <a:solidFill>
                  <a:schemeClr val="accent1"/>
                </a:solidFill>
              </a:rPr>
              <a:t>intermediário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BEEBF-2689-0B48-B737-F77FA767A745}"/>
              </a:ext>
            </a:extLst>
          </p:cNvPr>
          <p:cNvSpPr txBox="1"/>
          <p:nvPr/>
        </p:nvSpPr>
        <p:spPr>
          <a:xfrm>
            <a:off x="10020300" y="3486150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Ponto de </a:t>
            </a:r>
            <a:r>
              <a:rPr lang="en-US" sz="1400" dirty="0" err="1">
                <a:solidFill>
                  <a:schemeClr val="accent1"/>
                </a:solidFill>
              </a:rPr>
              <a:t>Acesso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desonesto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06293-ED89-6C4F-84E8-C787C1B1893D}"/>
              </a:ext>
            </a:extLst>
          </p:cNvPr>
          <p:cNvSpPr txBox="1"/>
          <p:nvPr/>
        </p:nvSpPr>
        <p:spPr>
          <a:xfrm>
            <a:off x="9469438" y="4404063"/>
            <a:ext cx="14859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Certificado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Governamental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7D62F6-C178-FE49-8B2E-216DF0865B18}"/>
              </a:ext>
            </a:extLst>
          </p:cNvPr>
          <p:cNvSpPr txBox="1"/>
          <p:nvPr/>
        </p:nvSpPr>
        <p:spPr>
          <a:xfrm>
            <a:off x="9185275" y="5761693"/>
            <a:ext cx="14097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MITM, </a:t>
            </a:r>
            <a:r>
              <a:rPr lang="en-US" sz="1400" dirty="0" err="1">
                <a:solidFill>
                  <a:schemeClr val="accent1"/>
                </a:solidFill>
              </a:rPr>
              <a:t>Protocolo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Fantasma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50DF4E-882D-944B-BF29-964E5FBE7A1B}"/>
              </a:ext>
            </a:extLst>
          </p:cNvPr>
          <p:cNvSpPr txBox="1"/>
          <p:nvPr/>
        </p:nvSpPr>
        <p:spPr>
          <a:xfrm>
            <a:off x="2701422" y="1668126"/>
            <a:ext cx="15621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Fonte </a:t>
            </a:r>
            <a:r>
              <a:rPr lang="en-US" sz="1400" dirty="0" err="1">
                <a:solidFill>
                  <a:schemeClr val="accent1"/>
                </a:solidFill>
              </a:rPr>
              <a:t>confiável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número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aleatório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5D361-39A1-F449-8309-42B81E9B41EC}"/>
              </a:ext>
            </a:extLst>
          </p:cNvPr>
          <p:cNvSpPr txBox="1"/>
          <p:nvPr/>
        </p:nvSpPr>
        <p:spPr>
          <a:xfrm>
            <a:off x="1196472" y="2811551"/>
            <a:ext cx="129907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Entrada de </a:t>
            </a:r>
            <a:r>
              <a:rPr lang="en-US" sz="1400" dirty="0" err="1">
                <a:solidFill>
                  <a:schemeClr val="accent1"/>
                </a:solidFill>
              </a:rPr>
              <a:t>texto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confiável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B11DE-C009-C642-8109-DD02EB5751C1}"/>
              </a:ext>
            </a:extLst>
          </p:cNvPr>
          <p:cNvSpPr txBox="1"/>
          <p:nvPr/>
        </p:nvSpPr>
        <p:spPr>
          <a:xfrm>
            <a:off x="3341766" y="2905780"/>
            <a:ext cx="84555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Texto</a:t>
            </a:r>
            <a:r>
              <a:rPr lang="en-US" sz="1400" dirty="0">
                <a:solidFill>
                  <a:schemeClr val="accent1"/>
                </a:solidFill>
              </a:rPr>
              <a:t> claro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EDEDA9-9FDA-7047-818F-0A81477BD7A2}"/>
              </a:ext>
            </a:extLst>
          </p:cNvPr>
          <p:cNvSpPr txBox="1"/>
          <p:nvPr/>
        </p:nvSpPr>
        <p:spPr>
          <a:xfrm>
            <a:off x="4835022" y="3922510"/>
            <a:ext cx="164197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Armazenamento</a:t>
            </a:r>
            <a:r>
              <a:rPr lang="en-US" sz="1400" dirty="0">
                <a:solidFill>
                  <a:schemeClr val="accent1"/>
                </a:solidFill>
              </a:rPr>
              <a:t> Seguro de </a:t>
            </a:r>
            <a:r>
              <a:rPr lang="en-US" sz="1400" dirty="0" err="1">
                <a:solidFill>
                  <a:schemeClr val="accent1"/>
                </a:solidFill>
              </a:rPr>
              <a:t>chave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D3CE58-B2E6-0340-9866-5099F156B5EE}"/>
              </a:ext>
            </a:extLst>
          </p:cNvPr>
          <p:cNvSpPr txBox="1"/>
          <p:nvPr/>
        </p:nvSpPr>
        <p:spPr>
          <a:xfrm>
            <a:off x="4892172" y="5211149"/>
            <a:ext cx="161925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Gerenciamento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Chave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67F768-FCEA-D94E-82AE-09034E277EA3}"/>
              </a:ext>
            </a:extLst>
          </p:cNvPr>
          <p:cNvSpPr txBox="1"/>
          <p:nvPr/>
        </p:nvSpPr>
        <p:spPr>
          <a:xfrm>
            <a:off x="7159124" y="2962930"/>
            <a:ext cx="93668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Texto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cifrado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8CBA4-1696-944A-BBB8-7D256C4BAE32}"/>
              </a:ext>
            </a:extLst>
          </p:cNvPr>
          <p:cNvSpPr txBox="1"/>
          <p:nvPr/>
        </p:nvSpPr>
        <p:spPr>
          <a:xfrm>
            <a:off x="9374188" y="5077953"/>
            <a:ext cx="14097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Troca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segura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chaves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B9CCEA-0055-8E43-BCCE-ABFD735D1DBA}"/>
              </a:ext>
            </a:extLst>
          </p:cNvPr>
          <p:cNvSpPr txBox="1"/>
          <p:nvPr/>
        </p:nvSpPr>
        <p:spPr>
          <a:xfrm>
            <a:off x="9374188" y="2783360"/>
            <a:ext cx="14097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Entrega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confiável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8A0BEF-DADA-2849-8EB7-D38828B82102}"/>
              </a:ext>
            </a:extLst>
          </p:cNvPr>
          <p:cNvSpPr txBox="1"/>
          <p:nvPr/>
        </p:nvSpPr>
        <p:spPr>
          <a:xfrm>
            <a:off x="9297988" y="1744933"/>
            <a:ext cx="15621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Fonte </a:t>
            </a:r>
            <a:r>
              <a:rPr lang="en-US" sz="1400" dirty="0" err="1">
                <a:solidFill>
                  <a:schemeClr val="accent1"/>
                </a:solidFill>
              </a:rPr>
              <a:t>confiável</a:t>
            </a:r>
            <a:r>
              <a:rPr lang="en-US" sz="1400" dirty="0">
                <a:solidFill>
                  <a:schemeClr val="accent1"/>
                </a:solidFill>
              </a:rPr>
              <a:t> de tempo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304D6-5B21-9544-B35D-550DCFB8DABE}"/>
              </a:ext>
            </a:extLst>
          </p:cNvPr>
          <p:cNvSpPr txBox="1"/>
          <p:nvPr/>
        </p:nvSpPr>
        <p:spPr>
          <a:xfrm>
            <a:off x="1440224" y="5650208"/>
            <a:ext cx="184991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Autenticação</a:t>
            </a:r>
            <a:endParaRPr lang="en-US" sz="1400" dirty="0">
              <a:solidFill>
                <a:schemeClr val="accent1"/>
              </a:solidFill>
            </a:endParaRPr>
          </a:p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Controle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Acesso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94884F-7193-4B45-B1B2-47EFFFA0281F}"/>
              </a:ext>
            </a:extLst>
          </p:cNvPr>
          <p:cNvSpPr txBox="1"/>
          <p:nvPr/>
        </p:nvSpPr>
        <p:spPr>
          <a:xfrm>
            <a:off x="4812294" y="2861660"/>
            <a:ext cx="15621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/>
                </a:solidFill>
              </a:rPr>
              <a:t>Mecanismo</a:t>
            </a:r>
            <a:r>
              <a:rPr lang="en-US" sz="1400" dirty="0">
                <a:solidFill>
                  <a:schemeClr val="accent1"/>
                </a:solidFill>
              </a:rPr>
              <a:t> de </a:t>
            </a:r>
            <a:r>
              <a:rPr lang="en-US" sz="1400" dirty="0" err="1">
                <a:solidFill>
                  <a:schemeClr val="accent1"/>
                </a:solidFill>
              </a:rPr>
              <a:t>Criptografia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FFBA1-EBB9-1E46-983B-E75A22E964B1}"/>
              </a:ext>
            </a:extLst>
          </p:cNvPr>
          <p:cNvSpPr txBox="1"/>
          <p:nvPr/>
        </p:nvSpPr>
        <p:spPr>
          <a:xfrm>
            <a:off x="4850394" y="1706293"/>
            <a:ext cx="15621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Tempo Seguro de </a:t>
            </a:r>
            <a:r>
              <a:rPr lang="en-US" sz="1400" dirty="0" err="1">
                <a:solidFill>
                  <a:schemeClr val="accent1"/>
                </a:solidFill>
              </a:rPr>
              <a:t>serviço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2A7C0D-9DD2-074D-8DA8-8FB387DE0C41}"/>
              </a:ext>
            </a:extLst>
          </p:cNvPr>
          <p:cNvSpPr txBox="1"/>
          <p:nvPr/>
        </p:nvSpPr>
        <p:spPr>
          <a:xfrm>
            <a:off x="2952751" y="3769247"/>
            <a:ext cx="1562100" cy="523220"/>
          </a:xfrm>
          <a:prstGeom prst="rect">
            <a:avLst/>
          </a:prstGeom>
          <a:solidFill>
            <a:srgbClr val="E2C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Integridade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aolicação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F2355B-8DB3-D145-ACF7-DA50D16E2949}"/>
              </a:ext>
            </a:extLst>
          </p:cNvPr>
          <p:cNvSpPr txBox="1"/>
          <p:nvPr/>
        </p:nvSpPr>
        <p:spPr>
          <a:xfrm>
            <a:off x="1423515" y="6330213"/>
            <a:ext cx="1849911" cy="307777"/>
          </a:xfrm>
          <a:prstGeom prst="rect">
            <a:avLst/>
          </a:prstGeom>
          <a:solidFill>
            <a:srgbClr val="E2C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Integridade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sistema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4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5275" y="247036"/>
            <a:ext cx="5800725" cy="537799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Modelo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Camadas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95275" y="903024"/>
            <a:ext cx="5400675" cy="543903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Vermelho: </a:t>
            </a:r>
            <a:r>
              <a:rPr lang="en-US" sz="1800" dirty="0" err="1"/>
              <a:t>intenção</a:t>
            </a:r>
            <a:r>
              <a:rPr lang="en-US" sz="1800" dirty="0"/>
              <a:t>/</a:t>
            </a:r>
            <a:r>
              <a:rPr lang="en-US" sz="1800" dirty="0" err="1"/>
              <a:t>finalidade</a:t>
            </a:r>
            <a:r>
              <a:rPr lang="en-US" sz="1800" dirty="0"/>
              <a:t> do </a:t>
            </a:r>
            <a:r>
              <a:rPr lang="en-US" sz="1800" dirty="0" err="1"/>
              <a:t>usuário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"O que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quero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confidencialidade</a:t>
            </a:r>
            <a:r>
              <a:rPr lang="en-US" sz="1800" dirty="0"/>
              <a:t> dos meus dados/ </a:t>
            </a:r>
            <a:r>
              <a:rPr lang="en-US" sz="1800" dirty="0" err="1"/>
              <a:t>mensagens</a:t>
            </a:r>
            <a:r>
              <a:rPr lang="en-US" sz="1800" dirty="0"/>
              <a:t>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err="1"/>
              <a:t>Laranja</a:t>
            </a:r>
            <a:r>
              <a:rPr lang="en-US" sz="1800" dirty="0"/>
              <a:t>: </a:t>
            </a:r>
            <a:r>
              <a:rPr lang="en-US" sz="1800" dirty="0" err="1"/>
              <a:t>experiência</a:t>
            </a:r>
            <a:r>
              <a:rPr lang="en-US" sz="1800" dirty="0"/>
              <a:t> do </a:t>
            </a:r>
            <a:r>
              <a:rPr lang="en-US" sz="1800" dirty="0" err="1"/>
              <a:t>usuário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"O que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tenho</a:t>
            </a:r>
            <a:r>
              <a:rPr lang="en-US" sz="1800" dirty="0"/>
              <a:t> que </a:t>
            </a:r>
            <a:r>
              <a:rPr lang="en-US" sz="1800" dirty="0" err="1"/>
              <a:t>fazer</a:t>
            </a:r>
            <a:r>
              <a:rPr lang="en-US" sz="1800" dirty="0"/>
              <a:t>/</a:t>
            </a:r>
            <a:r>
              <a:rPr lang="en-US" sz="1800" dirty="0" err="1"/>
              <a:t>escolher</a:t>
            </a:r>
            <a:r>
              <a:rPr lang="en-US" sz="1800" dirty="0"/>
              <a:t>/</a:t>
            </a:r>
            <a:r>
              <a:rPr lang="en-US" sz="1800" dirty="0" err="1"/>
              <a:t>configurar</a:t>
            </a:r>
            <a:r>
              <a:rPr lang="en-US" sz="1800" dirty="0"/>
              <a:t>?”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err="1"/>
              <a:t>Amarelo</a:t>
            </a:r>
            <a:r>
              <a:rPr lang="en-US" sz="1800" dirty="0"/>
              <a:t>: </a:t>
            </a:r>
            <a:r>
              <a:rPr lang="en-US" sz="1800" dirty="0" err="1"/>
              <a:t>caso</a:t>
            </a:r>
            <a:r>
              <a:rPr lang="en-US" sz="1800" dirty="0"/>
              <a:t> de </a:t>
            </a:r>
            <a:r>
              <a:rPr lang="en-US" sz="1800" dirty="0" err="1"/>
              <a:t>uso</a:t>
            </a:r>
            <a:r>
              <a:rPr lang="en-US" sz="1800" dirty="0"/>
              <a:t>/</a:t>
            </a:r>
            <a:r>
              <a:rPr lang="en-US" sz="1800" dirty="0" err="1"/>
              <a:t>descrição</a:t>
            </a:r>
            <a:r>
              <a:rPr lang="en-US" sz="1800" dirty="0"/>
              <a:t> simples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“</a:t>
            </a:r>
            <a:r>
              <a:rPr lang="en-US" sz="1800" dirty="0" err="1"/>
              <a:t>Chave</a:t>
            </a:r>
            <a:r>
              <a:rPr lang="en-US" sz="1800" dirty="0"/>
              <a:t> + dados = </a:t>
            </a:r>
            <a:r>
              <a:rPr lang="en-US" sz="1800" dirty="0" err="1"/>
              <a:t>criptografia</a:t>
            </a:r>
            <a:r>
              <a:rPr lang="en-US" sz="1800" dirty="0"/>
              <a:t> /</a:t>
            </a:r>
            <a:r>
              <a:rPr lang="en-US" sz="1800" dirty="0" err="1"/>
              <a:t>descriptografia</a:t>
            </a:r>
            <a:r>
              <a:rPr lang="en-US" sz="1800" dirty="0"/>
              <a:t>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Verde: </a:t>
            </a:r>
            <a:r>
              <a:rPr lang="en-US" sz="1800" dirty="0" err="1"/>
              <a:t>caso</a:t>
            </a:r>
            <a:r>
              <a:rPr lang="en-US" sz="1800" dirty="0"/>
              <a:t> de </a:t>
            </a:r>
            <a:r>
              <a:rPr lang="en-US" sz="1800" dirty="0" err="1"/>
              <a:t>uso</a:t>
            </a:r>
            <a:r>
              <a:rPr lang="en-US" sz="1800" dirty="0"/>
              <a:t> de </a:t>
            </a:r>
            <a:r>
              <a:rPr lang="en-US" sz="1800" dirty="0" err="1"/>
              <a:t>intermediário</a:t>
            </a:r>
            <a:r>
              <a:rPr lang="en-US" sz="1800" dirty="0"/>
              <a:t>/</a:t>
            </a:r>
            <a:r>
              <a:rPr lang="en-US" sz="1800" dirty="0" err="1"/>
              <a:t>descrição</a:t>
            </a:r>
            <a:r>
              <a:rPr lang="en-US" sz="1800" dirty="0"/>
              <a:t> “</a:t>
            </a:r>
            <a:r>
              <a:rPr lang="en-US" sz="1800" dirty="0" err="1"/>
              <a:t>Realidades</a:t>
            </a:r>
            <a:r>
              <a:rPr lang="en-US" sz="1800" dirty="0"/>
              <a:t> da </a:t>
            </a:r>
            <a:r>
              <a:rPr lang="en-US" sz="1800" dirty="0" err="1"/>
              <a:t>troca</a:t>
            </a:r>
            <a:r>
              <a:rPr lang="en-US" sz="1800" dirty="0"/>
              <a:t> </a:t>
            </a:r>
            <a:r>
              <a:rPr lang="en-US" sz="1800" dirty="0" err="1"/>
              <a:t>segura</a:t>
            </a:r>
            <a:r>
              <a:rPr lang="en-US" sz="1800" dirty="0"/>
              <a:t> de </a:t>
            </a:r>
            <a:r>
              <a:rPr lang="en-US" sz="1800" dirty="0" err="1"/>
              <a:t>chaves</a:t>
            </a:r>
            <a:r>
              <a:rPr lang="en-US" sz="1800" dirty="0"/>
              <a:t>, PKI, TTPs”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Azul: </a:t>
            </a:r>
            <a:r>
              <a:rPr lang="en-US" sz="1800" dirty="0" err="1"/>
              <a:t>visão</a:t>
            </a:r>
            <a:r>
              <a:rPr lang="en-US" sz="1800" dirty="0"/>
              <a:t> </a:t>
            </a:r>
            <a:r>
              <a:rPr lang="en-US" sz="1800" dirty="0" err="1"/>
              <a:t>geral</a:t>
            </a:r>
            <a:r>
              <a:rPr lang="en-US" sz="1800" dirty="0"/>
              <a:t> </a:t>
            </a:r>
            <a:r>
              <a:rPr lang="en-US" sz="1800" dirty="0" err="1"/>
              <a:t>técnica</a:t>
            </a:r>
            <a:r>
              <a:rPr lang="en-US" sz="1800" dirty="0"/>
              <a:t> </a:t>
            </a:r>
            <a:r>
              <a:rPr lang="en-US" sz="1800" dirty="0" err="1"/>
              <a:t>completa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"</a:t>
            </a:r>
            <a:r>
              <a:rPr lang="en-US" sz="1800" dirty="0" err="1"/>
              <a:t>Serviços</a:t>
            </a:r>
            <a:r>
              <a:rPr lang="en-US" sz="1800" dirty="0"/>
              <a:t> e </a:t>
            </a:r>
            <a:r>
              <a:rPr lang="en-US" sz="1800" dirty="0" err="1"/>
              <a:t>básicos</a:t>
            </a:r>
            <a:r>
              <a:rPr lang="en-US" sz="1800" dirty="0"/>
              <a:t> de </a:t>
            </a:r>
            <a:r>
              <a:rPr lang="en-US" sz="1800" dirty="0" err="1"/>
              <a:t>criptografia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, e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riscos</a:t>
            </a:r>
            <a:r>
              <a:rPr lang="en-US" sz="1800" dirty="0"/>
              <a:t> que </a:t>
            </a:r>
            <a:r>
              <a:rPr lang="en-US" sz="1800" dirty="0" err="1"/>
              <a:t>eles</a:t>
            </a:r>
            <a:r>
              <a:rPr lang="en-US" sz="1800" dirty="0"/>
              <a:t> </a:t>
            </a:r>
            <a:r>
              <a:rPr lang="en-US" sz="1800" dirty="0" err="1"/>
              <a:t>enfrentam</a:t>
            </a:r>
            <a:r>
              <a:rPr lang="en-US" sz="1800" dirty="0"/>
              <a:t>.”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 err="1"/>
              <a:t>Roxo</a:t>
            </a:r>
            <a:r>
              <a:rPr lang="en-US" sz="1800" dirty="0"/>
              <a:t>: </a:t>
            </a:r>
            <a:r>
              <a:rPr lang="en-US" sz="1800" dirty="0" err="1"/>
              <a:t>criptografia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um </a:t>
            </a:r>
            <a:r>
              <a:rPr lang="en-US" sz="1800" dirty="0" err="1"/>
              <a:t>sistema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“O que </a:t>
            </a:r>
            <a:r>
              <a:rPr lang="en-US" sz="1800" dirty="0" err="1"/>
              <a:t>acontece</a:t>
            </a:r>
            <a:r>
              <a:rPr lang="en-US" sz="1800" dirty="0"/>
              <a:t> se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alterar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um dos </a:t>
            </a:r>
            <a:r>
              <a:rPr lang="en-US" sz="1800" dirty="0" err="1"/>
              <a:t>elementos</a:t>
            </a:r>
            <a:r>
              <a:rPr lang="en-US" sz="1800" dirty="0"/>
              <a:t>?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29</a:t>
            </a:fld>
            <a:endParaRPr lang="en-GB" altLang="en-US">
              <a:latin typeface="Corbe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EC6E72A-52BA-AA44-BBEB-66CF3C68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0" y="537004"/>
            <a:ext cx="6409091" cy="55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sz="3400" b="1" dirty="0"/>
              <a:t>Por que é importante?</a:t>
            </a:r>
            <a:endParaRPr lang="pt-BR" altLang="en-US" sz="3400" dirty="0"/>
          </a:p>
          <a:p>
            <a:pPr algn="l"/>
            <a:r>
              <a:rPr lang="pt-BR" altLang="en-US" sz="3000" dirty="0"/>
              <a:t>Alguns governos reivindicam que seu acesso suas propostas de "acesso excepcional" permitem o acesso a dados criptografados sem enfraquecer a criptografia.</a:t>
            </a:r>
          </a:p>
          <a:p>
            <a:pPr algn="l"/>
            <a:r>
              <a:rPr lang="pt-BR" altLang="en-US" sz="3000" dirty="0"/>
              <a:t>• Acreditamos que ser essa uma concepção imprecisa e enganosa/ilusória de como a criptografia funciona.</a:t>
            </a:r>
          </a:p>
          <a:p>
            <a:pPr algn="l"/>
            <a:r>
              <a:rPr lang="pt-BR" altLang="en-US" sz="3000" dirty="0"/>
              <a:t>• Queremos que você tenha uma maneira simples de obter as informações necessárias sobre tópicos de criptografia no combate de tais reivindicações.</a:t>
            </a:r>
            <a:endParaRPr lang="de-DE" altLang="en-US" sz="3000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546D0723-BF94-EB46-8F70-AC5F6A9F4E94}" type="slidenum">
              <a:rPr lang="uk-UA" altLang="en-US" smtClean="0">
                <a:solidFill>
                  <a:schemeClr val="bg1"/>
                </a:solidFill>
                <a:latin typeface="Corbel" charset="0"/>
              </a:rPr>
              <a:pPr/>
              <a:t>3</a:t>
            </a:fld>
            <a:endParaRPr lang="uk-UA" altLang="en-US">
              <a:solidFill>
                <a:schemeClr val="bg1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Oferecendo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nível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correto</a:t>
            </a:r>
            <a:r>
              <a:rPr lang="en-GB" dirty="0">
                <a:solidFill>
                  <a:schemeClr val="tx1"/>
                </a:solidFill>
              </a:rPr>
              <a:t> de </a:t>
            </a:r>
            <a:r>
              <a:rPr lang="en-GB" dirty="0" err="1">
                <a:solidFill>
                  <a:schemeClr val="tx1"/>
                </a:solidFill>
              </a:rPr>
              <a:t>informação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202610"/>
            <a:ext cx="6082848" cy="445277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800" dirty="0"/>
              <a:t>O </a:t>
            </a:r>
            <a:r>
              <a:rPr lang="en-US" sz="1800" dirty="0" err="1"/>
              <a:t>objetivo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facilitar</a:t>
            </a:r>
            <a:r>
              <a:rPr lang="en-US" sz="1800" dirty="0"/>
              <a:t> a </a:t>
            </a:r>
            <a:r>
              <a:rPr lang="en-US" sz="1800" dirty="0" err="1"/>
              <a:t>localização</a:t>
            </a:r>
            <a:r>
              <a:rPr lang="en-US" sz="1800" dirty="0"/>
              <a:t> das </a:t>
            </a:r>
            <a:r>
              <a:rPr lang="en-US" sz="1800" dirty="0" err="1"/>
              <a:t>informações</a:t>
            </a:r>
            <a:r>
              <a:rPr lang="en-US" sz="1800" dirty="0"/>
              <a:t> </a:t>
            </a:r>
            <a:r>
              <a:rPr lang="en-US" sz="1800" dirty="0" err="1"/>
              <a:t>necessárias</a:t>
            </a:r>
            <a:r>
              <a:rPr lang="en-US" sz="1800" dirty="0"/>
              <a:t>, no </a:t>
            </a:r>
            <a:r>
              <a:rPr lang="en-US" sz="1800" dirty="0" err="1"/>
              <a:t>nível</a:t>
            </a:r>
            <a:r>
              <a:rPr lang="en-US" sz="1800" dirty="0"/>
              <a:t> de </a:t>
            </a:r>
            <a:r>
              <a:rPr lang="en-US" sz="1800" dirty="0" err="1"/>
              <a:t>detalhe</a:t>
            </a:r>
            <a:r>
              <a:rPr lang="en-US" sz="1800" dirty="0"/>
              <a:t> </a:t>
            </a:r>
            <a:r>
              <a:rPr lang="en-US" sz="1800" dirty="0" err="1"/>
              <a:t>desejado</a:t>
            </a:r>
            <a:r>
              <a:rPr lang="en-US" sz="1800" dirty="0"/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1800" dirty="0" err="1"/>
              <a:t>Aqui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o </a:t>
            </a:r>
            <a:r>
              <a:rPr lang="en-US" sz="1800" dirty="0" err="1"/>
              <a:t>princípio</a:t>
            </a:r>
            <a:r>
              <a:rPr lang="en-US" sz="1800" dirty="0"/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   1.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precisa</a:t>
            </a:r>
            <a:r>
              <a:rPr lang="en-US" sz="1800" dirty="0"/>
              <a:t> de </a:t>
            </a:r>
            <a:r>
              <a:rPr lang="en-US" sz="1800" dirty="0" err="1"/>
              <a:t>alguns</a:t>
            </a:r>
            <a:r>
              <a:rPr lang="en-US" sz="1800" dirty="0"/>
              <a:t> </a:t>
            </a:r>
            <a:r>
              <a:rPr lang="en-US" sz="1800" dirty="0" err="1"/>
              <a:t>materiais</a:t>
            </a:r>
            <a:r>
              <a:rPr lang="en-US" sz="1800" dirty="0"/>
              <a:t> para responder a </a:t>
            </a:r>
            <a:r>
              <a:rPr lang="en-US" sz="1800" dirty="0" err="1"/>
              <a:t>uma</a:t>
            </a:r>
            <a:r>
              <a:rPr lang="en-US" sz="1800" dirty="0"/>
              <a:t> nova </a:t>
            </a:r>
            <a:r>
              <a:rPr lang="en-US" sz="1800" dirty="0" err="1"/>
              <a:t>política</a:t>
            </a:r>
            <a:r>
              <a:rPr lang="en-US" sz="1800" dirty="0"/>
              <a:t> de </a:t>
            </a:r>
            <a:r>
              <a:rPr lang="en-US" sz="1800" dirty="0" err="1"/>
              <a:t>acesso</a:t>
            </a:r>
            <a:r>
              <a:rPr lang="en-US" sz="1800" dirty="0"/>
              <a:t> de dados </a:t>
            </a:r>
            <a:r>
              <a:rPr lang="en-US" sz="1800" dirty="0" err="1"/>
              <a:t>criptografados</a:t>
            </a:r>
            <a:r>
              <a:rPr lang="en-US" sz="1800" dirty="0"/>
              <a:t> pela </a:t>
            </a:r>
            <a:r>
              <a:rPr lang="en-US" sz="1800" dirty="0" err="1"/>
              <a:t>autoridade</a:t>
            </a:r>
            <a:r>
              <a:rPr lang="en-US" sz="1800" dirty="0"/>
              <a:t> </a:t>
            </a:r>
            <a:r>
              <a:rPr lang="en-US" sz="1800" dirty="0" err="1"/>
              <a:t>policial</a:t>
            </a:r>
            <a:r>
              <a:rPr lang="en-US" sz="1800" dirty="0"/>
              <a:t>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   2.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precisa</a:t>
            </a:r>
            <a:r>
              <a:rPr lang="en-US" sz="1800" dirty="0"/>
              <a:t> de </a:t>
            </a:r>
            <a:r>
              <a:rPr lang="en-US" sz="1800" dirty="0" err="1"/>
              <a:t>algumas</a:t>
            </a:r>
            <a:r>
              <a:rPr lang="en-US" sz="1800" dirty="0"/>
              <a:t> </a:t>
            </a:r>
            <a:r>
              <a:rPr lang="en-US" sz="1800" dirty="0" err="1"/>
              <a:t>mensagens</a:t>
            </a:r>
            <a:r>
              <a:rPr lang="en-US" sz="1800" dirty="0"/>
              <a:t> de alto </a:t>
            </a:r>
            <a:r>
              <a:rPr lang="en-US" sz="1800" dirty="0" err="1"/>
              <a:t>nível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o </a:t>
            </a:r>
            <a:r>
              <a:rPr lang="en-US" sz="1800" dirty="0" err="1"/>
              <a:t>problema</a:t>
            </a:r>
            <a:r>
              <a:rPr lang="en-US" sz="1800" dirty="0"/>
              <a:t> e </a:t>
            </a:r>
            <a:r>
              <a:rPr lang="en-US" sz="1800" dirty="0" err="1"/>
              <a:t>uma</a:t>
            </a:r>
            <a:r>
              <a:rPr lang="en-US" sz="1800" dirty="0"/>
              <a:t> nota </a:t>
            </a:r>
            <a:r>
              <a:rPr lang="en-US" sz="1800" dirty="0" err="1"/>
              <a:t>informativa</a:t>
            </a:r>
            <a:r>
              <a:rPr lang="en-US" sz="1800" dirty="0"/>
              <a:t> </a:t>
            </a:r>
            <a:r>
              <a:rPr lang="en-US" sz="1800" dirty="0" err="1"/>
              <a:t>técnica</a:t>
            </a:r>
            <a:r>
              <a:rPr lang="en-US" sz="1800" dirty="0"/>
              <a:t>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1800" dirty="0"/>
              <a:t>   3.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quer</a:t>
            </a:r>
            <a:r>
              <a:rPr lang="en-US" sz="1800" dirty="0"/>
              <a:t> </a:t>
            </a:r>
            <a:r>
              <a:rPr lang="en-US" sz="1800" dirty="0" err="1"/>
              <a:t>entender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a </a:t>
            </a:r>
            <a:r>
              <a:rPr lang="en-US" sz="1800" dirty="0" err="1"/>
              <a:t>política</a:t>
            </a:r>
            <a:r>
              <a:rPr lang="en-US" sz="1800" dirty="0"/>
              <a:t> </a:t>
            </a:r>
            <a:r>
              <a:rPr lang="en-US" sz="1800" dirty="0" err="1"/>
              <a:t>ameaça</a:t>
            </a:r>
            <a:r>
              <a:rPr lang="en-US" sz="1800" dirty="0"/>
              <a:t> a </a:t>
            </a:r>
            <a:r>
              <a:rPr lang="en-US" sz="1800" dirty="0" err="1"/>
              <a:t>criptografia</a:t>
            </a:r>
            <a:r>
              <a:rPr lang="en-US" sz="1800" dirty="0"/>
              <a:t> </a:t>
            </a:r>
            <a:r>
              <a:rPr lang="en-US" sz="1800" dirty="0" err="1"/>
              <a:t>confiável</a:t>
            </a:r>
            <a:r>
              <a:rPr lang="en-US" sz="1800" dirty="0"/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US" sz="1800" dirty="0"/>
          </a:p>
          <a:p>
            <a:pPr algn="just">
              <a:lnSpc>
                <a:spcPct val="100000"/>
              </a:lnSpc>
            </a:pPr>
            <a:r>
              <a:rPr lang="en-US" sz="1800" dirty="0"/>
              <a:t>O </a:t>
            </a:r>
            <a:r>
              <a:rPr lang="en-US" sz="1800" dirty="0" err="1"/>
              <a:t>modelo</a:t>
            </a:r>
            <a:r>
              <a:rPr lang="en-US" sz="1800" dirty="0"/>
              <a:t> </a:t>
            </a:r>
            <a:r>
              <a:rPr lang="en-US" sz="1800" dirty="0" err="1"/>
              <a:t>tem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objetivo</a:t>
            </a:r>
            <a:r>
              <a:rPr lang="en-US" sz="1800" dirty="0"/>
              <a:t> </a:t>
            </a:r>
            <a:r>
              <a:rPr lang="en-US" sz="1800" dirty="0" err="1"/>
              <a:t>ajudá</a:t>
            </a:r>
            <a:r>
              <a:rPr lang="en-US" sz="1800" dirty="0"/>
              <a:t>-lo a </a:t>
            </a:r>
            <a:r>
              <a:rPr lang="en-US" sz="1800" dirty="0" err="1"/>
              <a:t>obter</a:t>
            </a:r>
            <a:r>
              <a:rPr lang="en-US" sz="1800" dirty="0"/>
              <a:t> o </a:t>
            </a:r>
            <a:r>
              <a:rPr lang="en-US" sz="1800" dirty="0" err="1"/>
              <a:t>nível</a:t>
            </a:r>
            <a:r>
              <a:rPr lang="en-US" sz="1800" dirty="0"/>
              <a:t> </a:t>
            </a:r>
            <a:r>
              <a:rPr lang="en-US" sz="1800" dirty="0" err="1"/>
              <a:t>certo</a:t>
            </a:r>
            <a:r>
              <a:rPr lang="en-US" sz="1800" dirty="0"/>
              <a:t> de </a:t>
            </a:r>
            <a:r>
              <a:rPr lang="en-US" sz="1800" dirty="0" err="1"/>
              <a:t>informações</a:t>
            </a:r>
            <a:r>
              <a:rPr lang="en-US" sz="1800" dirty="0"/>
              <a:t> para o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público</a:t>
            </a:r>
            <a:r>
              <a:rPr lang="en-US" sz="1800" dirty="0"/>
              <a:t>, </a:t>
            </a:r>
            <a:r>
              <a:rPr lang="en-US" sz="1800" dirty="0" err="1"/>
              <a:t>desenvolvendo</a:t>
            </a:r>
            <a:r>
              <a:rPr lang="en-US" sz="1800" dirty="0"/>
              <a:t> </a:t>
            </a:r>
            <a:r>
              <a:rPr lang="en-US" sz="1800" dirty="0" err="1"/>
              <a:t>gradualmente</a:t>
            </a:r>
            <a:r>
              <a:rPr lang="en-US" sz="1800" dirty="0"/>
              <a:t> </a:t>
            </a:r>
            <a:r>
              <a:rPr lang="en-US" sz="1800" dirty="0" err="1"/>
              <a:t>quando</a:t>
            </a:r>
            <a:r>
              <a:rPr lang="en-US" sz="1800" dirty="0"/>
              <a:t> </a:t>
            </a:r>
            <a:r>
              <a:rPr lang="en-US" sz="1800" dirty="0" err="1"/>
              <a:t>apropriado</a:t>
            </a:r>
            <a:r>
              <a:rPr lang="en-US" sz="18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dirty="0" err="1"/>
              <a:t>Não</a:t>
            </a:r>
            <a:r>
              <a:rPr lang="en-US" sz="1800" dirty="0"/>
              <a:t> entre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pânico</a:t>
            </a:r>
            <a:r>
              <a:rPr lang="en-US" sz="1800" dirty="0"/>
              <a:t> ... </a:t>
            </a:r>
            <a:r>
              <a:rPr lang="en-US" sz="1800" dirty="0" err="1"/>
              <a:t>você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precisará</a:t>
            </a:r>
            <a:r>
              <a:rPr lang="en-US" sz="1800" dirty="0"/>
              <a:t> </a:t>
            </a:r>
            <a:r>
              <a:rPr lang="en-US" sz="1800" dirty="0" err="1"/>
              <a:t>passar</a:t>
            </a:r>
            <a:r>
              <a:rPr lang="en-US" sz="1800" dirty="0"/>
              <a:t> por </a:t>
            </a:r>
            <a:r>
              <a:rPr lang="en-US" sz="1800" dirty="0" err="1"/>
              <a:t>todas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níveis</a:t>
            </a:r>
            <a:r>
              <a:rPr lang="en-US" sz="1800" dirty="0"/>
              <a:t>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4</a:t>
            </a:fld>
            <a:endParaRPr lang="en-GB" altLang="en-US">
              <a:latin typeface="Corbe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EC6E72A-52BA-AA44-BBEB-66CF3C68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1337389"/>
            <a:ext cx="4699000" cy="431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5</a:t>
            </a:fld>
            <a:endParaRPr lang="en-GB" altLang="en-US">
              <a:latin typeface="Corbe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5DDB4-0E7B-7D45-BA4B-FA8001D4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Exemplo</a:t>
            </a:r>
            <a:r>
              <a:rPr lang="en-US" dirty="0">
                <a:solidFill>
                  <a:schemeClr val="tx1"/>
                </a:solidFill>
              </a:rPr>
              <a:t> de Caso: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256D2-BD8B-9342-B18C-57CF6BB4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Você</a:t>
            </a:r>
            <a:r>
              <a:rPr lang="en-US" sz="2200" dirty="0"/>
              <a:t> </a:t>
            </a:r>
            <a:r>
              <a:rPr lang="en-US" sz="2200" dirty="0" err="1"/>
              <a:t>ouve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proposta</a:t>
            </a:r>
            <a:r>
              <a:rPr lang="en-US" sz="2200" dirty="0"/>
              <a:t> </a:t>
            </a:r>
            <a:r>
              <a:rPr lang="en-US" sz="2200" dirty="0" err="1"/>
              <a:t>nesse</a:t>
            </a:r>
            <a:r>
              <a:rPr lang="en-US" sz="2200" dirty="0"/>
              <a:t> </a:t>
            </a:r>
            <a:r>
              <a:rPr lang="en-US" sz="2200" dirty="0" err="1"/>
              <a:t>sentido</a:t>
            </a:r>
            <a:r>
              <a:rPr lang="en-US" sz="2200" dirty="0"/>
              <a:t>:</a:t>
            </a:r>
          </a:p>
          <a:p>
            <a:pPr marL="612900" lvl="2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”</a:t>
            </a:r>
            <a:r>
              <a:rPr lang="en-US" sz="2000" dirty="0" err="1"/>
              <a:t>Nossa</a:t>
            </a:r>
            <a:r>
              <a:rPr lang="en-US" sz="2000" dirty="0"/>
              <a:t> </a:t>
            </a:r>
            <a:r>
              <a:rPr lang="en-US" sz="2000" dirty="0" err="1"/>
              <a:t>proposta</a:t>
            </a:r>
            <a:r>
              <a:rPr lang="en-US" sz="2000" dirty="0"/>
              <a:t> de </a:t>
            </a:r>
            <a:r>
              <a:rPr lang="en-US" sz="2000" dirty="0" err="1"/>
              <a:t>aplicação</a:t>
            </a:r>
            <a:r>
              <a:rPr lang="en-US" sz="2000" dirty="0"/>
              <a:t> de </a:t>
            </a:r>
            <a:r>
              <a:rPr lang="en-US" sz="2000" dirty="0" err="1"/>
              <a:t>acesso</a:t>
            </a:r>
            <a:r>
              <a:rPr lang="en-US" sz="2000" dirty="0"/>
              <a:t> por </a:t>
            </a:r>
            <a:r>
              <a:rPr lang="en-US" sz="2000" dirty="0" err="1"/>
              <a:t>autoridade</a:t>
            </a:r>
            <a:r>
              <a:rPr lang="en-US" sz="2000" dirty="0"/>
              <a:t> </a:t>
            </a:r>
            <a:r>
              <a:rPr lang="en-US" sz="2000" dirty="0" err="1"/>
              <a:t>policial</a:t>
            </a:r>
            <a:r>
              <a:rPr lang="en-US" sz="2000" dirty="0"/>
              <a:t>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criptografia</a:t>
            </a:r>
            <a:r>
              <a:rPr lang="en-US" sz="2000" dirty="0"/>
              <a:t> forte, </a:t>
            </a:r>
            <a:r>
              <a:rPr lang="en-US" sz="2000" dirty="0" err="1"/>
              <a:t>porque</a:t>
            </a:r>
            <a:r>
              <a:rPr lang="en-US" sz="2000" dirty="0"/>
              <a:t> </a:t>
            </a:r>
            <a:r>
              <a:rPr lang="en-US" sz="2000" dirty="0" err="1"/>
              <a:t>tudo</a:t>
            </a:r>
            <a:r>
              <a:rPr lang="en-US" sz="2000" dirty="0"/>
              <a:t> o que </a:t>
            </a:r>
            <a:r>
              <a:rPr lang="en-US" sz="2000" dirty="0" err="1"/>
              <a:t>queremos</a:t>
            </a:r>
            <a:r>
              <a:rPr lang="en-US" sz="2000" dirty="0"/>
              <a:t> mudar </a:t>
            </a:r>
            <a:r>
              <a:rPr lang="en-US" sz="2000" dirty="0" err="1"/>
              <a:t>é</a:t>
            </a:r>
            <a:r>
              <a:rPr lang="en-US" sz="2000" dirty="0"/>
              <a:t> o </a:t>
            </a:r>
            <a:r>
              <a:rPr lang="en-US" sz="2000" dirty="0" err="1"/>
              <a:t>protocolo</a:t>
            </a:r>
            <a:r>
              <a:rPr lang="en-US" sz="2000" dirty="0"/>
              <a:t> de </a:t>
            </a:r>
            <a:r>
              <a:rPr lang="en-US" sz="2000" dirty="0" err="1"/>
              <a:t>troca</a:t>
            </a:r>
            <a:r>
              <a:rPr lang="en-US" sz="2000" dirty="0"/>
              <a:t> de </a:t>
            </a:r>
            <a:r>
              <a:rPr lang="en-US" sz="2000" dirty="0" err="1"/>
              <a:t>chaves</a:t>
            </a:r>
            <a:r>
              <a:rPr lang="en-US" sz="2000" dirty="0"/>
              <a:t>.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estamos</a:t>
            </a:r>
            <a:r>
              <a:rPr lang="en-US" sz="2000" dirty="0"/>
              <a:t> </a:t>
            </a:r>
            <a:r>
              <a:rPr lang="en-US" sz="2000" dirty="0" err="1"/>
              <a:t>mexendo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criptografia</a:t>
            </a:r>
            <a:r>
              <a:rPr lang="en-US" sz="2000" dirty="0"/>
              <a:t>. ”</a:t>
            </a:r>
          </a:p>
          <a:p>
            <a:pPr lvl="2" indent="0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 O que </a:t>
            </a:r>
            <a:r>
              <a:rPr lang="en-US" sz="2200" dirty="0" err="1"/>
              <a:t>isso</a:t>
            </a:r>
            <a:r>
              <a:rPr lang="en-US" sz="2200" dirty="0"/>
              <a:t> </a:t>
            </a:r>
            <a:r>
              <a:rPr lang="en-US" sz="2200" dirty="0" err="1"/>
              <a:t>significa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prática</a:t>
            </a:r>
            <a:r>
              <a:rPr lang="en-US" sz="22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verdade</a:t>
            </a:r>
            <a:r>
              <a:rPr lang="en-US" sz="2200" dirty="0"/>
              <a:t> que </a:t>
            </a:r>
            <a:r>
              <a:rPr lang="en-US" sz="2200" dirty="0" err="1"/>
              <a:t>isso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enfraquece</a:t>
            </a:r>
            <a:r>
              <a:rPr lang="en-US" sz="2200" dirty="0"/>
              <a:t> a </a:t>
            </a:r>
            <a:r>
              <a:rPr lang="en-US" sz="2200" dirty="0" err="1"/>
              <a:t>criptografia</a:t>
            </a:r>
            <a:r>
              <a:rPr lang="en-US" sz="2200" dirty="0"/>
              <a:t>?</a:t>
            </a:r>
          </a:p>
          <a:p>
            <a:pPr marL="612900" lvl="2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Vamos</a:t>
            </a:r>
            <a:r>
              <a:rPr lang="en-US" sz="2200" dirty="0"/>
              <a:t>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olhada</a:t>
            </a:r>
            <a:r>
              <a:rPr lang="en-US" sz="2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902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Vermelho: A </a:t>
            </a:r>
            <a:r>
              <a:rPr lang="en-GB" dirty="0" err="1">
                <a:solidFill>
                  <a:schemeClr val="tx1"/>
                </a:solidFill>
              </a:rPr>
              <a:t>Perspectiva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Usuário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301250"/>
            <a:ext cx="11122272" cy="42555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muito</a:t>
            </a:r>
            <a:r>
              <a:rPr lang="en-US" sz="2400" dirty="0"/>
              <a:t> simples: </a:t>
            </a:r>
            <a:r>
              <a:rPr lang="en-US" sz="2400" dirty="0" err="1"/>
              <a:t>Quero</a:t>
            </a:r>
            <a:r>
              <a:rPr lang="en-US" sz="2400" dirty="0"/>
              <a:t> </a:t>
            </a:r>
            <a:r>
              <a:rPr lang="en-US" sz="2400" dirty="0" err="1"/>
              <a:t>manter</a:t>
            </a:r>
            <a:r>
              <a:rPr lang="en-US" sz="2400" dirty="0"/>
              <a:t> as </a:t>
            </a:r>
            <a:r>
              <a:rPr lang="en-US" sz="2400" dirty="0" err="1"/>
              <a:t>minhas</a:t>
            </a:r>
            <a:r>
              <a:rPr lang="en-US" sz="2400" dirty="0"/>
              <a:t> </a:t>
            </a:r>
            <a:r>
              <a:rPr lang="en-US" sz="2400" dirty="0" err="1"/>
              <a:t>informações</a:t>
            </a:r>
            <a:r>
              <a:rPr lang="en-US" sz="2400" dirty="0"/>
              <a:t> </a:t>
            </a:r>
            <a:r>
              <a:rPr lang="en-US" sz="2400" dirty="0" err="1"/>
              <a:t>confidenciais</a:t>
            </a:r>
            <a:r>
              <a:rPr lang="en-U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”</a:t>
            </a:r>
            <a:r>
              <a:rPr lang="en-US" sz="2400" dirty="0" err="1"/>
              <a:t>Espero</a:t>
            </a:r>
            <a:r>
              <a:rPr lang="en-US" sz="2400" dirty="0"/>
              <a:t> que </a:t>
            </a:r>
            <a:r>
              <a:rPr lang="en-US" sz="2400" dirty="0" err="1"/>
              <a:t>ninguém</a:t>
            </a:r>
            <a:r>
              <a:rPr lang="en-US" sz="2400" dirty="0"/>
              <a:t> </a:t>
            </a:r>
            <a:r>
              <a:rPr lang="en-US" sz="2400" dirty="0" err="1"/>
              <a:t>leia</a:t>
            </a:r>
            <a:r>
              <a:rPr lang="en-US" sz="2400" dirty="0"/>
              <a:t> </a:t>
            </a:r>
            <a:r>
              <a:rPr lang="en-US" sz="2400" dirty="0" err="1"/>
              <a:t>minhas</a:t>
            </a:r>
            <a:r>
              <a:rPr lang="en-US" sz="2400" dirty="0"/>
              <a:t> </a:t>
            </a:r>
            <a:r>
              <a:rPr lang="en-US" sz="2400" dirty="0" err="1"/>
              <a:t>mensagens</a:t>
            </a:r>
            <a:r>
              <a:rPr lang="en-US" sz="2400" dirty="0"/>
              <a:t>, </a:t>
            </a:r>
            <a:r>
              <a:rPr lang="en-US" sz="2400" dirty="0" err="1"/>
              <a:t>exceto</a:t>
            </a:r>
            <a:r>
              <a:rPr lang="en-US" sz="2400" dirty="0"/>
              <a:t> a </a:t>
            </a:r>
            <a:r>
              <a:rPr lang="en-US" sz="2400" dirty="0" err="1"/>
              <a:t>pessoa</a:t>
            </a:r>
            <a:r>
              <a:rPr lang="en-US" sz="2400" dirty="0"/>
              <a:t> para </a:t>
            </a:r>
            <a:r>
              <a:rPr lang="en-US" sz="2400" dirty="0" err="1"/>
              <a:t>quem</a:t>
            </a:r>
            <a:r>
              <a:rPr lang="en-US" sz="2400" dirty="0"/>
              <a:t> as </a:t>
            </a:r>
            <a:r>
              <a:rPr lang="en-US" sz="2400" dirty="0" err="1"/>
              <a:t>envio</a:t>
            </a:r>
            <a:r>
              <a:rPr lang="en-US" sz="2400" dirty="0"/>
              <a:t>."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6</a:t>
            </a:fld>
            <a:endParaRPr lang="en-GB" altLang="en-US">
              <a:latin typeface="Corbel" charset="0"/>
            </a:endParaRPr>
          </a:p>
        </p:txBody>
      </p:sp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A440E4B-DD6B-9244-BB84-F2AEA6407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5" y="2682081"/>
            <a:ext cx="5473700" cy="374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8E9BF-08B2-7D43-9C74-7AAE857555AC}"/>
              </a:ext>
            </a:extLst>
          </p:cNvPr>
          <p:cNvSpPr txBox="1"/>
          <p:nvPr/>
        </p:nvSpPr>
        <p:spPr>
          <a:xfrm>
            <a:off x="4081347" y="5046012"/>
            <a:ext cx="136044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Remetente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9DF70-84B5-3E49-884F-86C521E2B94A}"/>
              </a:ext>
            </a:extLst>
          </p:cNvPr>
          <p:cNvSpPr txBox="1"/>
          <p:nvPr/>
        </p:nvSpPr>
        <p:spPr>
          <a:xfrm>
            <a:off x="6936060" y="5046012"/>
            <a:ext cx="1342727" cy="369332"/>
          </a:xfrm>
          <a:prstGeom prst="rect">
            <a:avLst/>
          </a:prstGeom>
          <a:solidFill>
            <a:srgbClr val="EE9D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Destinatário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4E047-D291-744B-850A-CB747806E945}"/>
              </a:ext>
            </a:extLst>
          </p:cNvPr>
          <p:cNvSpPr txBox="1"/>
          <p:nvPr/>
        </p:nvSpPr>
        <p:spPr>
          <a:xfrm>
            <a:off x="5501501" y="3429000"/>
            <a:ext cx="136044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Mensageiro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804DF-EF36-ED40-8D58-01BEF0B64CA5}"/>
              </a:ext>
            </a:extLst>
          </p:cNvPr>
          <p:cNvSpPr txBox="1"/>
          <p:nvPr/>
        </p:nvSpPr>
        <p:spPr>
          <a:xfrm>
            <a:off x="4005439" y="4045404"/>
            <a:ext cx="116092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De: </a:t>
            </a:r>
            <a:r>
              <a:rPr lang="en-US" sz="1000" b="1" dirty="0" err="1"/>
              <a:t>Remetente</a:t>
            </a:r>
            <a:r>
              <a:rPr lang="en-US" sz="1000" b="1" dirty="0"/>
              <a:t> </a:t>
            </a:r>
          </a:p>
          <a:p>
            <a:r>
              <a:rPr lang="en-US" sz="1000" b="1" dirty="0"/>
              <a:t>Para: </a:t>
            </a:r>
            <a:r>
              <a:rPr lang="en-US" sz="1000" b="1" dirty="0" err="1"/>
              <a:t>Destinatário</a:t>
            </a:r>
            <a:endParaRPr lang="en-US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4A36E-D65D-1140-90E4-78072755FAF5}"/>
              </a:ext>
            </a:extLst>
          </p:cNvPr>
          <p:cNvSpPr txBox="1"/>
          <p:nvPr/>
        </p:nvSpPr>
        <p:spPr>
          <a:xfrm>
            <a:off x="7209306" y="4045404"/>
            <a:ext cx="116092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De: </a:t>
            </a:r>
            <a:r>
              <a:rPr lang="en-US" sz="1000" b="1" dirty="0" err="1"/>
              <a:t>Remetente</a:t>
            </a:r>
            <a:r>
              <a:rPr lang="en-US" sz="1000" b="1" dirty="0"/>
              <a:t> </a:t>
            </a:r>
          </a:p>
          <a:p>
            <a:r>
              <a:rPr lang="en-US" sz="1000" b="1" dirty="0"/>
              <a:t>Para: </a:t>
            </a:r>
            <a:r>
              <a:rPr lang="en-US" sz="1000" b="1" dirty="0" err="1"/>
              <a:t>Destinatário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592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Amarelo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Criptografia</a:t>
            </a:r>
            <a:r>
              <a:rPr lang="en-GB" dirty="0">
                <a:solidFill>
                  <a:schemeClr val="tx1"/>
                </a:solidFill>
              </a:rPr>
              <a:t> de Alto-</a:t>
            </a:r>
            <a:r>
              <a:rPr lang="en-GB" dirty="0" err="1">
                <a:solidFill>
                  <a:schemeClr val="tx1"/>
                </a:solidFill>
              </a:rPr>
              <a:t>Nível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34864" y="1301250"/>
            <a:ext cx="11122272" cy="42555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usada</a:t>
            </a:r>
            <a:r>
              <a:rPr lang="en-US" sz="2200" dirty="0"/>
              <a:t> para </a:t>
            </a:r>
            <a:r>
              <a:rPr lang="en-US" sz="2200" dirty="0" err="1"/>
              <a:t>fornecer</a:t>
            </a:r>
            <a:r>
              <a:rPr lang="en-US" sz="2200" dirty="0"/>
              <a:t> </a:t>
            </a:r>
            <a:r>
              <a:rPr lang="en-US" sz="2200" dirty="0" err="1"/>
              <a:t>confidencialidade</a:t>
            </a:r>
            <a:r>
              <a:rPr lang="en-US" sz="2200" dirty="0"/>
              <a:t> das </a:t>
            </a:r>
            <a:r>
              <a:rPr lang="en-US" sz="2200" dirty="0" err="1"/>
              <a:t>mensagens</a:t>
            </a:r>
            <a:r>
              <a:rPr lang="en-US" sz="2200" dirty="0"/>
              <a:t> </a:t>
            </a:r>
            <a:r>
              <a:rPr lang="en-US" sz="2200" dirty="0" err="1"/>
              <a:t>criptografadas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A </a:t>
            </a:r>
            <a:r>
              <a:rPr lang="en-US" sz="2200" dirty="0" err="1"/>
              <a:t>mensagem</a:t>
            </a:r>
            <a:r>
              <a:rPr lang="en-US" sz="2200" dirty="0"/>
              <a:t>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criptografada</a:t>
            </a:r>
            <a:r>
              <a:rPr lang="en-US" sz="2200" dirty="0"/>
              <a:t>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remetente</a:t>
            </a:r>
            <a:r>
              <a:rPr lang="en-US" sz="2200" dirty="0"/>
              <a:t> </a:t>
            </a:r>
            <a:r>
              <a:rPr lang="en-US" sz="2200" dirty="0" err="1"/>
              <a:t>é</a:t>
            </a:r>
            <a:r>
              <a:rPr lang="en-US" sz="2200" dirty="0"/>
              <a:t> </a:t>
            </a:r>
            <a:r>
              <a:rPr lang="en-US" sz="2200" dirty="0" err="1"/>
              <a:t>descriptografada</a:t>
            </a:r>
            <a:r>
              <a:rPr lang="en-US" sz="2200" dirty="0"/>
              <a:t>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destinatário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Ninguém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tem</a:t>
            </a:r>
            <a:r>
              <a:rPr lang="en-US" sz="2200" dirty="0"/>
              <a:t> </a:t>
            </a:r>
            <a:r>
              <a:rPr lang="en-US" sz="2200" dirty="0" err="1"/>
              <a:t>meios</a:t>
            </a:r>
            <a:r>
              <a:rPr lang="en-US" sz="2200" dirty="0"/>
              <a:t> de </a:t>
            </a:r>
            <a:r>
              <a:rPr lang="en-US" sz="2200" dirty="0" err="1"/>
              <a:t>ler</a:t>
            </a:r>
            <a:r>
              <a:rPr lang="en-US" sz="2200" dirty="0"/>
              <a:t> o </a:t>
            </a:r>
            <a:r>
              <a:rPr lang="en-US" sz="2200" dirty="0" err="1"/>
              <a:t>conteúdo</a:t>
            </a:r>
            <a:endParaRPr lang="en-US" sz="2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7</a:t>
            </a:fld>
            <a:endParaRPr lang="en-GB" altLang="en-US">
              <a:latin typeface="Corbe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A3A7685-744F-224B-AE59-21A33560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2800850"/>
            <a:ext cx="9004300" cy="275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C3DFB-2474-B948-AFFE-C55168A68F6B}"/>
              </a:ext>
            </a:extLst>
          </p:cNvPr>
          <p:cNvSpPr txBox="1"/>
          <p:nvPr/>
        </p:nvSpPr>
        <p:spPr>
          <a:xfrm>
            <a:off x="540976" y="5572622"/>
            <a:ext cx="1069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Isso</a:t>
            </a:r>
            <a:r>
              <a:rPr lang="en-US" sz="2200" dirty="0"/>
              <a:t> </a:t>
            </a:r>
            <a:r>
              <a:rPr lang="en-US" sz="2200" dirty="0" err="1"/>
              <a:t>pressupõe</a:t>
            </a:r>
            <a:r>
              <a:rPr lang="en-US" sz="2200" dirty="0"/>
              <a:t> que o </a:t>
            </a:r>
            <a:r>
              <a:rPr lang="en-US" sz="2200" dirty="0" err="1"/>
              <a:t>remetente</a:t>
            </a:r>
            <a:r>
              <a:rPr lang="en-US" sz="2200" dirty="0"/>
              <a:t> e o </a:t>
            </a:r>
            <a:r>
              <a:rPr lang="en-US" sz="2200" dirty="0" err="1"/>
              <a:t>destinatário</a:t>
            </a:r>
            <a:r>
              <a:rPr lang="en-US" sz="2200" dirty="0"/>
              <a:t> </a:t>
            </a:r>
            <a:r>
              <a:rPr lang="en-US" sz="2200" dirty="0" err="1"/>
              <a:t>tenham</a:t>
            </a:r>
            <a:r>
              <a:rPr lang="en-US" sz="2200" dirty="0"/>
              <a:t>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maneira</a:t>
            </a:r>
            <a:r>
              <a:rPr lang="en-US" sz="2200" dirty="0"/>
              <a:t> </a:t>
            </a:r>
            <a:r>
              <a:rPr lang="en-US" sz="2200" dirty="0" err="1"/>
              <a:t>confiável</a:t>
            </a:r>
            <a:r>
              <a:rPr lang="en-US" sz="2200" dirty="0"/>
              <a:t> de trocar  as </a:t>
            </a:r>
            <a:r>
              <a:rPr lang="en-US" sz="2200" dirty="0" err="1"/>
              <a:t>chaves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3A6A9-A40F-3D44-86C4-94A0E6A256AE}"/>
              </a:ext>
            </a:extLst>
          </p:cNvPr>
          <p:cNvSpPr txBox="1"/>
          <p:nvPr/>
        </p:nvSpPr>
        <p:spPr>
          <a:xfrm>
            <a:off x="2865120" y="4084320"/>
            <a:ext cx="99060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2"/>
                </a:solidFill>
              </a:rPr>
              <a:t>Texto</a:t>
            </a:r>
            <a:r>
              <a:rPr lang="en-US" sz="1400" dirty="0">
                <a:solidFill>
                  <a:schemeClr val="tx2"/>
                </a:solidFill>
              </a:rPr>
              <a:t> claro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FF5B2-C2BB-5245-A2D0-5E063BB20377}"/>
              </a:ext>
            </a:extLst>
          </p:cNvPr>
          <p:cNvSpPr txBox="1"/>
          <p:nvPr/>
        </p:nvSpPr>
        <p:spPr>
          <a:xfrm>
            <a:off x="6370320" y="3962400"/>
            <a:ext cx="9906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2"/>
                </a:solidFill>
              </a:rPr>
              <a:t>Texto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cifrado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D0752-A85D-2247-9A54-7E10D84C3293}"/>
              </a:ext>
            </a:extLst>
          </p:cNvPr>
          <p:cNvSpPr txBox="1"/>
          <p:nvPr/>
        </p:nvSpPr>
        <p:spPr>
          <a:xfrm>
            <a:off x="4324447" y="3948201"/>
            <a:ext cx="149723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2"/>
                </a:solidFill>
              </a:rPr>
              <a:t>Mecanismo</a:t>
            </a:r>
            <a:r>
              <a:rPr lang="en-US" sz="1400" dirty="0">
                <a:solidFill>
                  <a:schemeClr val="tx2"/>
                </a:solidFill>
              </a:rPr>
              <a:t> de </a:t>
            </a:r>
            <a:r>
              <a:rPr lang="en-US" sz="1400" dirty="0" err="1">
                <a:solidFill>
                  <a:schemeClr val="tx2"/>
                </a:solidFill>
              </a:rPr>
              <a:t>Criptografia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431B5-C74A-154A-9069-346B01D4A973}"/>
              </a:ext>
            </a:extLst>
          </p:cNvPr>
          <p:cNvSpPr txBox="1"/>
          <p:nvPr/>
        </p:nvSpPr>
        <p:spPr>
          <a:xfrm>
            <a:off x="9083040" y="4168406"/>
            <a:ext cx="12192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solidFill>
                  <a:schemeClr val="tx2"/>
                </a:solidFill>
              </a:rPr>
              <a:t>Mensagem</a:t>
            </a: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en-US" sz="1300" dirty="0" err="1">
                <a:solidFill>
                  <a:schemeClr val="tx2"/>
                </a:solidFill>
              </a:rPr>
              <a:t>Criptografada</a:t>
            </a:r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 que </a:t>
            </a:r>
            <a:r>
              <a:rPr lang="en-GB" dirty="0" err="1">
                <a:solidFill>
                  <a:schemeClr val="tx1"/>
                </a:solidFill>
              </a:rPr>
              <a:t>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criptografia</a:t>
            </a:r>
            <a:r>
              <a:rPr lang="en-GB" dirty="0">
                <a:solidFill>
                  <a:schemeClr val="tx1"/>
                </a:solidFill>
              </a:rPr>
              <a:t>, e o que </a:t>
            </a:r>
            <a:r>
              <a:rPr lang="en-GB" dirty="0" err="1">
                <a:solidFill>
                  <a:schemeClr val="tx1"/>
                </a:solidFill>
              </a:rPr>
              <a:t>ela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faz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425550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2200" dirty="0"/>
              <a:t>• A </a:t>
            </a:r>
            <a:r>
              <a:rPr lang="en-US" sz="2200" dirty="0" err="1"/>
              <a:t>transformação</a:t>
            </a:r>
            <a:r>
              <a:rPr lang="en-US" sz="2200" dirty="0"/>
              <a:t> </a:t>
            </a:r>
            <a:r>
              <a:rPr lang="en-US" sz="2200" u="sng" dirty="0" err="1"/>
              <a:t>reversível</a:t>
            </a:r>
            <a:r>
              <a:rPr lang="en-US" sz="2200" dirty="0"/>
              <a:t> de dados</a:t>
            </a:r>
          </a:p>
          <a:p>
            <a:pPr algn="just">
              <a:spcAft>
                <a:spcPts val="0"/>
              </a:spcAft>
            </a:pPr>
            <a:r>
              <a:rPr lang="en-US" sz="2200" dirty="0"/>
              <a:t>• </a:t>
            </a:r>
            <a:r>
              <a:rPr lang="en-US" sz="2200" dirty="0" err="1"/>
              <a:t>Torna</a:t>
            </a:r>
            <a:r>
              <a:rPr lang="en-US" sz="2200" dirty="0"/>
              <a:t> as </a:t>
            </a:r>
            <a:r>
              <a:rPr lang="en-US" sz="2200" dirty="0" err="1"/>
              <a:t>informações</a:t>
            </a:r>
            <a:r>
              <a:rPr lang="en-US" sz="2200" dirty="0"/>
              <a:t> </a:t>
            </a:r>
            <a:r>
              <a:rPr lang="en-US" sz="2200" u="sng" dirty="0" err="1"/>
              <a:t>ininteligíveis</a:t>
            </a:r>
            <a:r>
              <a:rPr lang="en-US" sz="2200" u="sng" dirty="0"/>
              <a:t> </a:t>
            </a:r>
            <a:r>
              <a:rPr lang="en-US" sz="2200" dirty="0"/>
              <a:t>e </a:t>
            </a:r>
            <a:r>
              <a:rPr lang="en-US" sz="2200" dirty="0" err="1"/>
              <a:t>inacessíveis</a:t>
            </a:r>
            <a:r>
              <a:rPr lang="en-US" sz="2200" dirty="0"/>
              <a:t> </a:t>
            </a:r>
          </a:p>
          <a:p>
            <a:pPr algn="just">
              <a:spcAft>
                <a:spcPts val="0"/>
              </a:spcAft>
            </a:pPr>
            <a:r>
              <a:rPr lang="en-US" sz="2200" dirty="0"/>
              <a:t>• </a:t>
            </a:r>
            <a:r>
              <a:rPr lang="en-US" sz="2200" dirty="0" err="1"/>
              <a:t>Fornece</a:t>
            </a:r>
            <a:r>
              <a:rPr lang="en-US" sz="2200" dirty="0"/>
              <a:t> a </a:t>
            </a:r>
            <a:r>
              <a:rPr lang="en-US" sz="2200" u="sng" dirty="0" err="1"/>
              <a:t>confidencialidade</a:t>
            </a:r>
            <a:r>
              <a:rPr lang="en-US" sz="2200" u="sng" dirty="0"/>
              <a:t> dos dados</a:t>
            </a:r>
          </a:p>
          <a:p>
            <a:pPr algn="just">
              <a:spcAft>
                <a:spcPts val="0"/>
              </a:spcAft>
            </a:pPr>
            <a:r>
              <a:rPr lang="en-US" sz="2200" dirty="0"/>
              <a:t>• </a:t>
            </a:r>
            <a:r>
              <a:rPr lang="en-US" sz="2200" dirty="0" err="1"/>
              <a:t>Pode</a:t>
            </a:r>
            <a:r>
              <a:rPr lang="en-US" sz="2200" dirty="0"/>
              <a:t> </a:t>
            </a:r>
            <a:r>
              <a:rPr lang="en-US" sz="2200" dirty="0" err="1"/>
              <a:t>auxiliar</a:t>
            </a:r>
            <a:r>
              <a:rPr lang="en-US" sz="2200" dirty="0"/>
              <a:t> a </a:t>
            </a:r>
            <a:r>
              <a:rPr lang="en-US" sz="2200" dirty="0" err="1"/>
              <a:t>fornecer</a:t>
            </a:r>
            <a:r>
              <a:rPr lang="en-US" sz="2200" dirty="0"/>
              <a:t> </a:t>
            </a:r>
            <a:r>
              <a:rPr lang="en-US" sz="2200" u="sng" dirty="0" err="1"/>
              <a:t>integridade</a:t>
            </a:r>
            <a:r>
              <a:rPr lang="en-US" sz="2200" u="sng" dirty="0"/>
              <a:t> dos dados</a:t>
            </a:r>
          </a:p>
          <a:p>
            <a:pPr algn="just">
              <a:spcAft>
                <a:spcPts val="0"/>
              </a:spcAft>
            </a:pPr>
            <a:endParaRPr lang="en-US" sz="2200" dirty="0"/>
          </a:p>
          <a:p>
            <a:pPr algn="just">
              <a:spcAft>
                <a:spcPts val="0"/>
              </a:spcAft>
            </a:pPr>
            <a:r>
              <a:rPr lang="en-US" sz="2200" dirty="0" err="1"/>
              <a:t>Algumas</a:t>
            </a:r>
            <a:r>
              <a:rPr lang="en-US" sz="2200" dirty="0"/>
              <a:t> </a:t>
            </a:r>
            <a:r>
              <a:rPr lang="en-US" sz="2200" dirty="0" err="1"/>
              <a:t>coisas</a:t>
            </a:r>
            <a:r>
              <a:rPr lang="en-US" sz="2200" dirty="0"/>
              <a:t> que a </a:t>
            </a: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faz</a:t>
            </a:r>
            <a:r>
              <a:rPr lang="en-US" sz="2200" dirty="0"/>
              <a:t>:</a:t>
            </a:r>
          </a:p>
          <a:p>
            <a:pPr marL="0" lvl="2" indent="0" algn="just">
              <a:buNone/>
            </a:pPr>
            <a:r>
              <a:rPr lang="en-US" sz="2000" dirty="0"/>
              <a:t>     • </a:t>
            </a:r>
            <a:r>
              <a:rPr lang="en-US" sz="2000" dirty="0" err="1"/>
              <a:t>Não</a:t>
            </a:r>
            <a:r>
              <a:rPr lang="en-US" sz="2000" dirty="0"/>
              <a:t> impede que um </a:t>
            </a:r>
            <a:r>
              <a:rPr lang="en-US" sz="2000" dirty="0" err="1"/>
              <a:t>adversário</a:t>
            </a:r>
            <a:r>
              <a:rPr lang="en-US" sz="2000" dirty="0"/>
              <a:t> </a:t>
            </a:r>
            <a:r>
              <a:rPr lang="en-US" sz="2000" dirty="0" err="1"/>
              <a:t>acesse</a:t>
            </a:r>
            <a:r>
              <a:rPr lang="en-US" sz="2000" dirty="0"/>
              <a:t>/</a:t>
            </a:r>
            <a:r>
              <a:rPr lang="en-US" sz="2000" dirty="0" err="1"/>
              <a:t>veja</a:t>
            </a:r>
            <a:r>
              <a:rPr lang="en-US" sz="2000" dirty="0"/>
              <a:t> </a:t>
            </a:r>
            <a:r>
              <a:rPr lang="en-US" sz="2000" dirty="0" err="1"/>
              <a:t>seus</a:t>
            </a:r>
            <a:r>
              <a:rPr lang="en-US" sz="2000" dirty="0"/>
              <a:t> dados (</a:t>
            </a:r>
            <a:r>
              <a:rPr lang="en-US" sz="2000" dirty="0" err="1"/>
              <a:t>torna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sentido</a:t>
            </a:r>
            <a:r>
              <a:rPr lang="en-US" sz="2000" dirty="0"/>
              <a:t>)</a:t>
            </a:r>
          </a:p>
          <a:p>
            <a:pPr lvl="1" algn="just">
              <a:spcAft>
                <a:spcPts val="0"/>
              </a:spcAft>
            </a:pPr>
            <a:r>
              <a:rPr lang="en-US" sz="2000" dirty="0"/>
              <a:t>     • </a:t>
            </a:r>
            <a:r>
              <a:rPr lang="en-US" sz="2000" dirty="0" err="1"/>
              <a:t>Não</a:t>
            </a:r>
            <a:r>
              <a:rPr lang="en-US" sz="2000" dirty="0"/>
              <a:t> impede que </a:t>
            </a:r>
            <a:r>
              <a:rPr lang="en-US" sz="2000" dirty="0" err="1"/>
              <a:t>seus</a:t>
            </a:r>
            <a:r>
              <a:rPr lang="en-US" sz="2000" dirty="0"/>
              <a:t> dados </a:t>
            </a:r>
            <a:r>
              <a:rPr lang="en-US" sz="2000" dirty="0" err="1"/>
              <a:t>sejam</a:t>
            </a:r>
            <a:r>
              <a:rPr lang="en-US" sz="2000" dirty="0"/>
              <a:t> </a:t>
            </a:r>
            <a:r>
              <a:rPr lang="en-US" sz="2000" dirty="0" err="1"/>
              <a:t>excluídos</a:t>
            </a:r>
            <a:endParaRPr lang="en-US" sz="2000" dirty="0"/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	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criptografia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informações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indistinguível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dados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aleatórios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8</a:t>
            </a:fld>
            <a:endParaRPr lang="en-GB" altLang="en-US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err="1">
                <a:solidFill>
                  <a:schemeClr val="tx1"/>
                </a:solidFill>
              </a:rPr>
              <a:t>criptografia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auxiliar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proteção</a:t>
            </a:r>
            <a:r>
              <a:rPr lang="en-GB" dirty="0">
                <a:solidFill>
                  <a:schemeClr val="tx1"/>
                </a:solidFill>
              </a:rPr>
              <a:t> contra </a:t>
            </a:r>
            <a:r>
              <a:rPr lang="en-GB" dirty="0" err="1">
                <a:solidFill>
                  <a:schemeClr val="tx1"/>
                </a:solidFill>
              </a:rPr>
              <a:t>ataques</a:t>
            </a:r>
            <a:r>
              <a:rPr lang="en-GB" dirty="0">
                <a:solidFill>
                  <a:schemeClr val="tx1"/>
                </a:solidFill>
              </a:rPr>
              <a:t> ”</a:t>
            </a:r>
            <a:r>
              <a:rPr lang="en-GB" dirty="0" err="1">
                <a:solidFill>
                  <a:schemeClr val="tx1"/>
                </a:solidFill>
              </a:rPr>
              <a:t>passivos</a:t>
            </a:r>
            <a:r>
              <a:rPr lang="en-GB" dirty="0">
                <a:solidFill>
                  <a:schemeClr val="tx1"/>
                </a:solidFill>
              </a:rPr>
              <a:t>” e “</a:t>
            </a:r>
            <a:r>
              <a:rPr lang="en-GB" dirty="0" err="1">
                <a:solidFill>
                  <a:schemeClr val="tx1"/>
                </a:solidFill>
              </a:rPr>
              <a:t>ativos</a:t>
            </a:r>
            <a:r>
              <a:rPr lang="en-GB" dirty="0">
                <a:solidFill>
                  <a:schemeClr val="tx1"/>
                </a:solidFill>
              </a:rPr>
              <a:t>” 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540976" y="1775644"/>
            <a:ext cx="11122272" cy="4255500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• Um </a:t>
            </a:r>
            <a:r>
              <a:rPr lang="en-US" sz="2200" dirty="0" err="1"/>
              <a:t>ataque</a:t>
            </a:r>
            <a:r>
              <a:rPr lang="en-US" sz="2200" dirty="0"/>
              <a:t> </a:t>
            </a:r>
            <a:r>
              <a:rPr lang="en-US" sz="2200" dirty="0" err="1"/>
              <a:t>passivo</a:t>
            </a:r>
            <a:r>
              <a:rPr lang="en-US" sz="2200" dirty="0"/>
              <a:t> </a:t>
            </a:r>
            <a:r>
              <a:rPr lang="en-US" sz="2200" dirty="0" err="1"/>
              <a:t>ocorre</a:t>
            </a:r>
            <a:r>
              <a:rPr lang="en-US" sz="2200" dirty="0"/>
              <a:t> </a:t>
            </a:r>
            <a:r>
              <a:rPr lang="en-US" sz="2200" dirty="0" err="1"/>
              <a:t>quuando</a:t>
            </a:r>
            <a:r>
              <a:rPr lang="en-US" sz="2200" dirty="0"/>
              <a:t> um </a:t>
            </a:r>
            <a:r>
              <a:rPr lang="en-US" sz="2200" dirty="0" err="1"/>
              <a:t>adversário</a:t>
            </a:r>
            <a:r>
              <a:rPr lang="en-US" sz="2200" dirty="0"/>
              <a:t>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ler</a:t>
            </a:r>
            <a:r>
              <a:rPr lang="en-US" sz="2200" dirty="0"/>
              <a:t>/</a:t>
            </a:r>
            <a:r>
              <a:rPr lang="en-US" sz="2200" dirty="0" err="1"/>
              <a:t>escutar</a:t>
            </a:r>
            <a:r>
              <a:rPr lang="en-US" sz="2200" dirty="0"/>
              <a:t> </a:t>
            </a:r>
            <a:r>
              <a:rPr lang="en-US" sz="2200" dirty="0" err="1"/>
              <a:t>secretamente</a:t>
            </a:r>
            <a:r>
              <a:rPr lang="en-US" sz="2200" dirty="0"/>
              <a:t> </a:t>
            </a:r>
            <a:r>
              <a:rPr lang="en-US" sz="2200" dirty="0" err="1"/>
              <a:t>seus</a:t>
            </a:r>
            <a:r>
              <a:rPr lang="en-US" sz="2200" dirty="0"/>
              <a:t> dados: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      • </a:t>
            </a:r>
            <a:r>
              <a:rPr lang="en-US" sz="2200" dirty="0" err="1"/>
              <a:t>Exemplos</a:t>
            </a:r>
            <a:r>
              <a:rPr lang="en-US" sz="2200" dirty="0"/>
              <a:t>:</a:t>
            </a:r>
          </a:p>
          <a:p>
            <a:pPr lvl="4"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Um </a:t>
            </a:r>
            <a:r>
              <a:rPr lang="en-US" sz="2200" dirty="0" err="1"/>
              <a:t>serviço</a:t>
            </a:r>
            <a:r>
              <a:rPr lang="en-US" sz="2200" dirty="0"/>
              <a:t> de webmail “</a:t>
            </a:r>
            <a:r>
              <a:rPr lang="en-US" sz="2200" dirty="0" err="1"/>
              <a:t>gratuito</a:t>
            </a:r>
            <a:r>
              <a:rPr lang="en-US" sz="2200" dirty="0"/>
              <a:t>”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explorar</a:t>
            </a:r>
            <a:r>
              <a:rPr lang="en-US" sz="2200" dirty="0"/>
              <a:t> </a:t>
            </a:r>
            <a:r>
              <a:rPr lang="en-US" sz="2200" dirty="0" err="1"/>
              <a:t>seus</a:t>
            </a:r>
            <a:r>
              <a:rPr lang="en-US" sz="2200" dirty="0"/>
              <a:t> e-mails para </a:t>
            </a:r>
            <a:r>
              <a:rPr lang="en-US" sz="2200" dirty="0" err="1"/>
              <a:t>obter</a:t>
            </a:r>
            <a:r>
              <a:rPr lang="en-US" sz="2200" dirty="0"/>
              <a:t> </a:t>
            </a:r>
            <a:r>
              <a:rPr lang="en-US" sz="2200" dirty="0" err="1"/>
              <a:t>informações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seus</a:t>
            </a:r>
            <a:r>
              <a:rPr lang="en-US" sz="2200" dirty="0"/>
              <a:t> interesses e </a:t>
            </a:r>
            <a:r>
              <a:rPr lang="en-US" sz="2200" dirty="0" err="1"/>
              <a:t>poder</a:t>
            </a:r>
            <a:r>
              <a:rPr lang="en-US" sz="2200" dirty="0"/>
              <a:t> de </a:t>
            </a:r>
            <a:r>
              <a:rPr lang="en-US" sz="2200" dirty="0" err="1"/>
              <a:t>compra</a:t>
            </a:r>
            <a:endParaRPr lang="en-US" sz="2200" dirty="0"/>
          </a:p>
          <a:p>
            <a:pPr lvl="4"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Um </a:t>
            </a:r>
            <a:r>
              <a:rPr lang="en-US" sz="2200" dirty="0" err="1"/>
              <a:t>criminoso</a:t>
            </a:r>
            <a:r>
              <a:rPr lang="en-US" sz="2200" dirty="0"/>
              <a:t>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interceptar</a:t>
            </a:r>
            <a:r>
              <a:rPr lang="en-US" sz="2200" dirty="0"/>
              <a:t>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senha</a:t>
            </a:r>
            <a:r>
              <a:rPr lang="en-US" sz="2200" dirty="0"/>
              <a:t> </a:t>
            </a:r>
            <a:r>
              <a:rPr lang="en-US" sz="2200" dirty="0" err="1"/>
              <a:t>bancária</a:t>
            </a:r>
            <a:endParaRPr lang="en-US" sz="2200" dirty="0"/>
          </a:p>
          <a:p>
            <a:pPr marL="574725" lvl="4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en-US" sz="2000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• Um </a:t>
            </a:r>
            <a:r>
              <a:rPr lang="en-US" sz="2200" dirty="0" err="1"/>
              <a:t>ataque</a:t>
            </a:r>
            <a:r>
              <a:rPr lang="en-US" sz="2200" dirty="0"/>
              <a:t> </a:t>
            </a:r>
            <a:r>
              <a:rPr lang="en-US" sz="2200" dirty="0" err="1"/>
              <a:t>ativo</a:t>
            </a:r>
            <a:r>
              <a:rPr lang="en-US" sz="2200" dirty="0"/>
              <a:t> </a:t>
            </a:r>
            <a:r>
              <a:rPr lang="en-US" sz="2200" dirty="0" err="1"/>
              <a:t>ocorre</a:t>
            </a:r>
            <a:r>
              <a:rPr lang="en-US" sz="2200" dirty="0"/>
              <a:t> </a:t>
            </a:r>
            <a:r>
              <a:rPr lang="en-US" sz="2200" dirty="0" err="1"/>
              <a:t>quando</a:t>
            </a:r>
            <a:r>
              <a:rPr lang="en-US" sz="2200" dirty="0"/>
              <a:t> </a:t>
            </a:r>
            <a:r>
              <a:rPr lang="en-US" sz="2200" dirty="0" err="1"/>
              <a:t>eles</a:t>
            </a:r>
            <a:r>
              <a:rPr lang="en-US" sz="2200" dirty="0"/>
              <a:t> </a:t>
            </a:r>
            <a:r>
              <a:rPr lang="en-US" sz="2200" dirty="0" err="1"/>
              <a:t>também</a:t>
            </a:r>
            <a:r>
              <a:rPr lang="en-US" sz="2200" dirty="0"/>
              <a:t> </a:t>
            </a:r>
            <a:r>
              <a:rPr lang="en-US" sz="2200" dirty="0" err="1"/>
              <a:t>querem</a:t>
            </a:r>
            <a:r>
              <a:rPr lang="en-US" sz="2200" dirty="0"/>
              <a:t> </a:t>
            </a:r>
            <a:r>
              <a:rPr lang="en-US" sz="2200" dirty="0" err="1"/>
              <a:t>alterá</a:t>
            </a:r>
            <a:r>
              <a:rPr lang="en-US" sz="2200" dirty="0"/>
              <a:t>-lo: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      • </a:t>
            </a:r>
            <a:r>
              <a:rPr lang="en-US" sz="2200" dirty="0" err="1"/>
              <a:t>Exemplo</a:t>
            </a:r>
            <a:r>
              <a:rPr lang="en-US" sz="2200" dirty="0"/>
              <a:t>: um </a:t>
            </a:r>
            <a:r>
              <a:rPr lang="en-US" sz="2200" dirty="0" err="1"/>
              <a:t>criminoso</a:t>
            </a:r>
            <a:r>
              <a:rPr lang="en-US" sz="2200" dirty="0"/>
              <a:t> </a:t>
            </a:r>
            <a:r>
              <a:rPr lang="en-US" sz="2200" dirty="0" err="1"/>
              <a:t>deseja</a:t>
            </a:r>
            <a:r>
              <a:rPr lang="en-US" sz="2200" dirty="0"/>
              <a:t> </a:t>
            </a:r>
            <a:r>
              <a:rPr lang="en-US" sz="2200" dirty="0" err="1"/>
              <a:t>substituir</a:t>
            </a:r>
            <a:r>
              <a:rPr lang="en-US" sz="2200" dirty="0"/>
              <a:t> a </a:t>
            </a:r>
            <a:r>
              <a:rPr lang="en-US" sz="2200" dirty="0" err="1"/>
              <a:t>mensagem</a:t>
            </a:r>
            <a:endParaRPr lang="en-US" sz="2200" dirty="0"/>
          </a:p>
          <a:p>
            <a:pPr lvl="4" algn="just">
              <a:lnSpc>
                <a:spcPct val="100000"/>
              </a:lnSpc>
            </a:pPr>
            <a:r>
              <a:rPr lang="en-US" sz="2200" dirty="0"/>
              <a:t>"</a:t>
            </a:r>
            <a:r>
              <a:rPr lang="en-US" sz="2200" dirty="0" err="1"/>
              <a:t>Pague</a:t>
            </a:r>
            <a:r>
              <a:rPr lang="en-US" sz="2200" dirty="0"/>
              <a:t> R$ 500 </a:t>
            </a:r>
            <a:r>
              <a:rPr lang="en-US" sz="2200" dirty="0" err="1"/>
              <a:t>ao</a:t>
            </a:r>
            <a:r>
              <a:rPr lang="en-US" sz="2200" dirty="0"/>
              <a:t> [</a:t>
            </a:r>
            <a:r>
              <a:rPr lang="en-US" sz="2200" dirty="0" err="1"/>
              <a:t>número</a:t>
            </a:r>
            <a:r>
              <a:rPr lang="en-US" sz="2200" dirty="0"/>
              <a:t> da </a:t>
            </a:r>
            <a:r>
              <a:rPr lang="en-US" sz="2200" dirty="0" err="1"/>
              <a:t>conta</a:t>
            </a:r>
            <a:r>
              <a:rPr lang="en-US" sz="2200" dirty="0"/>
              <a:t> de Robin]" por "</a:t>
            </a:r>
            <a:r>
              <a:rPr lang="en-US" sz="2200" dirty="0" err="1"/>
              <a:t>Pague</a:t>
            </a:r>
            <a:r>
              <a:rPr lang="en-US" sz="2200" dirty="0"/>
              <a:t> R$ 500 </a:t>
            </a:r>
            <a:r>
              <a:rPr lang="en-US" sz="2200" dirty="0" err="1"/>
              <a:t>ao</a:t>
            </a:r>
            <a:r>
              <a:rPr lang="en-US" sz="2200" dirty="0"/>
              <a:t> [</a:t>
            </a:r>
            <a:r>
              <a:rPr lang="en-US" sz="2200" dirty="0" err="1"/>
              <a:t>número</a:t>
            </a:r>
            <a:r>
              <a:rPr lang="en-US" sz="2200" dirty="0"/>
              <a:t> da </a:t>
            </a:r>
            <a:r>
              <a:rPr lang="en-US" sz="2200" dirty="0" err="1"/>
              <a:t>conta</a:t>
            </a:r>
            <a:r>
              <a:rPr lang="en-US" sz="2200" dirty="0"/>
              <a:t> do </a:t>
            </a:r>
            <a:r>
              <a:rPr lang="en-US" sz="2200" dirty="0" err="1"/>
              <a:t>criminoso</a:t>
            </a:r>
            <a:r>
              <a:rPr lang="en-US" sz="2200" dirty="0"/>
              <a:t>]"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/>
              <a:t>• A </a:t>
            </a:r>
            <a:r>
              <a:rPr lang="en-US" sz="2200" dirty="0" err="1"/>
              <a:t>criptografia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impede que </a:t>
            </a:r>
            <a:r>
              <a:rPr lang="en-US" sz="2200" dirty="0" err="1"/>
              <a:t>alguém</a:t>
            </a:r>
            <a:r>
              <a:rPr lang="en-US" sz="2200" dirty="0"/>
              <a:t> </a:t>
            </a:r>
            <a:r>
              <a:rPr lang="en-US" sz="2200" dirty="0" err="1"/>
              <a:t>obtenha</a:t>
            </a:r>
            <a:r>
              <a:rPr lang="en-US" sz="2200" dirty="0"/>
              <a:t> </a:t>
            </a:r>
            <a:r>
              <a:rPr lang="en-US" sz="2200" dirty="0" err="1"/>
              <a:t>acesso</a:t>
            </a:r>
            <a:r>
              <a:rPr lang="en-US" sz="2200" dirty="0"/>
              <a:t> </a:t>
            </a:r>
            <a:r>
              <a:rPr lang="en-US" sz="2200" dirty="0" err="1"/>
              <a:t>aos</a:t>
            </a:r>
            <a:r>
              <a:rPr lang="en-US" sz="2200" dirty="0"/>
              <a:t> </a:t>
            </a:r>
            <a:r>
              <a:rPr lang="en-US" sz="2200" dirty="0" err="1"/>
              <a:t>seus</a:t>
            </a:r>
            <a:r>
              <a:rPr lang="en-US" sz="2200" dirty="0"/>
              <a:t> dados; </a:t>
            </a:r>
            <a:r>
              <a:rPr lang="en-US" sz="2200" dirty="0" err="1"/>
              <a:t>torna</a:t>
            </a:r>
            <a:r>
              <a:rPr lang="en-US" sz="2200" dirty="0"/>
              <a:t> </a:t>
            </a:r>
            <a:r>
              <a:rPr lang="en-US" sz="2200" dirty="0" err="1"/>
              <a:t>os</a:t>
            </a:r>
            <a:r>
              <a:rPr lang="en-US" sz="2200" dirty="0"/>
              <a:t> dados </a:t>
            </a:r>
            <a:r>
              <a:rPr lang="en-US" sz="2200" dirty="0" err="1"/>
              <a:t>ininteligíveis</a:t>
            </a:r>
            <a:r>
              <a:rPr lang="en-US" sz="2200" dirty="0"/>
              <a:t>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076043E4-25C5-1147-87B6-275903E00DC9}" type="slidenum">
              <a:rPr lang="en-GB" altLang="en-US" smtClean="0">
                <a:latin typeface="Corbel" charset="0"/>
              </a:rPr>
              <a:pPr/>
              <a:t>9</a:t>
            </a:fld>
            <a:endParaRPr lang="en-GB" altLang="en-US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D5236D06-1D74-7D40-8872-D5FC9FF488D5}" vid="{DE75045D-0858-9848-9942-BEF34AA73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2615</Words>
  <Application>Microsoft Macintosh PowerPoint</Application>
  <PresentationFormat>Widescreen</PresentationFormat>
  <Paragraphs>293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.AppleSystemUIFont</vt:lpstr>
      <vt:lpstr>Hind Light</vt:lpstr>
      <vt:lpstr>Hind Medium</vt:lpstr>
      <vt:lpstr>Arial</vt:lpstr>
      <vt:lpstr>Corbel</vt:lpstr>
      <vt:lpstr>ISOC</vt:lpstr>
      <vt:lpstr>Criptografia como um Sistema</vt:lpstr>
      <vt:lpstr>PowerPoint Presentation</vt:lpstr>
      <vt:lpstr>PowerPoint Presentation</vt:lpstr>
      <vt:lpstr>Oferecendo o nível correto de informação</vt:lpstr>
      <vt:lpstr>Exemplo de Caso: </vt:lpstr>
      <vt:lpstr>Vermelho: A Perspectiva do Usuário</vt:lpstr>
      <vt:lpstr>Amarelo: Criptografia de Alto-Nível</vt:lpstr>
      <vt:lpstr>O que é criptografia, e o que ela faz?</vt:lpstr>
      <vt:lpstr>A criptografia pode auxiliar na proteção contra ataques ”passivos” e “ativos” </vt:lpstr>
      <vt:lpstr>Noções básicas de criptografia simétrica</vt:lpstr>
      <vt:lpstr>Verde : Descrição Intermediária – Criptografia e troca de chaves segura</vt:lpstr>
      <vt:lpstr>Problema com a Criptografia Simétrica</vt:lpstr>
      <vt:lpstr>O papel da criptografia de chave pública ou assimétrica </vt:lpstr>
      <vt:lpstr>Algumas informações sobre criptografia de chave pública ... </vt:lpstr>
      <vt:lpstr>Criptografia de Chave Pública: troca inicial de chave.</vt:lpstr>
      <vt:lpstr>Criptografia de chave pública: ataque Homem no meio (Man in the Middle Atack)</vt:lpstr>
      <vt:lpstr>A criptografia de Chave Pública é útil para a distribuição de chaves</vt:lpstr>
      <vt:lpstr>Uma Mnemônica:</vt:lpstr>
      <vt:lpstr>Roxo: protocolos ”Fantasmas" como uma ameaça à criptografia</vt:lpstr>
      <vt:lpstr>Um protocolo "fantasma" significa que a conversa criptografada não é confidencial </vt:lpstr>
      <vt:lpstr>Por vezes você deseja adicionar pessoas a uma conversa segura. </vt:lpstr>
      <vt:lpstr>A questão central da confiança </vt:lpstr>
      <vt:lpstr>A ameaça à criptografia como um sistema</vt:lpstr>
      <vt:lpstr>Para recapitular – Observamos os seguintes pontos:</vt:lpstr>
      <vt:lpstr>PowerPoint Presentation</vt:lpstr>
      <vt:lpstr>Slides Suplementares</vt:lpstr>
      <vt:lpstr>Nível Azul: relaciona-se ao ”explicadores” técnicos de cada elemento</vt:lpstr>
      <vt:lpstr>Nível roxo: links para o informativo da ISOC por ponto de ameaça</vt:lpstr>
      <vt:lpstr>Modelo em Camadas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Criptografia como um Sistema</dc:title>
  <dc:creator>Margareth Kang</dc:creator>
  <cp:lastModifiedBy>Margareth Kang</cp:lastModifiedBy>
  <cp:revision>22</cp:revision>
  <dcterms:created xsi:type="dcterms:W3CDTF">2020-05-31T19:13:00Z</dcterms:created>
  <dcterms:modified xsi:type="dcterms:W3CDTF">2020-06-03T00:50:17Z</dcterms:modified>
</cp:coreProperties>
</file>