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7"/>
  </p:notesMasterIdLst>
  <p:sldIdLst>
    <p:sldId id="257" r:id="rId2"/>
    <p:sldId id="261" r:id="rId3"/>
    <p:sldId id="260" r:id="rId4"/>
    <p:sldId id="293" r:id="rId5"/>
    <p:sldId id="262" r:id="rId6"/>
    <p:sldId id="263" r:id="rId7"/>
    <p:sldId id="265" r:id="rId8"/>
    <p:sldId id="267" r:id="rId9"/>
    <p:sldId id="300" r:id="rId10"/>
    <p:sldId id="269" r:id="rId11"/>
    <p:sldId id="268" r:id="rId12"/>
    <p:sldId id="271" r:id="rId13"/>
    <p:sldId id="272" r:id="rId14"/>
    <p:sldId id="273" r:id="rId15"/>
    <p:sldId id="295" r:id="rId16"/>
    <p:sldId id="301" r:id="rId17"/>
    <p:sldId id="302" r:id="rId18"/>
    <p:sldId id="275" r:id="rId19"/>
    <p:sldId id="276" r:id="rId20"/>
    <p:sldId id="303" r:id="rId21"/>
    <p:sldId id="389" r:id="rId22"/>
    <p:sldId id="304" r:id="rId23"/>
    <p:sldId id="305" r:id="rId24"/>
    <p:sldId id="306" r:id="rId25"/>
    <p:sldId id="307" r:id="rId26"/>
    <p:sldId id="308" r:id="rId27"/>
    <p:sldId id="337" r:id="rId28"/>
    <p:sldId id="338" r:id="rId29"/>
    <p:sldId id="339"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69" r:id="rId87"/>
    <p:sldId id="370" r:id="rId88"/>
    <p:sldId id="371" r:id="rId89"/>
    <p:sldId id="372" r:id="rId90"/>
    <p:sldId id="373" r:id="rId91"/>
    <p:sldId id="374" r:id="rId92"/>
    <p:sldId id="375" r:id="rId93"/>
    <p:sldId id="376" r:id="rId94"/>
    <p:sldId id="377" r:id="rId95"/>
    <p:sldId id="378" r:id="rId96"/>
    <p:sldId id="380" r:id="rId97"/>
    <p:sldId id="379" r:id="rId98"/>
    <p:sldId id="381" r:id="rId99"/>
    <p:sldId id="382" r:id="rId100"/>
    <p:sldId id="383" r:id="rId101"/>
    <p:sldId id="384" r:id="rId102"/>
    <p:sldId id="385" r:id="rId103"/>
    <p:sldId id="386" r:id="rId104"/>
    <p:sldId id="387" r:id="rId105"/>
    <p:sldId id="388"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94558"/>
  </p:normalViewPr>
  <p:slideViewPr>
    <p:cSldViewPr snapToGrid="0">
      <p:cViewPr varScale="1">
        <p:scale>
          <a:sx n="81" d="100"/>
          <a:sy n="81" d="100"/>
        </p:scale>
        <p:origin x="119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DE83F-9E1C-48CC-B166-9AFF463252BF}" type="datetimeFigureOut">
              <a:rPr lang="en-US" smtClean="0"/>
              <a:t>6/12/2020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EAA3E-3104-4CA9-B192-AFC3C9B5AB6A}" type="slidenum">
              <a:rPr lang="en-US" smtClean="0"/>
              <a:t>‹nº›</a:t>
            </a:fld>
            <a:endParaRPr lang="en-US"/>
          </a:p>
        </p:txBody>
      </p:sp>
    </p:spTree>
    <p:extLst>
      <p:ext uri="{BB962C8B-B14F-4D97-AF65-F5344CB8AC3E}">
        <p14:creationId xmlns:p14="http://schemas.microsoft.com/office/powerpoint/2010/main" val="292826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dirty="0"/>
          </a:p>
        </p:txBody>
      </p:sp>
    </p:spTree>
    <p:extLst>
      <p:ext uri="{BB962C8B-B14F-4D97-AF65-F5344CB8AC3E}">
        <p14:creationId xmlns:p14="http://schemas.microsoft.com/office/powerpoint/2010/main" val="61433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a:t>
            </a:fld>
            <a:endParaRPr lang="en-GB" altLang="en-US" dirty="0"/>
          </a:p>
        </p:txBody>
      </p:sp>
    </p:spTree>
    <p:extLst>
      <p:ext uri="{BB962C8B-B14F-4D97-AF65-F5344CB8AC3E}">
        <p14:creationId xmlns:p14="http://schemas.microsoft.com/office/powerpoint/2010/main" val="17738870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100</a:t>
            </a:fld>
            <a:endParaRPr lang="en-GB" altLang="en-US" dirty="0"/>
          </a:p>
        </p:txBody>
      </p:sp>
    </p:spTree>
    <p:extLst>
      <p:ext uri="{BB962C8B-B14F-4D97-AF65-F5344CB8AC3E}">
        <p14:creationId xmlns:p14="http://schemas.microsoft.com/office/powerpoint/2010/main" val="24249160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101</a:t>
            </a:fld>
            <a:endParaRPr lang="en-GB" altLang="en-US" dirty="0"/>
          </a:p>
        </p:txBody>
      </p:sp>
    </p:spTree>
    <p:extLst>
      <p:ext uri="{BB962C8B-B14F-4D97-AF65-F5344CB8AC3E}">
        <p14:creationId xmlns:p14="http://schemas.microsoft.com/office/powerpoint/2010/main" val="1030240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102</a:t>
            </a:fld>
            <a:endParaRPr lang="en-GB" altLang="en-US" dirty="0"/>
          </a:p>
        </p:txBody>
      </p:sp>
    </p:spTree>
    <p:extLst>
      <p:ext uri="{BB962C8B-B14F-4D97-AF65-F5344CB8AC3E}">
        <p14:creationId xmlns:p14="http://schemas.microsoft.com/office/powerpoint/2010/main" val="258937194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103</a:t>
            </a:fld>
            <a:endParaRPr lang="en-GB" altLang="en-US" dirty="0"/>
          </a:p>
        </p:txBody>
      </p:sp>
    </p:spTree>
    <p:extLst>
      <p:ext uri="{BB962C8B-B14F-4D97-AF65-F5344CB8AC3E}">
        <p14:creationId xmlns:p14="http://schemas.microsoft.com/office/powerpoint/2010/main" val="23173995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104</a:t>
            </a:fld>
            <a:endParaRPr lang="en-GB" altLang="en-US" dirty="0"/>
          </a:p>
        </p:txBody>
      </p:sp>
    </p:spTree>
    <p:extLst>
      <p:ext uri="{BB962C8B-B14F-4D97-AF65-F5344CB8AC3E}">
        <p14:creationId xmlns:p14="http://schemas.microsoft.com/office/powerpoint/2010/main" val="26520011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105</a:t>
            </a:fld>
            <a:endParaRPr lang="en-GB" altLang="en-US" dirty="0"/>
          </a:p>
        </p:txBody>
      </p:sp>
    </p:spTree>
    <p:extLst>
      <p:ext uri="{BB962C8B-B14F-4D97-AF65-F5344CB8AC3E}">
        <p14:creationId xmlns:p14="http://schemas.microsoft.com/office/powerpoint/2010/main" val="225335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11</a:t>
            </a:fld>
            <a:endParaRPr lang="en-GB" altLang="en-US" dirty="0"/>
          </a:p>
        </p:txBody>
      </p:sp>
    </p:spTree>
    <p:extLst>
      <p:ext uri="{BB962C8B-B14F-4D97-AF65-F5344CB8AC3E}">
        <p14:creationId xmlns:p14="http://schemas.microsoft.com/office/powerpoint/2010/main" val="288064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12</a:t>
            </a:fld>
            <a:endParaRPr lang="en-GB" altLang="en-US" dirty="0"/>
          </a:p>
        </p:txBody>
      </p:sp>
    </p:spTree>
    <p:extLst>
      <p:ext uri="{BB962C8B-B14F-4D97-AF65-F5344CB8AC3E}">
        <p14:creationId xmlns:p14="http://schemas.microsoft.com/office/powerpoint/2010/main" val="65464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13</a:t>
            </a:fld>
            <a:endParaRPr lang="en-GB" altLang="en-US" dirty="0"/>
          </a:p>
        </p:txBody>
      </p:sp>
    </p:spTree>
    <p:extLst>
      <p:ext uri="{BB962C8B-B14F-4D97-AF65-F5344CB8AC3E}">
        <p14:creationId xmlns:p14="http://schemas.microsoft.com/office/powerpoint/2010/main" val="271311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14</a:t>
            </a:fld>
            <a:endParaRPr lang="en-GB" altLang="en-US" dirty="0"/>
          </a:p>
        </p:txBody>
      </p:sp>
    </p:spTree>
    <p:extLst>
      <p:ext uri="{BB962C8B-B14F-4D97-AF65-F5344CB8AC3E}">
        <p14:creationId xmlns:p14="http://schemas.microsoft.com/office/powerpoint/2010/main" val="127807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15</a:t>
            </a:fld>
            <a:endParaRPr lang="en-GB" altLang="en-US" dirty="0"/>
          </a:p>
        </p:txBody>
      </p:sp>
    </p:spTree>
    <p:extLst>
      <p:ext uri="{BB962C8B-B14F-4D97-AF65-F5344CB8AC3E}">
        <p14:creationId xmlns:p14="http://schemas.microsoft.com/office/powerpoint/2010/main" val="267756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16</a:t>
            </a:fld>
            <a:endParaRPr lang="en-GB" altLang="en-US" dirty="0"/>
          </a:p>
        </p:txBody>
      </p:sp>
    </p:spTree>
    <p:extLst>
      <p:ext uri="{BB962C8B-B14F-4D97-AF65-F5344CB8AC3E}">
        <p14:creationId xmlns:p14="http://schemas.microsoft.com/office/powerpoint/2010/main" val="512793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17</a:t>
            </a:fld>
            <a:endParaRPr lang="en-GB" altLang="en-US" dirty="0"/>
          </a:p>
        </p:txBody>
      </p:sp>
    </p:spTree>
    <p:extLst>
      <p:ext uri="{BB962C8B-B14F-4D97-AF65-F5344CB8AC3E}">
        <p14:creationId xmlns:p14="http://schemas.microsoft.com/office/powerpoint/2010/main" val="288450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18</a:t>
            </a:fld>
            <a:endParaRPr lang="en-GB" altLang="en-US" dirty="0"/>
          </a:p>
        </p:txBody>
      </p:sp>
    </p:spTree>
    <p:extLst>
      <p:ext uri="{BB962C8B-B14F-4D97-AF65-F5344CB8AC3E}">
        <p14:creationId xmlns:p14="http://schemas.microsoft.com/office/powerpoint/2010/main" val="393468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19</a:t>
            </a:fld>
            <a:endParaRPr lang="en-GB" altLang="en-US" dirty="0"/>
          </a:p>
        </p:txBody>
      </p:sp>
    </p:spTree>
    <p:extLst>
      <p:ext uri="{BB962C8B-B14F-4D97-AF65-F5344CB8AC3E}">
        <p14:creationId xmlns:p14="http://schemas.microsoft.com/office/powerpoint/2010/main" val="305654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a:t>
            </a:fld>
            <a:endParaRPr lang="en-GB" altLang="en-US" dirty="0"/>
          </a:p>
        </p:txBody>
      </p:sp>
    </p:spTree>
    <p:extLst>
      <p:ext uri="{BB962C8B-B14F-4D97-AF65-F5344CB8AC3E}">
        <p14:creationId xmlns:p14="http://schemas.microsoft.com/office/powerpoint/2010/main" val="183687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20</a:t>
            </a:fld>
            <a:endParaRPr lang="en-GB" altLang="en-US" dirty="0"/>
          </a:p>
        </p:txBody>
      </p:sp>
    </p:spTree>
    <p:extLst>
      <p:ext uri="{BB962C8B-B14F-4D97-AF65-F5344CB8AC3E}">
        <p14:creationId xmlns:p14="http://schemas.microsoft.com/office/powerpoint/2010/main" val="924624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21</a:t>
            </a:fld>
            <a:endParaRPr lang="en-GB" altLang="en-US" dirty="0"/>
          </a:p>
        </p:txBody>
      </p:sp>
    </p:spTree>
    <p:extLst>
      <p:ext uri="{BB962C8B-B14F-4D97-AF65-F5344CB8AC3E}">
        <p14:creationId xmlns:p14="http://schemas.microsoft.com/office/powerpoint/2010/main" val="121807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22</a:t>
            </a:fld>
            <a:endParaRPr lang="en-GB" altLang="en-US" dirty="0"/>
          </a:p>
        </p:txBody>
      </p:sp>
    </p:spTree>
    <p:extLst>
      <p:ext uri="{BB962C8B-B14F-4D97-AF65-F5344CB8AC3E}">
        <p14:creationId xmlns:p14="http://schemas.microsoft.com/office/powerpoint/2010/main" val="167375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23</a:t>
            </a:fld>
            <a:endParaRPr lang="en-GB" altLang="en-US" dirty="0"/>
          </a:p>
        </p:txBody>
      </p:sp>
    </p:spTree>
    <p:extLst>
      <p:ext uri="{BB962C8B-B14F-4D97-AF65-F5344CB8AC3E}">
        <p14:creationId xmlns:p14="http://schemas.microsoft.com/office/powerpoint/2010/main" val="246546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24</a:t>
            </a:fld>
            <a:endParaRPr lang="en-GB" altLang="en-US" dirty="0"/>
          </a:p>
        </p:txBody>
      </p:sp>
    </p:spTree>
    <p:extLst>
      <p:ext uri="{BB962C8B-B14F-4D97-AF65-F5344CB8AC3E}">
        <p14:creationId xmlns:p14="http://schemas.microsoft.com/office/powerpoint/2010/main" val="2317144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25</a:t>
            </a:fld>
            <a:endParaRPr lang="en-GB" altLang="en-US" dirty="0"/>
          </a:p>
        </p:txBody>
      </p:sp>
    </p:spTree>
    <p:extLst>
      <p:ext uri="{BB962C8B-B14F-4D97-AF65-F5344CB8AC3E}">
        <p14:creationId xmlns:p14="http://schemas.microsoft.com/office/powerpoint/2010/main" val="3397092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26</a:t>
            </a:fld>
            <a:endParaRPr lang="en-GB" altLang="en-US" dirty="0"/>
          </a:p>
        </p:txBody>
      </p:sp>
    </p:spTree>
    <p:extLst>
      <p:ext uri="{BB962C8B-B14F-4D97-AF65-F5344CB8AC3E}">
        <p14:creationId xmlns:p14="http://schemas.microsoft.com/office/powerpoint/2010/main" val="1176340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27</a:t>
            </a:fld>
            <a:endParaRPr lang="en-GB" altLang="en-US" dirty="0"/>
          </a:p>
        </p:txBody>
      </p:sp>
    </p:spTree>
    <p:extLst>
      <p:ext uri="{BB962C8B-B14F-4D97-AF65-F5344CB8AC3E}">
        <p14:creationId xmlns:p14="http://schemas.microsoft.com/office/powerpoint/2010/main" val="2568484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28</a:t>
            </a:fld>
            <a:endParaRPr lang="en-GB" altLang="en-US" dirty="0"/>
          </a:p>
        </p:txBody>
      </p:sp>
    </p:spTree>
    <p:extLst>
      <p:ext uri="{BB962C8B-B14F-4D97-AF65-F5344CB8AC3E}">
        <p14:creationId xmlns:p14="http://schemas.microsoft.com/office/powerpoint/2010/main" val="1799910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29</a:t>
            </a:fld>
            <a:endParaRPr lang="en-GB" altLang="en-US" dirty="0"/>
          </a:p>
        </p:txBody>
      </p:sp>
    </p:spTree>
    <p:extLst>
      <p:ext uri="{BB962C8B-B14F-4D97-AF65-F5344CB8AC3E}">
        <p14:creationId xmlns:p14="http://schemas.microsoft.com/office/powerpoint/2010/main" val="332941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a:t>
            </a:fld>
            <a:endParaRPr lang="en-GB" altLang="en-US" dirty="0"/>
          </a:p>
        </p:txBody>
      </p:sp>
    </p:spTree>
    <p:extLst>
      <p:ext uri="{BB962C8B-B14F-4D97-AF65-F5344CB8AC3E}">
        <p14:creationId xmlns:p14="http://schemas.microsoft.com/office/powerpoint/2010/main" val="183386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30</a:t>
            </a:fld>
            <a:endParaRPr lang="en-GB" altLang="en-US" dirty="0"/>
          </a:p>
        </p:txBody>
      </p:sp>
    </p:spTree>
    <p:extLst>
      <p:ext uri="{BB962C8B-B14F-4D97-AF65-F5344CB8AC3E}">
        <p14:creationId xmlns:p14="http://schemas.microsoft.com/office/powerpoint/2010/main" val="345426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31</a:t>
            </a:fld>
            <a:endParaRPr lang="en-GB" altLang="en-US" dirty="0"/>
          </a:p>
        </p:txBody>
      </p:sp>
    </p:spTree>
    <p:extLst>
      <p:ext uri="{BB962C8B-B14F-4D97-AF65-F5344CB8AC3E}">
        <p14:creationId xmlns:p14="http://schemas.microsoft.com/office/powerpoint/2010/main" val="49159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32</a:t>
            </a:fld>
            <a:endParaRPr lang="en-GB" altLang="en-US" dirty="0"/>
          </a:p>
        </p:txBody>
      </p:sp>
    </p:spTree>
    <p:extLst>
      <p:ext uri="{BB962C8B-B14F-4D97-AF65-F5344CB8AC3E}">
        <p14:creationId xmlns:p14="http://schemas.microsoft.com/office/powerpoint/2010/main" val="3508718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33</a:t>
            </a:fld>
            <a:endParaRPr lang="en-GB" altLang="en-US" dirty="0"/>
          </a:p>
        </p:txBody>
      </p:sp>
    </p:spTree>
    <p:extLst>
      <p:ext uri="{BB962C8B-B14F-4D97-AF65-F5344CB8AC3E}">
        <p14:creationId xmlns:p14="http://schemas.microsoft.com/office/powerpoint/2010/main" val="498538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34</a:t>
            </a:fld>
            <a:endParaRPr lang="en-GB" altLang="en-US" dirty="0"/>
          </a:p>
        </p:txBody>
      </p:sp>
    </p:spTree>
    <p:extLst>
      <p:ext uri="{BB962C8B-B14F-4D97-AF65-F5344CB8AC3E}">
        <p14:creationId xmlns:p14="http://schemas.microsoft.com/office/powerpoint/2010/main" val="1801007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35</a:t>
            </a:fld>
            <a:endParaRPr lang="en-GB" altLang="en-US" dirty="0"/>
          </a:p>
        </p:txBody>
      </p:sp>
    </p:spTree>
    <p:extLst>
      <p:ext uri="{BB962C8B-B14F-4D97-AF65-F5344CB8AC3E}">
        <p14:creationId xmlns:p14="http://schemas.microsoft.com/office/powerpoint/2010/main" val="2727962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36</a:t>
            </a:fld>
            <a:endParaRPr lang="en-GB" altLang="en-US" dirty="0"/>
          </a:p>
        </p:txBody>
      </p:sp>
    </p:spTree>
    <p:extLst>
      <p:ext uri="{BB962C8B-B14F-4D97-AF65-F5344CB8AC3E}">
        <p14:creationId xmlns:p14="http://schemas.microsoft.com/office/powerpoint/2010/main" val="170277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37</a:t>
            </a:fld>
            <a:endParaRPr lang="en-GB" altLang="en-US" dirty="0"/>
          </a:p>
        </p:txBody>
      </p:sp>
    </p:spTree>
    <p:extLst>
      <p:ext uri="{BB962C8B-B14F-4D97-AF65-F5344CB8AC3E}">
        <p14:creationId xmlns:p14="http://schemas.microsoft.com/office/powerpoint/2010/main" val="3219380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38</a:t>
            </a:fld>
            <a:endParaRPr lang="en-GB" altLang="en-US" dirty="0"/>
          </a:p>
        </p:txBody>
      </p:sp>
    </p:spTree>
    <p:extLst>
      <p:ext uri="{BB962C8B-B14F-4D97-AF65-F5344CB8AC3E}">
        <p14:creationId xmlns:p14="http://schemas.microsoft.com/office/powerpoint/2010/main" val="3859769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39</a:t>
            </a:fld>
            <a:endParaRPr lang="en-GB" altLang="en-US" dirty="0"/>
          </a:p>
        </p:txBody>
      </p:sp>
    </p:spTree>
    <p:extLst>
      <p:ext uri="{BB962C8B-B14F-4D97-AF65-F5344CB8AC3E}">
        <p14:creationId xmlns:p14="http://schemas.microsoft.com/office/powerpoint/2010/main" val="222850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a:t>
            </a:fld>
            <a:endParaRPr lang="en-GB" altLang="en-US" dirty="0"/>
          </a:p>
        </p:txBody>
      </p:sp>
    </p:spTree>
    <p:extLst>
      <p:ext uri="{BB962C8B-B14F-4D97-AF65-F5344CB8AC3E}">
        <p14:creationId xmlns:p14="http://schemas.microsoft.com/office/powerpoint/2010/main" val="330056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40</a:t>
            </a:fld>
            <a:endParaRPr lang="en-GB" altLang="en-US" dirty="0"/>
          </a:p>
        </p:txBody>
      </p:sp>
    </p:spTree>
    <p:extLst>
      <p:ext uri="{BB962C8B-B14F-4D97-AF65-F5344CB8AC3E}">
        <p14:creationId xmlns:p14="http://schemas.microsoft.com/office/powerpoint/2010/main" val="2357041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41</a:t>
            </a:fld>
            <a:endParaRPr lang="en-GB" altLang="en-US" dirty="0"/>
          </a:p>
        </p:txBody>
      </p:sp>
    </p:spTree>
    <p:extLst>
      <p:ext uri="{BB962C8B-B14F-4D97-AF65-F5344CB8AC3E}">
        <p14:creationId xmlns:p14="http://schemas.microsoft.com/office/powerpoint/2010/main" val="3356811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42</a:t>
            </a:fld>
            <a:endParaRPr lang="en-GB" altLang="en-US" dirty="0"/>
          </a:p>
        </p:txBody>
      </p:sp>
    </p:spTree>
    <p:extLst>
      <p:ext uri="{BB962C8B-B14F-4D97-AF65-F5344CB8AC3E}">
        <p14:creationId xmlns:p14="http://schemas.microsoft.com/office/powerpoint/2010/main" val="1981165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43</a:t>
            </a:fld>
            <a:endParaRPr lang="en-GB" altLang="en-US" dirty="0"/>
          </a:p>
        </p:txBody>
      </p:sp>
    </p:spTree>
    <p:extLst>
      <p:ext uri="{BB962C8B-B14F-4D97-AF65-F5344CB8AC3E}">
        <p14:creationId xmlns:p14="http://schemas.microsoft.com/office/powerpoint/2010/main" val="3332004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44</a:t>
            </a:fld>
            <a:endParaRPr lang="en-GB" altLang="en-US" dirty="0"/>
          </a:p>
        </p:txBody>
      </p:sp>
    </p:spTree>
    <p:extLst>
      <p:ext uri="{BB962C8B-B14F-4D97-AF65-F5344CB8AC3E}">
        <p14:creationId xmlns:p14="http://schemas.microsoft.com/office/powerpoint/2010/main" val="1048093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45</a:t>
            </a:fld>
            <a:endParaRPr lang="en-GB" altLang="en-US" dirty="0"/>
          </a:p>
        </p:txBody>
      </p:sp>
    </p:spTree>
    <p:extLst>
      <p:ext uri="{BB962C8B-B14F-4D97-AF65-F5344CB8AC3E}">
        <p14:creationId xmlns:p14="http://schemas.microsoft.com/office/powerpoint/2010/main" val="1949445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46</a:t>
            </a:fld>
            <a:endParaRPr lang="en-GB" altLang="en-US" dirty="0"/>
          </a:p>
        </p:txBody>
      </p:sp>
    </p:spTree>
    <p:extLst>
      <p:ext uri="{BB962C8B-B14F-4D97-AF65-F5344CB8AC3E}">
        <p14:creationId xmlns:p14="http://schemas.microsoft.com/office/powerpoint/2010/main" val="761511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47</a:t>
            </a:fld>
            <a:endParaRPr lang="en-GB" altLang="en-US" dirty="0"/>
          </a:p>
        </p:txBody>
      </p:sp>
    </p:spTree>
    <p:extLst>
      <p:ext uri="{BB962C8B-B14F-4D97-AF65-F5344CB8AC3E}">
        <p14:creationId xmlns:p14="http://schemas.microsoft.com/office/powerpoint/2010/main" val="1101116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48</a:t>
            </a:fld>
            <a:endParaRPr lang="en-GB" altLang="en-US" dirty="0"/>
          </a:p>
        </p:txBody>
      </p:sp>
    </p:spTree>
    <p:extLst>
      <p:ext uri="{BB962C8B-B14F-4D97-AF65-F5344CB8AC3E}">
        <p14:creationId xmlns:p14="http://schemas.microsoft.com/office/powerpoint/2010/main" val="316522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49</a:t>
            </a:fld>
            <a:endParaRPr lang="en-GB" altLang="en-US" dirty="0"/>
          </a:p>
        </p:txBody>
      </p:sp>
    </p:spTree>
    <p:extLst>
      <p:ext uri="{BB962C8B-B14F-4D97-AF65-F5344CB8AC3E}">
        <p14:creationId xmlns:p14="http://schemas.microsoft.com/office/powerpoint/2010/main" val="284231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a:t>
            </a:fld>
            <a:endParaRPr lang="en-GB" altLang="en-US" dirty="0"/>
          </a:p>
        </p:txBody>
      </p:sp>
    </p:spTree>
    <p:extLst>
      <p:ext uri="{BB962C8B-B14F-4D97-AF65-F5344CB8AC3E}">
        <p14:creationId xmlns:p14="http://schemas.microsoft.com/office/powerpoint/2010/main" val="3080105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50</a:t>
            </a:fld>
            <a:endParaRPr lang="en-GB" altLang="en-US" dirty="0"/>
          </a:p>
        </p:txBody>
      </p:sp>
    </p:spTree>
    <p:extLst>
      <p:ext uri="{BB962C8B-B14F-4D97-AF65-F5344CB8AC3E}">
        <p14:creationId xmlns:p14="http://schemas.microsoft.com/office/powerpoint/2010/main" val="1072487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51</a:t>
            </a:fld>
            <a:endParaRPr lang="en-GB" altLang="en-US" dirty="0"/>
          </a:p>
        </p:txBody>
      </p:sp>
    </p:spTree>
    <p:extLst>
      <p:ext uri="{BB962C8B-B14F-4D97-AF65-F5344CB8AC3E}">
        <p14:creationId xmlns:p14="http://schemas.microsoft.com/office/powerpoint/2010/main" val="2758950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52</a:t>
            </a:fld>
            <a:endParaRPr lang="en-GB" altLang="en-US" dirty="0"/>
          </a:p>
        </p:txBody>
      </p:sp>
    </p:spTree>
    <p:extLst>
      <p:ext uri="{BB962C8B-B14F-4D97-AF65-F5344CB8AC3E}">
        <p14:creationId xmlns:p14="http://schemas.microsoft.com/office/powerpoint/2010/main" val="15608463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53</a:t>
            </a:fld>
            <a:endParaRPr lang="en-GB" altLang="en-US" dirty="0"/>
          </a:p>
        </p:txBody>
      </p:sp>
    </p:spTree>
    <p:extLst>
      <p:ext uri="{BB962C8B-B14F-4D97-AF65-F5344CB8AC3E}">
        <p14:creationId xmlns:p14="http://schemas.microsoft.com/office/powerpoint/2010/main" val="3033936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54</a:t>
            </a:fld>
            <a:endParaRPr lang="en-GB" altLang="en-US" dirty="0"/>
          </a:p>
        </p:txBody>
      </p:sp>
    </p:spTree>
    <p:extLst>
      <p:ext uri="{BB962C8B-B14F-4D97-AF65-F5344CB8AC3E}">
        <p14:creationId xmlns:p14="http://schemas.microsoft.com/office/powerpoint/2010/main" val="1000414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55</a:t>
            </a:fld>
            <a:endParaRPr lang="en-GB" altLang="en-US" dirty="0"/>
          </a:p>
        </p:txBody>
      </p:sp>
    </p:spTree>
    <p:extLst>
      <p:ext uri="{BB962C8B-B14F-4D97-AF65-F5344CB8AC3E}">
        <p14:creationId xmlns:p14="http://schemas.microsoft.com/office/powerpoint/2010/main" val="2416591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56</a:t>
            </a:fld>
            <a:endParaRPr lang="en-GB" altLang="en-US" dirty="0"/>
          </a:p>
        </p:txBody>
      </p:sp>
    </p:spTree>
    <p:extLst>
      <p:ext uri="{BB962C8B-B14F-4D97-AF65-F5344CB8AC3E}">
        <p14:creationId xmlns:p14="http://schemas.microsoft.com/office/powerpoint/2010/main" val="10345511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57</a:t>
            </a:fld>
            <a:endParaRPr lang="en-GB" altLang="en-US" dirty="0"/>
          </a:p>
        </p:txBody>
      </p:sp>
    </p:spTree>
    <p:extLst>
      <p:ext uri="{BB962C8B-B14F-4D97-AF65-F5344CB8AC3E}">
        <p14:creationId xmlns:p14="http://schemas.microsoft.com/office/powerpoint/2010/main" val="10422556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58</a:t>
            </a:fld>
            <a:endParaRPr lang="en-GB" altLang="en-US" dirty="0"/>
          </a:p>
        </p:txBody>
      </p:sp>
    </p:spTree>
    <p:extLst>
      <p:ext uri="{BB962C8B-B14F-4D97-AF65-F5344CB8AC3E}">
        <p14:creationId xmlns:p14="http://schemas.microsoft.com/office/powerpoint/2010/main" val="20449415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59</a:t>
            </a:fld>
            <a:endParaRPr lang="en-GB" altLang="en-US" dirty="0"/>
          </a:p>
        </p:txBody>
      </p:sp>
    </p:spTree>
    <p:extLst>
      <p:ext uri="{BB962C8B-B14F-4D97-AF65-F5344CB8AC3E}">
        <p14:creationId xmlns:p14="http://schemas.microsoft.com/office/powerpoint/2010/main" val="201157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a:t>
            </a:r>
          </a:p>
          <a:p>
            <a:r>
              <a:rPr lang="es-ES_tradnl" dirty="0"/>
              <a:t>[2]</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a:t>
            </a:fld>
            <a:endParaRPr lang="en-GB" altLang="en-US" dirty="0"/>
          </a:p>
        </p:txBody>
      </p:sp>
    </p:spTree>
    <p:extLst>
      <p:ext uri="{BB962C8B-B14F-4D97-AF65-F5344CB8AC3E}">
        <p14:creationId xmlns:p14="http://schemas.microsoft.com/office/powerpoint/2010/main" val="4282302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60</a:t>
            </a:fld>
            <a:endParaRPr lang="en-GB" altLang="en-US" dirty="0"/>
          </a:p>
        </p:txBody>
      </p:sp>
    </p:spTree>
    <p:extLst>
      <p:ext uri="{BB962C8B-B14F-4D97-AF65-F5344CB8AC3E}">
        <p14:creationId xmlns:p14="http://schemas.microsoft.com/office/powerpoint/2010/main" val="2803700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61</a:t>
            </a:fld>
            <a:endParaRPr lang="en-GB" altLang="en-US" dirty="0"/>
          </a:p>
        </p:txBody>
      </p:sp>
    </p:spTree>
    <p:extLst>
      <p:ext uri="{BB962C8B-B14F-4D97-AF65-F5344CB8AC3E}">
        <p14:creationId xmlns:p14="http://schemas.microsoft.com/office/powerpoint/2010/main" val="1104171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62</a:t>
            </a:fld>
            <a:endParaRPr lang="en-GB" altLang="en-US" dirty="0"/>
          </a:p>
        </p:txBody>
      </p:sp>
    </p:spTree>
    <p:extLst>
      <p:ext uri="{BB962C8B-B14F-4D97-AF65-F5344CB8AC3E}">
        <p14:creationId xmlns:p14="http://schemas.microsoft.com/office/powerpoint/2010/main" val="12330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63</a:t>
            </a:fld>
            <a:endParaRPr lang="en-GB" altLang="en-US" dirty="0"/>
          </a:p>
        </p:txBody>
      </p:sp>
    </p:spTree>
    <p:extLst>
      <p:ext uri="{BB962C8B-B14F-4D97-AF65-F5344CB8AC3E}">
        <p14:creationId xmlns:p14="http://schemas.microsoft.com/office/powerpoint/2010/main" val="22843080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64</a:t>
            </a:fld>
            <a:endParaRPr lang="en-GB" altLang="en-US" dirty="0"/>
          </a:p>
        </p:txBody>
      </p:sp>
    </p:spTree>
    <p:extLst>
      <p:ext uri="{BB962C8B-B14F-4D97-AF65-F5344CB8AC3E}">
        <p14:creationId xmlns:p14="http://schemas.microsoft.com/office/powerpoint/2010/main" val="1082420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65</a:t>
            </a:fld>
            <a:endParaRPr lang="en-GB" altLang="en-US" dirty="0"/>
          </a:p>
        </p:txBody>
      </p:sp>
    </p:spTree>
    <p:extLst>
      <p:ext uri="{BB962C8B-B14F-4D97-AF65-F5344CB8AC3E}">
        <p14:creationId xmlns:p14="http://schemas.microsoft.com/office/powerpoint/2010/main" val="24812721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66</a:t>
            </a:fld>
            <a:endParaRPr lang="en-GB" altLang="en-US" dirty="0"/>
          </a:p>
        </p:txBody>
      </p:sp>
    </p:spTree>
    <p:extLst>
      <p:ext uri="{BB962C8B-B14F-4D97-AF65-F5344CB8AC3E}">
        <p14:creationId xmlns:p14="http://schemas.microsoft.com/office/powerpoint/2010/main" val="1015838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67</a:t>
            </a:fld>
            <a:endParaRPr lang="en-GB" altLang="en-US" dirty="0"/>
          </a:p>
        </p:txBody>
      </p:sp>
    </p:spTree>
    <p:extLst>
      <p:ext uri="{BB962C8B-B14F-4D97-AF65-F5344CB8AC3E}">
        <p14:creationId xmlns:p14="http://schemas.microsoft.com/office/powerpoint/2010/main" val="2543603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68</a:t>
            </a:fld>
            <a:endParaRPr lang="en-GB" altLang="en-US" dirty="0"/>
          </a:p>
        </p:txBody>
      </p:sp>
    </p:spTree>
    <p:extLst>
      <p:ext uri="{BB962C8B-B14F-4D97-AF65-F5344CB8AC3E}">
        <p14:creationId xmlns:p14="http://schemas.microsoft.com/office/powerpoint/2010/main" val="2164111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69</a:t>
            </a:fld>
            <a:endParaRPr lang="en-GB" altLang="en-US" dirty="0"/>
          </a:p>
        </p:txBody>
      </p:sp>
    </p:spTree>
    <p:extLst>
      <p:ext uri="{BB962C8B-B14F-4D97-AF65-F5344CB8AC3E}">
        <p14:creationId xmlns:p14="http://schemas.microsoft.com/office/powerpoint/2010/main" val="297859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[3]</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a:t>
            </a:fld>
            <a:endParaRPr lang="en-GB" altLang="en-US" dirty="0"/>
          </a:p>
        </p:txBody>
      </p:sp>
    </p:spTree>
    <p:extLst>
      <p:ext uri="{BB962C8B-B14F-4D97-AF65-F5344CB8AC3E}">
        <p14:creationId xmlns:p14="http://schemas.microsoft.com/office/powerpoint/2010/main" val="33831852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70</a:t>
            </a:fld>
            <a:endParaRPr lang="en-GB" altLang="en-US" dirty="0"/>
          </a:p>
        </p:txBody>
      </p:sp>
    </p:spTree>
    <p:extLst>
      <p:ext uri="{BB962C8B-B14F-4D97-AF65-F5344CB8AC3E}">
        <p14:creationId xmlns:p14="http://schemas.microsoft.com/office/powerpoint/2010/main" val="3210579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71</a:t>
            </a:fld>
            <a:endParaRPr lang="en-GB" altLang="en-US" dirty="0"/>
          </a:p>
        </p:txBody>
      </p:sp>
    </p:spTree>
    <p:extLst>
      <p:ext uri="{BB962C8B-B14F-4D97-AF65-F5344CB8AC3E}">
        <p14:creationId xmlns:p14="http://schemas.microsoft.com/office/powerpoint/2010/main" val="23789373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72</a:t>
            </a:fld>
            <a:endParaRPr lang="en-GB" altLang="en-US" dirty="0"/>
          </a:p>
        </p:txBody>
      </p:sp>
    </p:spTree>
    <p:extLst>
      <p:ext uri="{BB962C8B-B14F-4D97-AF65-F5344CB8AC3E}">
        <p14:creationId xmlns:p14="http://schemas.microsoft.com/office/powerpoint/2010/main" val="5172776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73</a:t>
            </a:fld>
            <a:endParaRPr lang="en-GB" altLang="en-US" dirty="0"/>
          </a:p>
        </p:txBody>
      </p:sp>
    </p:spTree>
    <p:extLst>
      <p:ext uri="{BB962C8B-B14F-4D97-AF65-F5344CB8AC3E}">
        <p14:creationId xmlns:p14="http://schemas.microsoft.com/office/powerpoint/2010/main" val="18270140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74</a:t>
            </a:fld>
            <a:endParaRPr lang="en-GB" altLang="en-US" dirty="0"/>
          </a:p>
        </p:txBody>
      </p:sp>
    </p:spTree>
    <p:extLst>
      <p:ext uri="{BB962C8B-B14F-4D97-AF65-F5344CB8AC3E}">
        <p14:creationId xmlns:p14="http://schemas.microsoft.com/office/powerpoint/2010/main" val="25642721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75</a:t>
            </a:fld>
            <a:endParaRPr lang="en-GB" altLang="en-US" dirty="0"/>
          </a:p>
        </p:txBody>
      </p:sp>
    </p:spTree>
    <p:extLst>
      <p:ext uri="{BB962C8B-B14F-4D97-AF65-F5344CB8AC3E}">
        <p14:creationId xmlns:p14="http://schemas.microsoft.com/office/powerpoint/2010/main" val="22912378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76</a:t>
            </a:fld>
            <a:endParaRPr lang="en-GB" altLang="en-US" dirty="0"/>
          </a:p>
        </p:txBody>
      </p:sp>
    </p:spTree>
    <p:extLst>
      <p:ext uri="{BB962C8B-B14F-4D97-AF65-F5344CB8AC3E}">
        <p14:creationId xmlns:p14="http://schemas.microsoft.com/office/powerpoint/2010/main" val="39752991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77</a:t>
            </a:fld>
            <a:endParaRPr lang="en-GB" altLang="en-US" dirty="0"/>
          </a:p>
        </p:txBody>
      </p:sp>
    </p:spTree>
    <p:extLst>
      <p:ext uri="{BB962C8B-B14F-4D97-AF65-F5344CB8AC3E}">
        <p14:creationId xmlns:p14="http://schemas.microsoft.com/office/powerpoint/2010/main" val="24922124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78</a:t>
            </a:fld>
            <a:endParaRPr lang="en-GB" altLang="en-US" dirty="0"/>
          </a:p>
        </p:txBody>
      </p:sp>
    </p:spTree>
    <p:extLst>
      <p:ext uri="{BB962C8B-B14F-4D97-AF65-F5344CB8AC3E}">
        <p14:creationId xmlns:p14="http://schemas.microsoft.com/office/powerpoint/2010/main" val="1320274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79</a:t>
            </a:fld>
            <a:endParaRPr lang="en-GB" altLang="en-US" dirty="0"/>
          </a:p>
        </p:txBody>
      </p:sp>
    </p:spTree>
    <p:extLst>
      <p:ext uri="{BB962C8B-B14F-4D97-AF65-F5344CB8AC3E}">
        <p14:creationId xmlns:p14="http://schemas.microsoft.com/office/powerpoint/2010/main" val="268994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a:t>
            </a:fld>
            <a:endParaRPr lang="en-GB" altLang="en-US" dirty="0"/>
          </a:p>
        </p:txBody>
      </p:sp>
    </p:spTree>
    <p:extLst>
      <p:ext uri="{BB962C8B-B14F-4D97-AF65-F5344CB8AC3E}">
        <p14:creationId xmlns:p14="http://schemas.microsoft.com/office/powerpoint/2010/main" val="2588464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80</a:t>
            </a:fld>
            <a:endParaRPr lang="en-GB" altLang="en-US" dirty="0"/>
          </a:p>
        </p:txBody>
      </p:sp>
    </p:spTree>
    <p:extLst>
      <p:ext uri="{BB962C8B-B14F-4D97-AF65-F5344CB8AC3E}">
        <p14:creationId xmlns:p14="http://schemas.microsoft.com/office/powerpoint/2010/main" val="11389863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81</a:t>
            </a:fld>
            <a:endParaRPr lang="en-GB" altLang="en-US" dirty="0"/>
          </a:p>
        </p:txBody>
      </p:sp>
    </p:spTree>
    <p:extLst>
      <p:ext uri="{BB962C8B-B14F-4D97-AF65-F5344CB8AC3E}">
        <p14:creationId xmlns:p14="http://schemas.microsoft.com/office/powerpoint/2010/main" val="41975151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82</a:t>
            </a:fld>
            <a:endParaRPr lang="en-GB" altLang="en-US" dirty="0"/>
          </a:p>
        </p:txBody>
      </p:sp>
    </p:spTree>
    <p:extLst>
      <p:ext uri="{BB962C8B-B14F-4D97-AF65-F5344CB8AC3E}">
        <p14:creationId xmlns:p14="http://schemas.microsoft.com/office/powerpoint/2010/main" val="38639694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83</a:t>
            </a:fld>
            <a:endParaRPr lang="en-GB" altLang="en-US" dirty="0"/>
          </a:p>
        </p:txBody>
      </p:sp>
    </p:spTree>
    <p:extLst>
      <p:ext uri="{BB962C8B-B14F-4D97-AF65-F5344CB8AC3E}">
        <p14:creationId xmlns:p14="http://schemas.microsoft.com/office/powerpoint/2010/main" val="29540860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84</a:t>
            </a:fld>
            <a:endParaRPr lang="en-GB" altLang="en-US" dirty="0"/>
          </a:p>
        </p:txBody>
      </p:sp>
    </p:spTree>
    <p:extLst>
      <p:ext uri="{BB962C8B-B14F-4D97-AF65-F5344CB8AC3E}">
        <p14:creationId xmlns:p14="http://schemas.microsoft.com/office/powerpoint/2010/main" val="2044387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85</a:t>
            </a:fld>
            <a:endParaRPr lang="en-GB" altLang="en-US" dirty="0"/>
          </a:p>
        </p:txBody>
      </p:sp>
    </p:spTree>
    <p:extLst>
      <p:ext uri="{BB962C8B-B14F-4D97-AF65-F5344CB8AC3E}">
        <p14:creationId xmlns:p14="http://schemas.microsoft.com/office/powerpoint/2010/main" val="33760268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86</a:t>
            </a:fld>
            <a:endParaRPr lang="en-GB" altLang="en-US" dirty="0"/>
          </a:p>
        </p:txBody>
      </p:sp>
    </p:spTree>
    <p:extLst>
      <p:ext uri="{BB962C8B-B14F-4D97-AF65-F5344CB8AC3E}">
        <p14:creationId xmlns:p14="http://schemas.microsoft.com/office/powerpoint/2010/main" val="32042918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87</a:t>
            </a:fld>
            <a:endParaRPr lang="en-GB" altLang="en-US" dirty="0"/>
          </a:p>
        </p:txBody>
      </p:sp>
    </p:spTree>
    <p:extLst>
      <p:ext uri="{BB962C8B-B14F-4D97-AF65-F5344CB8AC3E}">
        <p14:creationId xmlns:p14="http://schemas.microsoft.com/office/powerpoint/2010/main" val="27778969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88</a:t>
            </a:fld>
            <a:endParaRPr lang="en-GB" altLang="en-US" dirty="0"/>
          </a:p>
        </p:txBody>
      </p:sp>
    </p:spTree>
    <p:extLst>
      <p:ext uri="{BB962C8B-B14F-4D97-AF65-F5344CB8AC3E}">
        <p14:creationId xmlns:p14="http://schemas.microsoft.com/office/powerpoint/2010/main" val="14199073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89</a:t>
            </a:fld>
            <a:endParaRPr lang="en-GB" altLang="en-US" dirty="0"/>
          </a:p>
        </p:txBody>
      </p:sp>
    </p:spTree>
    <p:extLst>
      <p:ext uri="{BB962C8B-B14F-4D97-AF65-F5344CB8AC3E}">
        <p14:creationId xmlns:p14="http://schemas.microsoft.com/office/powerpoint/2010/main" val="102749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a:t>
            </a:fld>
            <a:endParaRPr lang="en-GB" altLang="en-US" dirty="0"/>
          </a:p>
        </p:txBody>
      </p:sp>
    </p:spTree>
    <p:extLst>
      <p:ext uri="{BB962C8B-B14F-4D97-AF65-F5344CB8AC3E}">
        <p14:creationId xmlns:p14="http://schemas.microsoft.com/office/powerpoint/2010/main" val="30068932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90</a:t>
            </a:fld>
            <a:endParaRPr lang="en-GB" altLang="en-US" dirty="0"/>
          </a:p>
        </p:txBody>
      </p:sp>
    </p:spTree>
    <p:extLst>
      <p:ext uri="{BB962C8B-B14F-4D97-AF65-F5344CB8AC3E}">
        <p14:creationId xmlns:p14="http://schemas.microsoft.com/office/powerpoint/2010/main" val="5885365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91</a:t>
            </a:fld>
            <a:endParaRPr lang="en-GB" altLang="en-US" dirty="0"/>
          </a:p>
        </p:txBody>
      </p:sp>
    </p:spTree>
    <p:extLst>
      <p:ext uri="{BB962C8B-B14F-4D97-AF65-F5344CB8AC3E}">
        <p14:creationId xmlns:p14="http://schemas.microsoft.com/office/powerpoint/2010/main" val="2153131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92</a:t>
            </a:fld>
            <a:endParaRPr lang="en-GB" altLang="en-US" dirty="0"/>
          </a:p>
        </p:txBody>
      </p:sp>
    </p:spTree>
    <p:extLst>
      <p:ext uri="{BB962C8B-B14F-4D97-AF65-F5344CB8AC3E}">
        <p14:creationId xmlns:p14="http://schemas.microsoft.com/office/powerpoint/2010/main" val="34817691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93</a:t>
            </a:fld>
            <a:endParaRPr lang="en-GB" altLang="en-US" dirty="0"/>
          </a:p>
        </p:txBody>
      </p:sp>
    </p:spTree>
    <p:extLst>
      <p:ext uri="{BB962C8B-B14F-4D97-AF65-F5344CB8AC3E}">
        <p14:creationId xmlns:p14="http://schemas.microsoft.com/office/powerpoint/2010/main" val="12174897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94</a:t>
            </a:fld>
            <a:endParaRPr lang="en-GB" altLang="en-US" dirty="0"/>
          </a:p>
        </p:txBody>
      </p:sp>
    </p:spTree>
    <p:extLst>
      <p:ext uri="{BB962C8B-B14F-4D97-AF65-F5344CB8AC3E}">
        <p14:creationId xmlns:p14="http://schemas.microsoft.com/office/powerpoint/2010/main" val="1649997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95</a:t>
            </a:fld>
            <a:endParaRPr lang="en-GB" altLang="en-US" dirty="0"/>
          </a:p>
        </p:txBody>
      </p:sp>
    </p:spTree>
    <p:extLst>
      <p:ext uri="{BB962C8B-B14F-4D97-AF65-F5344CB8AC3E}">
        <p14:creationId xmlns:p14="http://schemas.microsoft.com/office/powerpoint/2010/main" val="37731538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96</a:t>
            </a:fld>
            <a:endParaRPr lang="en-GB" altLang="en-US" dirty="0"/>
          </a:p>
        </p:txBody>
      </p:sp>
    </p:spTree>
    <p:extLst>
      <p:ext uri="{BB962C8B-B14F-4D97-AF65-F5344CB8AC3E}">
        <p14:creationId xmlns:p14="http://schemas.microsoft.com/office/powerpoint/2010/main" val="21237883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97</a:t>
            </a:fld>
            <a:endParaRPr lang="en-GB" altLang="en-US" dirty="0"/>
          </a:p>
        </p:txBody>
      </p:sp>
    </p:spTree>
    <p:extLst>
      <p:ext uri="{BB962C8B-B14F-4D97-AF65-F5344CB8AC3E}">
        <p14:creationId xmlns:p14="http://schemas.microsoft.com/office/powerpoint/2010/main" val="20622826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98</a:t>
            </a:fld>
            <a:endParaRPr lang="en-GB" altLang="en-US" dirty="0"/>
          </a:p>
        </p:txBody>
      </p:sp>
    </p:spTree>
    <p:extLst>
      <p:ext uri="{BB962C8B-B14F-4D97-AF65-F5344CB8AC3E}">
        <p14:creationId xmlns:p14="http://schemas.microsoft.com/office/powerpoint/2010/main" val="10916594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99</a:t>
            </a:fld>
            <a:endParaRPr lang="en-GB" altLang="en-US" dirty="0"/>
          </a:p>
        </p:txBody>
      </p:sp>
    </p:spTree>
    <p:extLst>
      <p:ext uri="{BB962C8B-B14F-4D97-AF65-F5344CB8AC3E}">
        <p14:creationId xmlns:p14="http://schemas.microsoft.com/office/powerpoint/2010/main" val="301667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BC4BBE-76A1-4C90-AE46-0AE00E19CC3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313833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4BBE-76A1-4C90-AE46-0AE00E19CC3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318682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4BBE-76A1-4C90-AE46-0AE00E19CC3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224744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49" y="6299200"/>
            <a:ext cx="203454" cy="20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5732" y="567102"/>
            <a:ext cx="8340972" cy="391517"/>
          </a:xfrm>
        </p:spPr>
        <p:txBody>
          <a:bodyPr/>
          <a:lstStyle/>
          <a:p>
            <a:r>
              <a:rPr lang="en-US" noProof="0"/>
              <a:t>Click to edit Master title style</a:t>
            </a:r>
            <a:endParaRPr lang="en-GB" noProof="0" dirty="0"/>
          </a:p>
        </p:txBody>
      </p:sp>
      <p:sp>
        <p:nvSpPr>
          <p:cNvPr id="4" name="Footer Placeholder 4"/>
          <p:cNvSpPr>
            <a:spLocks noGrp="1"/>
          </p:cNvSpPr>
          <p:nvPr>
            <p:ph type="ftr" sz="quarter" idx="10"/>
          </p:nvPr>
        </p:nvSpPr>
        <p:spPr/>
        <p:txBody>
          <a:bodyPr/>
          <a:lstStyle>
            <a:lvl1pPr>
              <a:defRPr/>
            </a:lvl1pPr>
          </a:lstStyle>
          <a:p>
            <a:r>
              <a:rPr lang="en-GB" altLang="en-US" noProof="0" dirty="0"/>
              <a:t>Presentation title – Client name</a:t>
            </a:r>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‹nº›</a:t>
            </a:fld>
            <a:endParaRPr lang="en-GB" altLang="en-US" noProof="0" dirty="0"/>
          </a:p>
        </p:txBody>
      </p:sp>
    </p:spTree>
    <p:extLst>
      <p:ext uri="{BB962C8B-B14F-4D97-AF65-F5344CB8AC3E}">
        <p14:creationId xmlns:p14="http://schemas.microsoft.com/office/powerpoint/2010/main" val="3040719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4BBE-76A1-4C90-AE46-0AE00E19CC3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5941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4BBE-76A1-4C90-AE46-0AE00E19CC3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26679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BC4BBE-76A1-4C90-AE46-0AE00E19CC3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208695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BC4BBE-76A1-4C90-AE46-0AE00E19CC39}"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97494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C4BBE-76A1-4C90-AE46-0AE00E19CC39}"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248388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4BBE-76A1-4C90-AE46-0AE00E19CC39}"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8852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4BBE-76A1-4C90-AE46-0AE00E19CC3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35189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4BBE-76A1-4C90-AE46-0AE00E19CC3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10395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4BBE-76A1-4C90-AE46-0AE00E19CC39}" type="datetimeFigureOut">
              <a:rPr lang="en-US" smtClean="0"/>
              <a:t>6/12/2020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44E1-CB94-4454-88AE-C900E0CAAE13}" type="slidenum">
              <a:rPr lang="en-US" smtClean="0"/>
              <a:t>‹nº›</a:t>
            </a:fld>
            <a:endParaRPr lang="en-US"/>
          </a:p>
        </p:txBody>
      </p:sp>
    </p:spTree>
    <p:extLst>
      <p:ext uri="{BB962C8B-B14F-4D97-AF65-F5344CB8AC3E}">
        <p14:creationId xmlns:p14="http://schemas.microsoft.com/office/powerpoint/2010/main" val="223579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9.png"/><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87.png"/></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9.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2.xml"/><Relationship Id="rId1" Type="http://schemas.openxmlformats.org/officeDocument/2006/relationships/slideLayout" Target="../slideLayouts/slideLayout12.xml"/><Relationship Id="rId5" Type="http://schemas.openxmlformats.org/officeDocument/2006/relationships/hyperlink" Target="https://www.internetsociety.org/tag/cybersecurity/" TargetMode="External"/><Relationship Id="rId4" Type="http://schemas.openxmlformats.org/officeDocument/2006/relationships/hyperlink" Target="https://www.enisa.europa.eu/publications/ncss-good-practice-guide"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hyperlink" Target="https://www.diplomacy.edu/blog/digital-geneva-convention"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a:t>
            </a:fld>
            <a:endParaRPr lang="en-GB" altLang="en-US" noProof="0" dirty="0"/>
          </a:p>
        </p:txBody>
      </p:sp>
      <p:sp>
        <p:nvSpPr>
          <p:cNvPr id="5" name="Rectangle 4">
            <a:extLst>
              <a:ext uri="{FF2B5EF4-FFF2-40B4-BE49-F238E27FC236}">
                <a16:creationId xmlns:a16="http://schemas.microsoft.com/office/drawing/2014/main" id="{972A63F7-D107-634F-B8B9-5B470DBF5254}"/>
              </a:ext>
            </a:extLst>
          </p:cNvPr>
          <p:cNvSpPr/>
          <p:nvPr/>
        </p:nvSpPr>
        <p:spPr>
          <a:xfrm>
            <a:off x="150871" y="3110193"/>
            <a:ext cx="6402329" cy="646331"/>
          </a:xfrm>
          <a:prstGeom prst="rect">
            <a:avLst/>
          </a:prstGeom>
        </p:spPr>
        <p:txBody>
          <a:bodyPr wrap="square">
            <a:spAutoFit/>
          </a:bodyPr>
          <a:lstStyle/>
          <a:p>
            <a:r>
              <a:rPr lang="pt-BR" dirty="0">
                <a:solidFill>
                  <a:schemeClr val="bg1"/>
                </a:solidFill>
              </a:rPr>
              <a:t>Moldando a Internet: História e Futuro</a:t>
            </a:r>
            <a:endParaRPr lang="en-US" dirty="0">
              <a:solidFill>
                <a:schemeClr val="bg1"/>
              </a:solidFill>
              <a:latin typeface="Hind Light" panose="02000000000000000000" pitchFamily="2" charset="77"/>
              <a:cs typeface="Times New Roman" panose="02020603050405020304" pitchFamily="18" charset="0"/>
            </a:endParaRPr>
          </a:p>
          <a:p>
            <a:r>
              <a:rPr lang="en-US" dirty="0">
                <a:solidFill>
                  <a:schemeClr val="bg1"/>
                </a:solidFill>
                <a:latin typeface="Hind Light" panose="02000000000000000000" pitchFamily="2" charset="77"/>
                <a:cs typeface="Times New Roman" panose="02020603050405020304" pitchFamily="18" charset="0"/>
              </a:rPr>
              <a:t>Segurança Cibernética e Resiliência</a:t>
            </a:r>
            <a:endParaRPr lang="pt-BR" dirty="0">
              <a:solidFill>
                <a:schemeClr val="bg1"/>
              </a:solidFill>
            </a:endParaRPr>
          </a:p>
        </p:txBody>
      </p:sp>
      <p:pic>
        <p:nvPicPr>
          <p:cNvPr id="3" name="Imagem 2">
            <a:extLst>
              <a:ext uri="{FF2B5EF4-FFF2-40B4-BE49-F238E27FC236}">
                <a16:creationId xmlns:a16="http://schemas.microsoft.com/office/drawing/2014/main" id="{6EADF68A-32CB-4075-B665-9FBE18664E1F}"/>
              </a:ext>
            </a:extLst>
          </p:cNvPr>
          <p:cNvPicPr>
            <a:picLocks noChangeAspect="1"/>
          </p:cNvPicPr>
          <p:nvPr/>
        </p:nvPicPr>
        <p:blipFill>
          <a:blip r:embed="rId3"/>
          <a:stretch>
            <a:fillRect/>
          </a:stretch>
        </p:blipFill>
        <p:spPr>
          <a:xfrm>
            <a:off x="6899847" y="3110193"/>
            <a:ext cx="1440305" cy="655377"/>
          </a:xfrm>
          <a:prstGeom prst="rect">
            <a:avLst/>
          </a:prstGeom>
        </p:spPr>
      </p:pic>
      <p:pic>
        <p:nvPicPr>
          <p:cNvPr id="6" name="Imagem 5">
            <a:extLst>
              <a:ext uri="{FF2B5EF4-FFF2-40B4-BE49-F238E27FC236}">
                <a16:creationId xmlns:a16="http://schemas.microsoft.com/office/drawing/2014/main" id="{0C99B6FF-A585-43F3-A44D-6E2F7CCA9C09}"/>
              </a:ext>
            </a:extLst>
          </p:cNvPr>
          <p:cNvPicPr>
            <a:picLocks noChangeAspect="1"/>
          </p:cNvPicPr>
          <p:nvPr/>
        </p:nvPicPr>
        <p:blipFill>
          <a:blip r:embed="rId4"/>
          <a:stretch>
            <a:fillRect/>
          </a:stretch>
        </p:blipFill>
        <p:spPr>
          <a:xfrm>
            <a:off x="7857842" y="222207"/>
            <a:ext cx="220999" cy="297206"/>
          </a:xfrm>
          <a:prstGeom prst="rect">
            <a:avLst/>
          </a:prstGeom>
        </p:spPr>
      </p:pic>
      <p:sp>
        <p:nvSpPr>
          <p:cNvPr id="7" name="Retângulo 6">
            <a:extLst>
              <a:ext uri="{FF2B5EF4-FFF2-40B4-BE49-F238E27FC236}">
                <a16:creationId xmlns:a16="http://schemas.microsoft.com/office/drawing/2014/main" id="{3C1F94DB-D7B3-4CA6-83E8-306C0C642172}"/>
              </a:ext>
            </a:extLst>
          </p:cNvPr>
          <p:cNvSpPr/>
          <p:nvPr/>
        </p:nvSpPr>
        <p:spPr>
          <a:xfrm>
            <a:off x="8152679" y="136525"/>
            <a:ext cx="534121" cy="369332"/>
          </a:xfrm>
          <a:prstGeom prst="rect">
            <a:avLst/>
          </a:prstGeom>
        </p:spPr>
        <p:txBody>
          <a:bodyPr wrap="none">
            <a:spAutoFit/>
          </a:bodyPr>
          <a:lstStyle/>
          <a:p>
            <a:r>
              <a:rPr lang="pt-BR" dirty="0">
                <a:solidFill>
                  <a:schemeClr val="bg1"/>
                </a:solidFill>
              </a:rPr>
              <a:t>Sair</a:t>
            </a:r>
            <a:endParaRPr lang="en-US" dirty="0"/>
          </a:p>
        </p:txBody>
      </p:sp>
    </p:spTree>
    <p:extLst>
      <p:ext uri="{BB962C8B-B14F-4D97-AF65-F5344CB8AC3E}">
        <p14:creationId xmlns:p14="http://schemas.microsoft.com/office/powerpoint/2010/main" val="1668101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10</a:t>
            </a:fld>
            <a:endParaRPr lang="en-GB" altLang="en-US" noProof="0" dirty="0"/>
          </a:p>
        </p:txBody>
      </p:sp>
      <p:sp>
        <p:nvSpPr>
          <p:cNvPr id="8" name="Título 6">
            <a:extLst>
              <a:ext uri="{FF2B5EF4-FFF2-40B4-BE49-F238E27FC236}">
                <a16:creationId xmlns:a16="http://schemas.microsoft.com/office/drawing/2014/main" id="{42C82E15-9FDB-46A6-A846-869D3BD1605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F0069FF1-4BCD-4210-B919-BA01C3E271F0}"/>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Rectangle 4">
            <a:extLst>
              <a:ext uri="{FF2B5EF4-FFF2-40B4-BE49-F238E27FC236}">
                <a16:creationId xmlns:a16="http://schemas.microsoft.com/office/drawing/2014/main" id="{5ACC294E-AFFE-4C51-8D64-BA79BB26EFB2}"/>
              </a:ext>
            </a:extLst>
          </p:cNvPr>
          <p:cNvSpPr/>
          <p:nvPr/>
        </p:nvSpPr>
        <p:spPr>
          <a:xfrm>
            <a:off x="1538701" y="2161954"/>
            <a:ext cx="6379813" cy="2277547"/>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das informações de </a:t>
            </a:r>
          </a:p>
          <a:p>
            <a:pPr algn="ctr"/>
            <a:r>
              <a:rPr lang="pt-PT" sz="1400" b="1" dirty="0"/>
              <a:t>Introdução à segurança cibernética e resiliência.</a:t>
            </a:r>
          </a:p>
          <a:p>
            <a:pPr algn="ctr"/>
            <a:br>
              <a:rPr lang="pt-PT" sz="1400" b="1" dirty="0"/>
            </a:br>
            <a:r>
              <a:rPr lang="pt-PT" sz="1400" dirty="0"/>
              <a:t>Agora clique na seta para a frente para passar para a </a:t>
            </a:r>
          </a:p>
          <a:p>
            <a:pPr algn="ctr"/>
            <a:r>
              <a:rPr lang="pt-PT" sz="1400" dirty="0"/>
              <a:t>próxima seção </a:t>
            </a:r>
            <a:r>
              <a:rPr lang="pt-PT" sz="1400" b="1" dirty="0"/>
              <a:t>A Importância da Gestão de Riscos.</a:t>
            </a:r>
          </a:p>
          <a:p>
            <a:pPr algn="ctr"/>
            <a:endParaRPr lang="pt-PT" sz="1200" b="1" dirty="0"/>
          </a:p>
          <a:p>
            <a:pPr algn="ctr"/>
            <a:endParaRPr lang="pt-PT" sz="1200" b="1" dirty="0"/>
          </a:p>
          <a:p>
            <a:pPr algn="ctr"/>
            <a:endParaRPr lang="pt-PT" sz="1200" b="1" dirty="0"/>
          </a:p>
        </p:txBody>
      </p:sp>
    </p:spTree>
    <p:extLst>
      <p:ext uri="{BB962C8B-B14F-4D97-AF65-F5344CB8AC3E}">
        <p14:creationId xmlns:p14="http://schemas.microsoft.com/office/powerpoint/2010/main" val="1692516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100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solidFill>
                <a:schemeClr val="accent1"/>
              </a:solidFill>
            </a:endParaRPr>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solidFill>
                <a:srgbClr val="0070C0"/>
              </a:solidFill>
            </a:endParaRPr>
          </a:p>
          <a:p>
            <a:r>
              <a:rPr lang="pt-PT" sz="1400" b="1" dirty="0">
                <a:solidFill>
                  <a:schemeClr val="accent5"/>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1169551"/>
          </a:xfrm>
          <a:prstGeom prst="rect">
            <a:avLst/>
          </a:prstGeom>
        </p:spPr>
        <p:txBody>
          <a:bodyPr>
            <a:spAutoFit/>
          </a:bodyPr>
          <a:lstStyle/>
          <a:p>
            <a:r>
              <a:rPr lang="pt-PT" sz="1400" b="1" dirty="0"/>
              <a:t>Blocos de construção de tecnologia para segurança</a:t>
            </a:r>
          </a:p>
          <a:p>
            <a:r>
              <a:rPr lang="en-US" sz="1400" dirty="0"/>
              <a:t> </a:t>
            </a:r>
          </a:p>
          <a:p>
            <a:r>
              <a:rPr lang="en-US" sz="1400" b="1" dirty="0">
                <a:solidFill>
                  <a:srgbClr val="FF0000"/>
                </a:solidFill>
              </a:rPr>
              <a:t>[27]</a:t>
            </a:r>
            <a:r>
              <a:rPr lang="en-US" sz="1400" b="1" dirty="0">
                <a:solidFill>
                  <a:schemeClr val="accent1"/>
                </a:solidFill>
              </a:rPr>
              <a:t>https://www.csoonline.com/article/3157377/application-development/open-source-software-security-challenges-persist.html.</a:t>
            </a:r>
            <a:endParaRPr lang="en-US" sz="1400" b="1" dirty="0">
              <a:solidFill>
                <a:schemeClr val="accent1"/>
              </a:solidFill>
              <a:effectLst/>
            </a:endParaRPr>
          </a:p>
        </p:txBody>
      </p:sp>
    </p:spTree>
    <p:extLst>
      <p:ext uri="{BB962C8B-B14F-4D97-AF65-F5344CB8AC3E}">
        <p14:creationId xmlns:p14="http://schemas.microsoft.com/office/powerpoint/2010/main" val="4198079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101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solidFill>
                <a:schemeClr val="accent1"/>
              </a:solidFill>
            </a:endParaRPr>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solidFill>
                <a:schemeClr val="accent1"/>
              </a:solidFill>
            </a:endParaRPr>
          </a:p>
          <a:p>
            <a:r>
              <a:rPr lang="pt-PT" sz="1400" b="1" dirty="0">
                <a:solidFill>
                  <a:schemeClr val="accent1"/>
                </a:solidFill>
              </a:rPr>
              <a:t>Blocos de Tecnologia para Segurança</a:t>
            </a:r>
          </a:p>
          <a:p>
            <a:endParaRPr lang="pt-PT" sz="1400" b="1" dirty="0"/>
          </a:p>
          <a:p>
            <a:r>
              <a:rPr lang="pt-PT" sz="1400" b="1" dirty="0">
                <a:solidFill>
                  <a:schemeClr val="accent5"/>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2893100"/>
          </a:xfrm>
          <a:prstGeom prst="rect">
            <a:avLst/>
          </a:prstGeom>
        </p:spPr>
        <p:txBody>
          <a:bodyPr>
            <a:spAutoFit/>
          </a:bodyPr>
          <a:lstStyle/>
          <a:p>
            <a:r>
              <a:rPr lang="pt-PT" sz="1400" b="1" dirty="0"/>
              <a:t>Infraestrutura básica da Internet</a:t>
            </a:r>
            <a:r>
              <a:rPr lang="en-US" sz="1400" b="1" dirty="0"/>
              <a:t> </a:t>
            </a:r>
          </a:p>
          <a:p>
            <a:endParaRPr lang="en-US" sz="1400" b="1" dirty="0"/>
          </a:p>
          <a:p>
            <a:r>
              <a:rPr lang="en-US" sz="1400" b="1" dirty="0">
                <a:solidFill>
                  <a:srgbClr val="FF0000"/>
                </a:solidFill>
              </a:rPr>
              <a:t>[28] </a:t>
            </a:r>
            <a:r>
              <a:rPr lang="en-US" sz="1400" b="1" dirty="0">
                <a:solidFill>
                  <a:schemeClr val="accent1"/>
                </a:solidFill>
              </a:rPr>
              <a:t>https://www.icann.org/resources/pages/dnssec-qaa-2014-01-29-en </a:t>
            </a:r>
          </a:p>
          <a:p>
            <a:r>
              <a:rPr lang="en-US" sz="1400" dirty="0"/>
              <a:t> </a:t>
            </a:r>
          </a:p>
          <a:p>
            <a:r>
              <a:rPr lang="en-US" sz="1400" b="1" dirty="0">
                <a:solidFill>
                  <a:srgbClr val="FF0000"/>
                </a:solidFill>
              </a:rPr>
              <a:t>[29]</a:t>
            </a:r>
            <a:r>
              <a:rPr lang="en-US" sz="1400" b="1" dirty="0">
                <a:solidFill>
                  <a:schemeClr val="accent1"/>
                </a:solidFill>
              </a:rPr>
              <a:t>https://www.networkcomputing.com/networking/bgp-security-no-quick-fix/1303232068 </a:t>
            </a:r>
          </a:p>
          <a:p>
            <a:r>
              <a:rPr lang="en-US" sz="1400" dirty="0"/>
              <a:t> </a:t>
            </a:r>
          </a:p>
          <a:p>
            <a:r>
              <a:rPr lang="en-US" sz="1400" b="1" dirty="0">
                <a:solidFill>
                  <a:srgbClr val="FF0000"/>
                </a:solidFill>
              </a:rPr>
              <a:t>[30] </a:t>
            </a:r>
            <a:r>
              <a:rPr lang="en-US" sz="1400" b="1" dirty="0">
                <a:solidFill>
                  <a:schemeClr val="accent1"/>
                </a:solidFill>
              </a:rPr>
              <a:t>https://www.cisco.com/c/en/us/about/press/ </a:t>
            </a:r>
          </a:p>
          <a:p>
            <a:r>
              <a:rPr lang="en-US" sz="1400" b="1" dirty="0">
                <a:solidFill>
                  <a:schemeClr val="accent1"/>
                </a:solidFill>
              </a:rPr>
              <a:t>internet-protocol-journal/back-issues/table- </a:t>
            </a:r>
          </a:p>
          <a:p>
            <a:r>
              <a:rPr lang="en-US" sz="1400" b="1" dirty="0">
                <a:solidFill>
                  <a:schemeClr val="accent1"/>
                </a:solidFill>
              </a:rPr>
              <a:t>contents-25/securing-bgp-s-bgp.html </a:t>
            </a:r>
          </a:p>
          <a:p>
            <a:r>
              <a:rPr lang="en-US" sz="1400" dirty="0"/>
              <a:t> </a:t>
            </a:r>
          </a:p>
          <a:p>
            <a:r>
              <a:rPr lang="en-US" sz="1400" b="1" dirty="0">
                <a:solidFill>
                  <a:srgbClr val="FF0000"/>
                </a:solidFill>
              </a:rPr>
              <a:t>[31] </a:t>
            </a:r>
            <a:r>
              <a:rPr lang="en-US" sz="1400" b="1" dirty="0">
                <a:solidFill>
                  <a:schemeClr val="accent1"/>
                </a:solidFill>
              </a:rPr>
              <a:t>https://www.manrs.org/manrs/</a:t>
            </a:r>
            <a:endParaRPr lang="en-US" sz="1400" b="1" dirty="0">
              <a:solidFill>
                <a:schemeClr val="accent1"/>
              </a:solidFill>
              <a:effectLst/>
            </a:endParaRPr>
          </a:p>
        </p:txBody>
      </p:sp>
    </p:spTree>
    <p:extLst>
      <p:ext uri="{BB962C8B-B14F-4D97-AF65-F5344CB8AC3E}">
        <p14:creationId xmlns:p14="http://schemas.microsoft.com/office/powerpoint/2010/main" val="101372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102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solidFill>
                <a:schemeClr val="accent1"/>
              </a:solidFill>
            </a:endParaRPr>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solidFill>
                <a:srgbClr val="0070C0"/>
              </a:solidFill>
            </a:endParaRPr>
          </a:p>
          <a:p>
            <a:r>
              <a:rPr lang="pt-PT" sz="1400" b="1" dirty="0">
                <a:solidFill>
                  <a:schemeClr val="accent1"/>
                </a:solidFill>
              </a:rPr>
              <a:t>Blocos de Tecnologia para Segurança</a:t>
            </a:r>
          </a:p>
          <a:p>
            <a:endParaRPr lang="pt-PT" sz="1400" b="1" dirty="0">
              <a:solidFill>
                <a:schemeClr val="accent1"/>
              </a:solidFill>
            </a:endParaRPr>
          </a:p>
          <a:p>
            <a:r>
              <a:rPr lang="pt-PT" sz="1400" b="1" dirty="0">
                <a:solidFill>
                  <a:schemeClr val="accent1"/>
                </a:solidFill>
              </a:rPr>
              <a:t>Infraestrutura Básica da Internet</a:t>
            </a:r>
          </a:p>
          <a:p>
            <a:endParaRPr lang="pt-PT" sz="1400" b="1" dirty="0">
              <a:solidFill>
                <a:schemeClr val="accent5"/>
              </a:solidFill>
            </a:endParaRPr>
          </a:p>
          <a:p>
            <a:r>
              <a:rPr lang="pt-PT" sz="1400" b="1" dirty="0">
                <a:solidFill>
                  <a:schemeClr val="accent5"/>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426857" y="978857"/>
            <a:ext cx="4661457" cy="1600438"/>
          </a:xfrm>
          <a:prstGeom prst="rect">
            <a:avLst/>
          </a:prstGeom>
        </p:spPr>
        <p:txBody>
          <a:bodyPr wrap="square">
            <a:spAutoFit/>
          </a:bodyPr>
          <a:lstStyle/>
          <a:p>
            <a:r>
              <a:rPr lang="pt-PT" sz="1400" b="1" dirty="0">
                <a:solidFill>
                  <a:schemeClr val="accent5"/>
                </a:solidFill>
              </a:rPr>
              <a:t>Segurança em novas tecnologias</a:t>
            </a:r>
          </a:p>
          <a:p>
            <a:r>
              <a:rPr lang="en-US" sz="1400" dirty="0"/>
              <a:t> </a:t>
            </a:r>
          </a:p>
          <a:p>
            <a:r>
              <a:rPr lang="en-US" sz="1400" b="1" dirty="0">
                <a:solidFill>
                  <a:srgbClr val="FF0000"/>
                </a:solidFill>
              </a:rPr>
              <a:t>[32] </a:t>
            </a:r>
            <a:r>
              <a:rPr lang="en-US" sz="1400" b="1" dirty="0">
                <a:solidFill>
                  <a:schemeClr val="accent1"/>
                </a:solidFill>
              </a:rPr>
              <a:t>http://blogs.hbr.org/2013/06/rethinking-security-for-the-in </a:t>
            </a:r>
          </a:p>
          <a:p>
            <a:r>
              <a:rPr lang="en-US" sz="1400" dirty="0"/>
              <a:t> </a:t>
            </a:r>
          </a:p>
          <a:p>
            <a:r>
              <a:rPr lang="en-US" sz="1400" b="1" dirty="0">
                <a:solidFill>
                  <a:srgbClr val="FF0000"/>
                </a:solidFill>
              </a:rPr>
              <a:t>[33] </a:t>
            </a:r>
            <a:r>
              <a:rPr lang="en-US" sz="1400" b="1" dirty="0">
                <a:solidFill>
                  <a:schemeClr val="accent1"/>
                </a:solidFill>
              </a:rPr>
              <a:t>https://securityledger.com/2017/02/mirai-attack-was-costly-for-dyn-data-suggests/</a:t>
            </a:r>
            <a:endParaRPr lang="en-US" sz="1400" b="1" dirty="0">
              <a:solidFill>
                <a:schemeClr val="accent1"/>
              </a:solidFill>
              <a:effectLst/>
            </a:endParaRPr>
          </a:p>
        </p:txBody>
      </p:sp>
    </p:spTree>
    <p:extLst>
      <p:ext uri="{BB962C8B-B14F-4D97-AF65-F5344CB8AC3E}">
        <p14:creationId xmlns:p14="http://schemas.microsoft.com/office/powerpoint/2010/main" val="593485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103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solidFill>
                <a:schemeClr val="accent1"/>
              </a:solidFill>
            </a:endParaRPr>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solidFill>
                <a:srgbClr val="0070C0"/>
              </a:solidFill>
            </a:endParaRPr>
          </a:p>
          <a:p>
            <a:r>
              <a:rPr lang="pt-PT" sz="1400" b="1" dirty="0">
                <a:solidFill>
                  <a:schemeClr val="accent1"/>
                </a:solidFill>
              </a:rPr>
              <a:t>Blocos de Tecnologia para Segurança</a:t>
            </a:r>
          </a:p>
          <a:p>
            <a:endParaRPr lang="pt-PT" sz="1400" b="1" dirty="0">
              <a:solidFill>
                <a:schemeClr val="accent1"/>
              </a:solidFill>
            </a:endParaRPr>
          </a:p>
          <a:p>
            <a:r>
              <a:rPr lang="pt-PT" sz="1400" b="1" dirty="0">
                <a:solidFill>
                  <a:schemeClr val="accent1"/>
                </a:solidFill>
              </a:rPr>
              <a:t>Infraestrutura Básica da Internet</a:t>
            </a:r>
          </a:p>
          <a:p>
            <a:endParaRPr lang="pt-PT" sz="1400" b="1" dirty="0">
              <a:solidFill>
                <a:schemeClr val="accent5"/>
              </a:solidFill>
            </a:endParaRPr>
          </a:p>
          <a:p>
            <a:r>
              <a:rPr lang="pt-PT" sz="1400" b="1" dirty="0">
                <a:solidFill>
                  <a:schemeClr val="accent1"/>
                </a:solidFill>
              </a:rPr>
              <a:t>Segurança em novas tecnologias</a:t>
            </a:r>
          </a:p>
          <a:p>
            <a:endParaRPr lang="pt-PT" sz="1400" b="1" dirty="0">
              <a:solidFill>
                <a:srgbClr val="0070C0"/>
              </a:solidFill>
            </a:endParaRPr>
          </a:p>
          <a:p>
            <a:r>
              <a:rPr lang="pt-PT" sz="1400" b="1" dirty="0">
                <a:solidFill>
                  <a:schemeClr val="accent5"/>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426857" y="978857"/>
            <a:ext cx="4661457" cy="6124754"/>
          </a:xfrm>
          <a:prstGeom prst="rect">
            <a:avLst/>
          </a:prstGeom>
        </p:spPr>
        <p:txBody>
          <a:bodyPr wrap="square">
            <a:spAutoFit/>
          </a:bodyPr>
          <a:lstStyle/>
          <a:p>
            <a:r>
              <a:rPr lang="pt-PT" sz="1400" b="1" dirty="0">
                <a:solidFill>
                  <a:schemeClr val="accent5"/>
                </a:solidFill>
              </a:rPr>
              <a:t>Guerra Cibernética e Paz</a:t>
            </a:r>
          </a:p>
          <a:p>
            <a:r>
              <a:rPr lang="en-US" sz="1400" dirty="0"/>
              <a:t> </a:t>
            </a:r>
          </a:p>
          <a:p>
            <a:r>
              <a:rPr lang="pt-PT" sz="1400" b="1" dirty="0">
                <a:solidFill>
                  <a:srgbClr val="FF0000"/>
                </a:solidFill>
              </a:rPr>
              <a:t>[34] </a:t>
            </a:r>
            <a:r>
              <a:rPr lang="pt-PT" sz="1400" dirty="0"/>
              <a:t>Camille François para a Scientific American, </a:t>
            </a:r>
            <a:r>
              <a:rPr lang="pt-PT" sz="1400" b="1" dirty="0">
                <a:solidFill>
                  <a:schemeClr val="accent1"/>
                </a:solidFill>
              </a:rPr>
              <a:t>o que é guerra no mundo digital? Uma verificação da realidade sobre o significado de "ciberespaço" </a:t>
            </a:r>
            <a:r>
              <a:rPr lang="pt-PT" sz="1400" dirty="0"/>
              <a:t>(2013).</a:t>
            </a:r>
            <a:br>
              <a:rPr lang="pt-PT" sz="1400" dirty="0"/>
            </a:br>
            <a:br>
              <a:rPr lang="pt-PT" sz="1400" dirty="0"/>
            </a:br>
            <a:r>
              <a:rPr lang="pt-PT" sz="1400" b="1" dirty="0">
                <a:solidFill>
                  <a:srgbClr val="FF0000"/>
                </a:solidFill>
              </a:rPr>
              <a:t>[35] </a:t>
            </a:r>
            <a:r>
              <a:rPr lang="pt-PT" sz="1400" dirty="0"/>
              <a:t>Robert Margus para o Real Clear World, </a:t>
            </a:r>
            <a:r>
              <a:rPr lang="pt-PT" sz="1400" b="1" dirty="0">
                <a:solidFill>
                  <a:schemeClr val="accent1"/>
                </a:solidFill>
              </a:rPr>
              <a:t>a OTAN tenta definir a guerra cibernética</a:t>
            </a:r>
            <a:r>
              <a:rPr lang="pt-PT" sz="1400" dirty="0"/>
              <a:t> (2014).</a:t>
            </a:r>
            <a:br>
              <a:rPr lang="pt-PT" sz="1400" dirty="0"/>
            </a:br>
            <a:br>
              <a:rPr lang="pt-PT" sz="1400" dirty="0"/>
            </a:br>
            <a:r>
              <a:rPr lang="pt-PT" sz="1400" b="1" dirty="0">
                <a:solidFill>
                  <a:srgbClr val="FF0000"/>
                </a:solidFill>
              </a:rPr>
              <a:t>[36] </a:t>
            </a:r>
            <a:r>
              <a:rPr lang="pt-PT" sz="1400" dirty="0"/>
              <a:t>Ian Traynor, do Guardian, </a:t>
            </a:r>
            <a:r>
              <a:rPr lang="pt-PT" sz="1400" b="1" dirty="0">
                <a:solidFill>
                  <a:schemeClr val="accent1"/>
                </a:solidFill>
              </a:rPr>
              <a:t>na Rússia acusado de desencadear a guerra cibernética para desativar a Estônia </a:t>
            </a:r>
            <a:r>
              <a:rPr lang="pt-PT" sz="1400" dirty="0"/>
              <a:t>(2007).</a:t>
            </a:r>
            <a:br>
              <a:rPr lang="pt-PT" sz="1400" dirty="0"/>
            </a:br>
            <a:br>
              <a:rPr lang="pt-PT" sz="1400" dirty="0"/>
            </a:br>
            <a:r>
              <a:rPr lang="pt-PT" sz="1400" b="1" dirty="0">
                <a:solidFill>
                  <a:srgbClr val="FF0000"/>
                </a:solidFill>
              </a:rPr>
              <a:t>[37] </a:t>
            </a:r>
            <a:r>
              <a:rPr lang="pt-PT" sz="1400" dirty="0"/>
              <a:t>Federação Mundial de Cientistas, </a:t>
            </a:r>
            <a:r>
              <a:rPr lang="pt-PT" sz="1400" b="1" dirty="0">
                <a:solidFill>
                  <a:schemeClr val="accent1"/>
                </a:solidFill>
              </a:rPr>
              <a:t>Declaração de Erice sobre Princípios para Estabilidade Cibernética e Paz Cibernética </a:t>
            </a:r>
            <a:r>
              <a:rPr lang="pt-PT" sz="1400" dirty="0"/>
              <a:t>(2009).</a:t>
            </a:r>
            <a:br>
              <a:rPr lang="pt-PT" sz="1400" dirty="0"/>
            </a:br>
            <a:br>
              <a:rPr lang="pt-PT" sz="1400" dirty="0"/>
            </a:br>
            <a:r>
              <a:rPr lang="pt-PT" sz="1400" b="1" dirty="0">
                <a:solidFill>
                  <a:srgbClr val="FF0000"/>
                </a:solidFill>
              </a:rPr>
              <a:t>[38] </a:t>
            </a:r>
            <a:r>
              <a:rPr lang="pt-PT" sz="1400" b="1" dirty="0">
                <a:solidFill>
                  <a:schemeClr val="accent1"/>
                </a:solidFill>
              </a:rPr>
              <a:t>https://www.weforum.org/agenda/2017/12/why-we-urgently-need-a-digital-geneva-convention.</a:t>
            </a:r>
            <a:br>
              <a:rPr lang="pt-PT" sz="1400" b="1" dirty="0">
                <a:solidFill>
                  <a:schemeClr val="accent1"/>
                </a:solidFill>
              </a:rPr>
            </a:br>
            <a:br>
              <a:rPr lang="pt-PT" sz="1400" dirty="0"/>
            </a:br>
            <a:r>
              <a:rPr lang="pt-PT" sz="1400" b="1" dirty="0">
                <a:solidFill>
                  <a:srgbClr val="FF0000"/>
                </a:solidFill>
              </a:rPr>
              <a:t>[39] </a:t>
            </a:r>
            <a:r>
              <a:rPr lang="pt-PT" sz="1400" b="1" dirty="0">
                <a:solidFill>
                  <a:schemeClr val="accent1"/>
                </a:solidFill>
              </a:rPr>
              <a:t>https://blogs.microsoft.com/on-the-issues/2017/04/13/growing-consensus-need-international-treaty-nation-state-attacks</a:t>
            </a:r>
            <a:r>
              <a:rPr lang="pt-PT" sz="1400" dirty="0"/>
              <a:t>/</a:t>
            </a:r>
            <a:br>
              <a:rPr lang="pt-PT" sz="1400" dirty="0"/>
            </a:br>
            <a:br>
              <a:rPr lang="pt-PT" sz="1400" dirty="0"/>
            </a:br>
            <a:r>
              <a:rPr lang="pt-PT" sz="1400" b="1" dirty="0">
                <a:solidFill>
                  <a:srgbClr val="FF0000"/>
                </a:solidFill>
              </a:rPr>
              <a:t>[40]</a:t>
            </a:r>
            <a:r>
              <a:rPr lang="pt-PT" sz="1400" b="1" dirty="0">
                <a:solidFill>
                  <a:schemeClr val="accent1"/>
                </a:solidFill>
              </a:rPr>
              <a:t>https://www.theguardian.com/technology/2018/apr/18/tech-firms-including-facebook-sign-up-to-digital-geneva-conventionntion</a:t>
            </a:r>
            <a:endParaRPr lang="en-US" sz="1400" b="1" dirty="0">
              <a:solidFill>
                <a:schemeClr val="accent1"/>
              </a:solidFill>
              <a:effectLst/>
            </a:endParaRPr>
          </a:p>
        </p:txBody>
      </p:sp>
    </p:spTree>
    <p:extLst>
      <p:ext uri="{BB962C8B-B14F-4D97-AF65-F5344CB8AC3E}">
        <p14:creationId xmlns:p14="http://schemas.microsoft.com/office/powerpoint/2010/main" val="138623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104</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Notas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solidFill>
                <a:schemeClr val="accent1"/>
              </a:solidFill>
            </a:endParaRPr>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solidFill>
                <a:srgbClr val="0070C0"/>
              </a:solidFill>
            </a:endParaRPr>
          </a:p>
          <a:p>
            <a:r>
              <a:rPr lang="pt-PT" sz="1400" b="1" dirty="0">
                <a:solidFill>
                  <a:schemeClr val="accent1"/>
                </a:solidFill>
              </a:rPr>
              <a:t>Blocos de Tecnologia para Segurança</a:t>
            </a:r>
          </a:p>
          <a:p>
            <a:endParaRPr lang="pt-PT" sz="1400" b="1" dirty="0">
              <a:solidFill>
                <a:schemeClr val="accent1"/>
              </a:solidFill>
            </a:endParaRPr>
          </a:p>
          <a:p>
            <a:r>
              <a:rPr lang="pt-PT" sz="1400" b="1" dirty="0">
                <a:solidFill>
                  <a:schemeClr val="accent1"/>
                </a:solidFill>
              </a:rPr>
              <a:t>Infraestrutura Básica da Internet</a:t>
            </a:r>
          </a:p>
          <a:p>
            <a:endParaRPr lang="pt-PT" sz="1400" b="1" dirty="0">
              <a:solidFill>
                <a:schemeClr val="accent5"/>
              </a:solidFill>
            </a:endParaRPr>
          </a:p>
          <a:p>
            <a:r>
              <a:rPr lang="pt-PT" sz="1400" b="1" dirty="0">
                <a:solidFill>
                  <a:schemeClr val="accent1"/>
                </a:solidFill>
              </a:rPr>
              <a:t>Segurança em novas tecnologias</a:t>
            </a:r>
          </a:p>
          <a:p>
            <a:endParaRPr lang="pt-PT" sz="1400" b="1" dirty="0">
              <a:solidFill>
                <a:srgbClr val="0070C0"/>
              </a:solidFill>
            </a:endParaRPr>
          </a:p>
          <a:p>
            <a:r>
              <a:rPr lang="pt-PT" sz="1400" b="1" dirty="0">
                <a:solidFill>
                  <a:schemeClr val="accent5"/>
                </a:solidFill>
              </a:rPr>
              <a:t>Guerra Cibernética e Paz</a:t>
            </a:r>
          </a:p>
          <a:p>
            <a:endParaRPr lang="pt-PT" sz="1400" b="1" dirty="0"/>
          </a:p>
          <a:p>
            <a:r>
              <a:rPr lang="pt-PT" sz="1400" b="1" dirty="0">
                <a:solidFill>
                  <a:schemeClr val="bg2"/>
                </a:solidFill>
              </a:rPr>
              <a:t>Resumo</a:t>
            </a:r>
          </a:p>
        </p:txBody>
      </p:sp>
      <p:sp>
        <p:nvSpPr>
          <p:cNvPr id="11" name="Retângulo 10">
            <a:extLst>
              <a:ext uri="{FF2B5EF4-FFF2-40B4-BE49-F238E27FC236}">
                <a16:creationId xmlns:a16="http://schemas.microsoft.com/office/drawing/2014/main" id="{64DD7D0A-1053-4D9C-9087-B4371299631C}"/>
              </a:ext>
            </a:extLst>
          </p:cNvPr>
          <p:cNvSpPr/>
          <p:nvPr/>
        </p:nvSpPr>
        <p:spPr>
          <a:xfrm>
            <a:off x="4194632" y="879694"/>
            <a:ext cx="4553235" cy="5078313"/>
          </a:xfrm>
          <a:prstGeom prst="rect">
            <a:avLst/>
          </a:prstGeom>
          <a:solidFill>
            <a:schemeClr val="accent1">
              <a:lumMod val="20000"/>
              <a:lumOff val="80000"/>
            </a:schemeClr>
          </a:solidFill>
        </p:spPr>
        <p:txBody>
          <a:bodyPr wrap="square">
            <a:spAutoFit/>
          </a:bodyPr>
          <a:lstStyle/>
          <a:p>
            <a:r>
              <a:rPr lang="pt-PT" sz="1600" b="1" dirty="0"/>
              <a:t>Objetivos</a:t>
            </a:r>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endParaRPr lang="pt-PT" sz="1600" b="1" dirty="0"/>
          </a:p>
          <a:p>
            <a:r>
              <a:rPr lang="pt-PT" sz="1200" dirty="0"/>
              <a:t>Se você achar útil guardar uma cópia de suas anotações para consultar depois de sair deste módulo, faça uma cópia delas antes de sair dessa tela.</a:t>
            </a:r>
            <a:endParaRPr lang="pt-PT" sz="1200" b="1" dirty="0"/>
          </a:p>
        </p:txBody>
      </p:sp>
    </p:spTree>
    <p:extLst>
      <p:ext uri="{BB962C8B-B14F-4D97-AF65-F5344CB8AC3E}">
        <p14:creationId xmlns:p14="http://schemas.microsoft.com/office/powerpoint/2010/main" val="227144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105</a:t>
            </a:fld>
            <a:endParaRPr lang="en-GB" altLang="en-US" noProof="0" dirty="0"/>
          </a:p>
        </p:txBody>
      </p:sp>
      <p:sp>
        <p:nvSpPr>
          <p:cNvPr id="5" name="Rectangle 4">
            <a:extLst>
              <a:ext uri="{FF2B5EF4-FFF2-40B4-BE49-F238E27FC236}">
                <a16:creationId xmlns:a16="http://schemas.microsoft.com/office/drawing/2014/main" id="{972A63F7-D107-634F-B8B9-5B470DBF5254}"/>
              </a:ext>
            </a:extLst>
          </p:cNvPr>
          <p:cNvSpPr/>
          <p:nvPr/>
        </p:nvSpPr>
        <p:spPr>
          <a:xfrm>
            <a:off x="150871" y="3110193"/>
            <a:ext cx="6402329" cy="646331"/>
          </a:xfrm>
          <a:prstGeom prst="rect">
            <a:avLst/>
          </a:prstGeom>
        </p:spPr>
        <p:txBody>
          <a:bodyPr wrap="square">
            <a:spAutoFit/>
          </a:bodyPr>
          <a:lstStyle/>
          <a:p>
            <a:r>
              <a:rPr lang="pt-BR" dirty="0">
                <a:solidFill>
                  <a:schemeClr val="bg1"/>
                </a:solidFill>
              </a:rPr>
              <a:t>Aqui é o final deste Módulo</a:t>
            </a:r>
            <a:endParaRPr lang="en-US" dirty="0">
              <a:solidFill>
                <a:schemeClr val="bg1"/>
              </a:solidFill>
              <a:latin typeface="Hind Light" panose="02000000000000000000" pitchFamily="2" charset="77"/>
              <a:cs typeface="Times New Roman" panose="02020603050405020304" pitchFamily="18" charset="0"/>
            </a:endParaRPr>
          </a:p>
          <a:p>
            <a:r>
              <a:rPr lang="en-US" dirty="0">
                <a:solidFill>
                  <a:schemeClr val="bg1"/>
                </a:solidFill>
                <a:latin typeface="Hind Light" panose="02000000000000000000" pitchFamily="2" charset="77"/>
                <a:cs typeface="Times New Roman" panose="02020603050405020304" pitchFamily="18" charset="0"/>
              </a:rPr>
              <a:t>Selecione o botão SAIR para retornar ao menu principal.</a:t>
            </a:r>
            <a:endParaRPr lang="pt-BR" dirty="0">
              <a:solidFill>
                <a:schemeClr val="bg1"/>
              </a:solidFill>
            </a:endParaRPr>
          </a:p>
        </p:txBody>
      </p:sp>
    </p:spTree>
    <p:extLst>
      <p:ext uri="{BB962C8B-B14F-4D97-AF65-F5344CB8AC3E}">
        <p14:creationId xmlns:p14="http://schemas.microsoft.com/office/powerpoint/2010/main" val="396652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11</a:t>
            </a:fld>
            <a:endParaRPr lang="en-GB" altLang="en-US" noProof="0" dirty="0"/>
          </a:p>
        </p:txBody>
      </p:sp>
      <p:sp>
        <p:nvSpPr>
          <p:cNvPr id="11" name="Título 6">
            <a:extLst>
              <a:ext uri="{FF2B5EF4-FFF2-40B4-BE49-F238E27FC236}">
                <a16:creationId xmlns:a16="http://schemas.microsoft.com/office/drawing/2014/main" id="{91D6CDAB-9002-4CD0-A836-8CCDEFE56B5F}"/>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A importância da Gestão de Riscos</a:t>
            </a:r>
            <a:endParaRPr lang="pt-BR" sz="3600" dirty="0">
              <a:solidFill>
                <a:schemeClr val="tx2">
                  <a:lumMod val="50000"/>
                </a:schemeClr>
              </a:solidFill>
            </a:endParaRPr>
          </a:p>
        </p:txBody>
      </p:sp>
      <p:cxnSp>
        <p:nvCxnSpPr>
          <p:cNvPr id="13" name="Conector reto 12">
            <a:extLst>
              <a:ext uri="{FF2B5EF4-FFF2-40B4-BE49-F238E27FC236}">
                <a16:creationId xmlns:a16="http://schemas.microsoft.com/office/drawing/2014/main" id="{8BDA025C-0FD0-4D89-9F0A-DC096406EA0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0" name="Rectangle 4">
            <a:extLst>
              <a:ext uri="{FF2B5EF4-FFF2-40B4-BE49-F238E27FC236}">
                <a16:creationId xmlns:a16="http://schemas.microsoft.com/office/drawing/2014/main" id="{026B0E51-0DAB-47AC-A3A7-6645B54CDE26}"/>
              </a:ext>
            </a:extLst>
          </p:cNvPr>
          <p:cNvSpPr/>
          <p:nvPr/>
        </p:nvSpPr>
        <p:spPr>
          <a:xfrm>
            <a:off x="2194273" y="1117363"/>
            <a:ext cx="2676666" cy="2031325"/>
          </a:xfrm>
          <a:prstGeom prst="rect">
            <a:avLst/>
          </a:prstGeom>
        </p:spPr>
        <p:txBody>
          <a:bodyPr wrap="square">
            <a:spAutoFit/>
          </a:bodyPr>
          <a:lstStyle/>
          <a:p>
            <a:pPr algn="just"/>
            <a:r>
              <a:rPr lang="pt-PT" altLang="en-US" sz="1400" dirty="0"/>
              <a:t>Para entender onde residem as preocupações com a segurança é preciso, primeiro, pesquisar as </a:t>
            </a:r>
            <a:r>
              <a:rPr lang="pt-PT" altLang="en-US" sz="1400" dirty="0">
                <a:solidFill>
                  <a:schemeClr val="accent1"/>
                </a:solidFill>
              </a:rPr>
              <a:t>vulnerabilidades</a:t>
            </a:r>
            <a:r>
              <a:rPr lang="pt-PT" altLang="en-US" sz="1400" dirty="0"/>
              <a:t> - existentes e potenciais - dentro da rede ou sistema. Um assunto principal no estudo da segurança cibernética é o </a:t>
            </a:r>
            <a:r>
              <a:rPr lang="pt-PT" altLang="en-US" sz="1400" dirty="0">
                <a:solidFill>
                  <a:schemeClr val="accent1"/>
                </a:solidFill>
              </a:rPr>
              <a:t>gerenciamento de riscos da tecnologia da informação (TI). </a:t>
            </a:r>
          </a:p>
        </p:txBody>
      </p:sp>
      <p:pic>
        <p:nvPicPr>
          <p:cNvPr id="22" name="Imagem 21">
            <a:extLst>
              <a:ext uri="{FF2B5EF4-FFF2-40B4-BE49-F238E27FC236}">
                <a16:creationId xmlns:a16="http://schemas.microsoft.com/office/drawing/2014/main" id="{1E093697-8740-4E66-9E79-8D7239C43287}"/>
              </a:ext>
            </a:extLst>
          </p:cNvPr>
          <p:cNvPicPr>
            <a:picLocks noChangeAspect="1"/>
          </p:cNvPicPr>
          <p:nvPr/>
        </p:nvPicPr>
        <p:blipFill>
          <a:blip r:embed="rId3"/>
          <a:stretch>
            <a:fillRect/>
          </a:stretch>
        </p:blipFill>
        <p:spPr>
          <a:xfrm>
            <a:off x="264247" y="1133449"/>
            <a:ext cx="1842101" cy="1861697"/>
          </a:xfrm>
          <a:prstGeom prst="rect">
            <a:avLst/>
          </a:prstGeom>
        </p:spPr>
      </p:pic>
      <p:sp>
        <p:nvSpPr>
          <p:cNvPr id="23" name="Rectangle 4">
            <a:extLst>
              <a:ext uri="{FF2B5EF4-FFF2-40B4-BE49-F238E27FC236}">
                <a16:creationId xmlns:a16="http://schemas.microsoft.com/office/drawing/2014/main" id="{C53D83A6-0D77-48F4-9290-B3ADDC05DD1F}"/>
              </a:ext>
            </a:extLst>
          </p:cNvPr>
          <p:cNvSpPr>
            <a:spLocks noChangeArrowheads="1"/>
          </p:cNvSpPr>
          <p:nvPr/>
        </p:nvSpPr>
        <p:spPr bwMode="auto">
          <a:xfrm>
            <a:off x="338496" y="3366605"/>
            <a:ext cx="29542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O </a:t>
            </a:r>
            <a:r>
              <a:rPr lang="pt-PT" altLang="en-US" sz="1400" b="1" dirty="0">
                <a:solidFill>
                  <a:schemeClr val="accent1"/>
                </a:solidFill>
              </a:rPr>
              <a:t>Certified Information Systems Auditor (CISA), </a:t>
            </a:r>
            <a:r>
              <a:rPr lang="pt-PT" altLang="en-US" sz="1400" dirty="0"/>
              <a:t>um programa de credenciamento amplamente reconhecido para profissionais de segurança de TI, define o gerenciamento de riscos como: [4] </a:t>
            </a:r>
          </a:p>
        </p:txBody>
      </p:sp>
      <p:pic>
        <p:nvPicPr>
          <p:cNvPr id="24" name="Imagem 23">
            <a:extLst>
              <a:ext uri="{FF2B5EF4-FFF2-40B4-BE49-F238E27FC236}">
                <a16:creationId xmlns:a16="http://schemas.microsoft.com/office/drawing/2014/main" id="{7EC5A069-0715-4EDE-90D3-B43DB7DFF7AD}"/>
              </a:ext>
            </a:extLst>
          </p:cNvPr>
          <p:cNvPicPr>
            <a:picLocks noChangeAspect="1"/>
          </p:cNvPicPr>
          <p:nvPr/>
        </p:nvPicPr>
        <p:blipFill>
          <a:blip r:embed="rId4"/>
          <a:stretch>
            <a:fillRect/>
          </a:stretch>
        </p:blipFill>
        <p:spPr>
          <a:xfrm>
            <a:off x="3076126" y="3549613"/>
            <a:ext cx="1789044" cy="975841"/>
          </a:xfrm>
          <a:prstGeom prst="rect">
            <a:avLst/>
          </a:prstGeom>
        </p:spPr>
      </p:pic>
      <p:sp>
        <p:nvSpPr>
          <p:cNvPr id="25" name="Rectangle 5">
            <a:extLst>
              <a:ext uri="{FF2B5EF4-FFF2-40B4-BE49-F238E27FC236}">
                <a16:creationId xmlns:a16="http://schemas.microsoft.com/office/drawing/2014/main" id="{AB0B136C-2B0D-46C0-9F10-22EB4B5F1320}"/>
              </a:ext>
            </a:extLst>
          </p:cNvPr>
          <p:cNvSpPr>
            <a:spLocks noChangeArrowheads="1"/>
          </p:cNvSpPr>
          <p:nvPr/>
        </p:nvSpPr>
        <p:spPr bwMode="auto">
          <a:xfrm>
            <a:off x="605311" y="4926379"/>
            <a:ext cx="412694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O processo de identificação de vulnerabilidades e ameaças aos recursos de informação usados ​​por uma organização na consecução dos objetivos de negócios e a decisão de quais medidas preventivas, se houver, reduzir o risco para um nível aceitável, com base no valor do recurso de informação para a organização. </a:t>
            </a:r>
          </a:p>
        </p:txBody>
      </p:sp>
      <p:sp>
        <p:nvSpPr>
          <p:cNvPr id="27" name="Rectangle 6">
            <a:extLst>
              <a:ext uri="{FF2B5EF4-FFF2-40B4-BE49-F238E27FC236}">
                <a16:creationId xmlns:a16="http://schemas.microsoft.com/office/drawing/2014/main" id="{237A2404-B914-40F7-97D7-6DDA87BF937D}"/>
              </a:ext>
            </a:extLst>
          </p:cNvPr>
          <p:cNvSpPr>
            <a:spLocks noChangeArrowheads="1"/>
          </p:cNvSpPr>
          <p:nvPr/>
        </p:nvSpPr>
        <p:spPr bwMode="auto">
          <a:xfrm>
            <a:off x="4958864" y="1133449"/>
            <a:ext cx="399170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Avaliar riscos significa levar em consideração ameaças e vulnerabilidades, determinar a probabilidade de tais eventos e projetar seu impacto potencial na rede. A seguir, é apresentada uma fórmula comum usada para risco: </a:t>
            </a:r>
          </a:p>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400" dirty="0">
                <a:solidFill>
                  <a:srgbClr val="00B0F0"/>
                </a:solidFill>
                <a:latin typeface="Arial Unicode MS"/>
              </a:rPr>
              <a:t>Risco = Ameaça x Vulnerabilidade x Consequência </a:t>
            </a:r>
          </a:p>
        </p:txBody>
      </p:sp>
      <p:sp>
        <p:nvSpPr>
          <p:cNvPr id="28" name="Rectangle 7">
            <a:extLst>
              <a:ext uri="{FF2B5EF4-FFF2-40B4-BE49-F238E27FC236}">
                <a16:creationId xmlns:a16="http://schemas.microsoft.com/office/drawing/2014/main" id="{6605391A-92D0-4B7D-8373-9604720240AE}"/>
              </a:ext>
            </a:extLst>
          </p:cNvPr>
          <p:cNvSpPr>
            <a:spLocks noChangeArrowheads="1"/>
          </p:cNvSpPr>
          <p:nvPr/>
        </p:nvSpPr>
        <p:spPr bwMode="auto">
          <a:xfrm>
            <a:off x="4976446" y="4205404"/>
            <a:ext cx="397412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Teoricamente, reduzir qualquer uma das três variáveis ​​reduzirá o risco e reduzir uma variável a zero elimina o risco.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R="0" lvl="0" indent="0" eaLnBrk="0" fontAlgn="base" hangingPunct="0">
              <a:lnSpc>
                <a:spcPct val="100000"/>
              </a:lnSpc>
              <a:spcBef>
                <a:spcPct val="0"/>
              </a:spcBef>
              <a:spcAft>
                <a:spcPct val="0"/>
              </a:spcAft>
              <a:buClrTx/>
              <a:buSzTx/>
              <a:buFontTx/>
              <a:buNone/>
              <a:tabLst/>
            </a:pPr>
            <a:r>
              <a:rPr lang="pt-PT" altLang="en-US" sz="1400" dirty="0"/>
              <a:t>Embora a aplicação prática dessa fórmula possa ser difícil (por exemplo, quantificar as próprias variáveis ​​ou realmente eliminar uma variável), é um modelo conceitual útil com o qual começar ao desenvolver uma estratégia de segurança cibernética </a:t>
            </a:r>
          </a:p>
        </p:txBody>
      </p:sp>
      <p:pic>
        <p:nvPicPr>
          <p:cNvPr id="29" name="Imagem 28">
            <a:extLst>
              <a:ext uri="{FF2B5EF4-FFF2-40B4-BE49-F238E27FC236}">
                <a16:creationId xmlns:a16="http://schemas.microsoft.com/office/drawing/2014/main" id="{A465418D-512E-42E3-AD6C-52465E3E6563}"/>
              </a:ext>
            </a:extLst>
          </p:cNvPr>
          <p:cNvPicPr>
            <a:picLocks noChangeAspect="1"/>
          </p:cNvPicPr>
          <p:nvPr/>
        </p:nvPicPr>
        <p:blipFill>
          <a:blip r:embed="rId5"/>
          <a:stretch>
            <a:fillRect/>
          </a:stretch>
        </p:blipFill>
        <p:spPr>
          <a:xfrm>
            <a:off x="6067875" y="2815850"/>
            <a:ext cx="1763704" cy="1384995"/>
          </a:xfrm>
          <a:prstGeom prst="rect">
            <a:avLst/>
          </a:prstGeom>
        </p:spPr>
      </p:pic>
      <p:pic>
        <p:nvPicPr>
          <p:cNvPr id="14" name="Imagem 13">
            <a:extLst>
              <a:ext uri="{FF2B5EF4-FFF2-40B4-BE49-F238E27FC236}">
                <a16:creationId xmlns:a16="http://schemas.microsoft.com/office/drawing/2014/main" id="{75E8559E-8B97-4B1C-806C-17B07D58B4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247" y="4751600"/>
            <a:ext cx="518669" cy="575651"/>
          </a:xfrm>
          <a:prstGeom prst="rect">
            <a:avLst/>
          </a:prstGeom>
        </p:spPr>
      </p:pic>
      <p:pic>
        <p:nvPicPr>
          <p:cNvPr id="15" name="Imagem 14" descr="Uma imagem contendo escuro, preto, computador, aceso&#10;&#10;Descrição gerada automaticamente">
            <a:extLst>
              <a:ext uri="{FF2B5EF4-FFF2-40B4-BE49-F238E27FC236}">
                <a16:creationId xmlns:a16="http://schemas.microsoft.com/office/drawing/2014/main" id="{19485C83-DC47-4BBF-98BC-3D80396C16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946" y="6068484"/>
            <a:ext cx="288107" cy="311085"/>
          </a:xfrm>
          <a:prstGeom prst="rect">
            <a:avLst/>
          </a:prstGeom>
        </p:spPr>
      </p:pic>
    </p:spTree>
    <p:extLst>
      <p:ext uri="{BB962C8B-B14F-4D97-AF65-F5344CB8AC3E}">
        <p14:creationId xmlns:p14="http://schemas.microsoft.com/office/powerpoint/2010/main" val="2933498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12</a:t>
            </a:fld>
            <a:endParaRPr lang="en-GB" altLang="en-US" noProof="0" dirty="0"/>
          </a:p>
        </p:txBody>
      </p:sp>
      <p:cxnSp>
        <p:nvCxnSpPr>
          <p:cNvPr id="8" name="Conector reto 7">
            <a:extLst>
              <a:ext uri="{FF2B5EF4-FFF2-40B4-BE49-F238E27FC236}">
                <a16:creationId xmlns:a16="http://schemas.microsoft.com/office/drawing/2014/main" id="{888D5609-B87F-44A7-A4F8-D18893FBB605}"/>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D6BAF0C-C526-4B79-8F1E-23951EC07C88}"/>
              </a:ext>
            </a:extLst>
          </p:cNvPr>
          <p:cNvSpPr>
            <a:spLocks noChangeArrowheads="1"/>
          </p:cNvSpPr>
          <p:nvPr/>
        </p:nvSpPr>
        <p:spPr bwMode="auto">
          <a:xfrm>
            <a:off x="440095" y="920925"/>
            <a:ext cx="422617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Empresas privadas, assim como governos, realizam gestão de riscos para evitar violações de segurança em seus próprios sistemas e redes.</a:t>
            </a:r>
          </a:p>
        </p:txBody>
      </p:sp>
      <p:pic>
        <p:nvPicPr>
          <p:cNvPr id="3" name="Imagem 2">
            <a:extLst>
              <a:ext uri="{FF2B5EF4-FFF2-40B4-BE49-F238E27FC236}">
                <a16:creationId xmlns:a16="http://schemas.microsoft.com/office/drawing/2014/main" id="{7F0E234A-E789-4F07-84C0-489C3D8E2718}"/>
              </a:ext>
            </a:extLst>
          </p:cNvPr>
          <p:cNvPicPr>
            <a:picLocks noChangeAspect="1"/>
          </p:cNvPicPr>
          <p:nvPr/>
        </p:nvPicPr>
        <p:blipFill>
          <a:blip r:embed="rId3"/>
          <a:stretch>
            <a:fillRect/>
          </a:stretch>
        </p:blipFill>
        <p:spPr>
          <a:xfrm>
            <a:off x="1245284" y="1850484"/>
            <a:ext cx="2149026" cy="838273"/>
          </a:xfrm>
          <a:prstGeom prst="rect">
            <a:avLst/>
          </a:prstGeom>
        </p:spPr>
      </p:pic>
      <p:pic>
        <p:nvPicPr>
          <p:cNvPr id="5" name="Imagem 4">
            <a:extLst>
              <a:ext uri="{FF2B5EF4-FFF2-40B4-BE49-F238E27FC236}">
                <a16:creationId xmlns:a16="http://schemas.microsoft.com/office/drawing/2014/main" id="{1BBE5C39-A563-44E9-B449-FDFB0A3C74E0}"/>
              </a:ext>
            </a:extLst>
          </p:cNvPr>
          <p:cNvPicPr>
            <a:picLocks noChangeAspect="1"/>
          </p:cNvPicPr>
          <p:nvPr/>
        </p:nvPicPr>
        <p:blipFill>
          <a:blip r:embed="rId4"/>
          <a:stretch>
            <a:fillRect/>
          </a:stretch>
        </p:blipFill>
        <p:spPr>
          <a:xfrm>
            <a:off x="5043712" y="2216866"/>
            <a:ext cx="3276884" cy="2194750"/>
          </a:xfrm>
          <a:prstGeom prst="rect">
            <a:avLst/>
          </a:prstGeom>
        </p:spPr>
      </p:pic>
      <p:sp>
        <p:nvSpPr>
          <p:cNvPr id="16" name="Rectangle 2">
            <a:extLst>
              <a:ext uri="{FF2B5EF4-FFF2-40B4-BE49-F238E27FC236}">
                <a16:creationId xmlns:a16="http://schemas.microsoft.com/office/drawing/2014/main" id="{0A566275-8EC9-4082-9AD7-1C8D56348986}"/>
              </a:ext>
            </a:extLst>
          </p:cNvPr>
          <p:cNvSpPr>
            <a:spLocks noChangeArrowheads="1"/>
          </p:cNvSpPr>
          <p:nvPr/>
        </p:nvSpPr>
        <p:spPr bwMode="auto">
          <a:xfrm>
            <a:off x="345829" y="2896084"/>
            <a:ext cx="42261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Mas, dada a interconectividade do </a:t>
            </a:r>
            <a:r>
              <a:rPr lang="pt-PT" altLang="en-US" sz="1400" dirty="0">
                <a:solidFill>
                  <a:schemeClr val="accent1"/>
                </a:solidFill>
              </a:rPr>
              <a:t>ecossistema da Internet,</a:t>
            </a:r>
            <a:r>
              <a:rPr lang="pt-PT" altLang="en-US" sz="1400" dirty="0"/>
              <a:t> violações de segurança ou falha na segurança dos próprios sistemas e redes também podem impactar outras pessoas de fora</a:t>
            </a:r>
          </a:p>
        </p:txBody>
      </p:sp>
      <p:sp>
        <p:nvSpPr>
          <p:cNvPr id="18" name="Rectangle 3">
            <a:extLst>
              <a:ext uri="{FF2B5EF4-FFF2-40B4-BE49-F238E27FC236}">
                <a16:creationId xmlns:a16="http://schemas.microsoft.com/office/drawing/2014/main" id="{047981E2-030F-47A8-B41D-97DEC9725557}"/>
              </a:ext>
            </a:extLst>
          </p:cNvPr>
          <p:cNvSpPr>
            <a:spLocks noChangeArrowheads="1"/>
          </p:cNvSpPr>
          <p:nvPr/>
        </p:nvSpPr>
        <p:spPr bwMode="auto">
          <a:xfrm>
            <a:off x="644294" y="4231441"/>
            <a:ext cx="402197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A segurança e a resiliência da Internet dependem não apenas de quão bem os riscos para uma organização e de seus [próprios] ativos são gerenciados, mas também ... do reconhecimento e gerenciamento de riscos que a própria organização, por sua ação ou inação, apresenta ao [mais amplo] ecossistema da Internet. [5]</a:t>
            </a:r>
          </a:p>
        </p:txBody>
      </p:sp>
      <p:pic>
        <p:nvPicPr>
          <p:cNvPr id="10" name="Imagem 9">
            <a:extLst>
              <a:ext uri="{FF2B5EF4-FFF2-40B4-BE49-F238E27FC236}">
                <a16:creationId xmlns:a16="http://schemas.microsoft.com/office/drawing/2014/main" id="{0253C84F-0FE7-469E-8045-2C721D8717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157" y="4057518"/>
            <a:ext cx="518669" cy="575651"/>
          </a:xfrm>
          <a:prstGeom prst="rect">
            <a:avLst/>
          </a:prstGeom>
        </p:spPr>
      </p:pic>
      <p:pic>
        <p:nvPicPr>
          <p:cNvPr id="11" name="Imagem 10" descr="Uma imagem contendo escuro, preto, computador, aceso&#10;&#10;Descrição gerada automaticamente">
            <a:extLst>
              <a:ext uri="{FF2B5EF4-FFF2-40B4-BE49-F238E27FC236}">
                <a16:creationId xmlns:a16="http://schemas.microsoft.com/office/drawing/2014/main" id="{8C293BD1-E71E-44C3-A957-A1EA52870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5946" y="5593923"/>
            <a:ext cx="288107" cy="311085"/>
          </a:xfrm>
          <a:prstGeom prst="rect">
            <a:avLst/>
          </a:prstGeom>
        </p:spPr>
      </p:pic>
      <p:sp>
        <p:nvSpPr>
          <p:cNvPr id="14" name="Título 6">
            <a:extLst>
              <a:ext uri="{FF2B5EF4-FFF2-40B4-BE49-F238E27FC236}">
                <a16:creationId xmlns:a16="http://schemas.microsoft.com/office/drawing/2014/main" id="{1B9FA600-C4AA-450E-BD6D-0DF4F24D8B6E}"/>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a:solidFill>
                  <a:schemeClr val="tx2">
                    <a:lumMod val="50000"/>
                  </a:schemeClr>
                </a:solidFill>
              </a:rPr>
              <a:t>A importância da Gestão de Riscos</a:t>
            </a:r>
            <a:endParaRPr lang="pt-BR" sz="3600" dirty="0">
              <a:solidFill>
                <a:schemeClr val="tx2">
                  <a:lumMod val="50000"/>
                </a:schemeClr>
              </a:solidFill>
            </a:endParaRPr>
          </a:p>
        </p:txBody>
      </p:sp>
    </p:spTree>
    <p:extLst>
      <p:ext uri="{BB962C8B-B14F-4D97-AF65-F5344CB8AC3E}">
        <p14:creationId xmlns:p14="http://schemas.microsoft.com/office/powerpoint/2010/main" val="1024203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13</a:t>
            </a:fld>
            <a:endParaRPr lang="en-GB" altLang="en-US" noProof="0" dirty="0"/>
          </a:p>
        </p:txBody>
      </p:sp>
      <p:cxnSp>
        <p:nvCxnSpPr>
          <p:cNvPr id="6" name="Conector reto 5">
            <a:extLst>
              <a:ext uri="{FF2B5EF4-FFF2-40B4-BE49-F238E27FC236}">
                <a16:creationId xmlns:a16="http://schemas.microsoft.com/office/drawing/2014/main" id="{DA335EFC-8402-471B-BB74-C5CD6004C4EE}"/>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490BB07-89FF-45A4-B819-02D7B7F911C8}"/>
              </a:ext>
            </a:extLst>
          </p:cNvPr>
          <p:cNvSpPr>
            <a:spLocks noChangeArrowheads="1"/>
          </p:cNvSpPr>
          <p:nvPr/>
        </p:nvSpPr>
        <p:spPr bwMode="auto">
          <a:xfrm>
            <a:off x="345828" y="987416"/>
            <a:ext cx="448994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Por exemplo, em 2013, a maior empresa de telecomunicações da Nova Zelândia, então denominada Telecom New Zealand, sofreu uma violação de segurança que expôs os usuários do Yahoo! serviço de e-mail para uma onda de ataques de phishing sucessivos. [6] </a:t>
            </a:r>
          </a:p>
        </p:txBody>
      </p:sp>
      <p:sp>
        <p:nvSpPr>
          <p:cNvPr id="13" name="Rectangle 2">
            <a:extLst>
              <a:ext uri="{FF2B5EF4-FFF2-40B4-BE49-F238E27FC236}">
                <a16:creationId xmlns:a16="http://schemas.microsoft.com/office/drawing/2014/main" id="{B202B603-4647-43B7-B415-A4F9B782137F}"/>
              </a:ext>
            </a:extLst>
          </p:cNvPr>
          <p:cNvSpPr>
            <a:spLocks noChangeArrowheads="1"/>
          </p:cNvSpPr>
          <p:nvPr/>
        </p:nvSpPr>
        <p:spPr bwMode="auto">
          <a:xfrm>
            <a:off x="345828" y="2508625"/>
            <a:ext cx="19225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Há rumores de que a violação ocorreu </a:t>
            </a:r>
            <a:r>
              <a:rPr lang="pt-PT" altLang="en-US" sz="1400" dirty="0">
                <a:solidFill>
                  <a:schemeClr val="accent1"/>
                </a:solidFill>
              </a:rPr>
              <a:t>devido a falhas de segurança nos sistemas da Telecom. </a:t>
            </a:r>
            <a:r>
              <a:rPr lang="pt-PT" altLang="en-US" sz="1400" dirty="0"/>
              <a:t>[7] </a:t>
            </a:r>
          </a:p>
        </p:txBody>
      </p:sp>
      <p:pic>
        <p:nvPicPr>
          <p:cNvPr id="14" name="Imagem 13">
            <a:extLst>
              <a:ext uri="{FF2B5EF4-FFF2-40B4-BE49-F238E27FC236}">
                <a16:creationId xmlns:a16="http://schemas.microsoft.com/office/drawing/2014/main" id="{6B654C4A-DD7C-4A33-8BAE-154EA21A68A3}"/>
              </a:ext>
            </a:extLst>
          </p:cNvPr>
          <p:cNvPicPr>
            <a:picLocks noChangeAspect="1"/>
          </p:cNvPicPr>
          <p:nvPr/>
        </p:nvPicPr>
        <p:blipFill>
          <a:blip r:embed="rId3"/>
          <a:stretch>
            <a:fillRect/>
          </a:stretch>
        </p:blipFill>
        <p:spPr>
          <a:xfrm>
            <a:off x="2210365" y="2471240"/>
            <a:ext cx="2248850" cy="1450871"/>
          </a:xfrm>
          <a:prstGeom prst="rect">
            <a:avLst/>
          </a:prstGeom>
        </p:spPr>
      </p:pic>
      <p:sp>
        <p:nvSpPr>
          <p:cNvPr id="15" name="Rectangle 3">
            <a:extLst>
              <a:ext uri="{FF2B5EF4-FFF2-40B4-BE49-F238E27FC236}">
                <a16:creationId xmlns:a16="http://schemas.microsoft.com/office/drawing/2014/main" id="{0EFF689E-0827-46DD-8130-F50DA817D861}"/>
              </a:ext>
            </a:extLst>
          </p:cNvPr>
          <p:cNvSpPr>
            <a:spLocks noChangeArrowheads="1"/>
          </p:cNvSpPr>
          <p:nvPr/>
        </p:nvSpPr>
        <p:spPr bwMode="auto">
          <a:xfrm>
            <a:off x="1723292" y="4270146"/>
            <a:ext cx="292152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pt-PT" altLang="en-US" sz="1400" dirty="0"/>
              <a:t>Por outro lado, em 2014, as contas do Apple iCloud de inúmeras celebridades da lista-A foram invadidas, levando à exposição de fotos pessoais - muitas das quais eram nuas - a um compartilhamento desenfreado em sites como 4chan e Reddit. </a:t>
            </a:r>
          </a:p>
        </p:txBody>
      </p:sp>
      <p:pic>
        <p:nvPicPr>
          <p:cNvPr id="16" name="Imagem 15">
            <a:extLst>
              <a:ext uri="{FF2B5EF4-FFF2-40B4-BE49-F238E27FC236}">
                <a16:creationId xmlns:a16="http://schemas.microsoft.com/office/drawing/2014/main" id="{AD340634-D9EC-4BA3-B01E-5365E54F116E}"/>
              </a:ext>
            </a:extLst>
          </p:cNvPr>
          <p:cNvPicPr>
            <a:picLocks noChangeAspect="1"/>
          </p:cNvPicPr>
          <p:nvPr/>
        </p:nvPicPr>
        <p:blipFill>
          <a:blip r:embed="rId4"/>
          <a:stretch>
            <a:fillRect/>
          </a:stretch>
        </p:blipFill>
        <p:spPr>
          <a:xfrm>
            <a:off x="492850" y="4440656"/>
            <a:ext cx="929721" cy="1036410"/>
          </a:xfrm>
          <a:prstGeom prst="rect">
            <a:avLst/>
          </a:prstGeom>
        </p:spPr>
      </p:pic>
      <p:sp>
        <p:nvSpPr>
          <p:cNvPr id="24" name="Rectangle 6">
            <a:extLst>
              <a:ext uri="{FF2B5EF4-FFF2-40B4-BE49-F238E27FC236}">
                <a16:creationId xmlns:a16="http://schemas.microsoft.com/office/drawing/2014/main" id="{B558E1DE-50ED-4B95-A26D-9498F929734F}"/>
              </a:ext>
            </a:extLst>
          </p:cNvPr>
          <p:cNvSpPr>
            <a:spLocks noChangeArrowheads="1"/>
          </p:cNvSpPr>
          <p:nvPr/>
        </p:nvSpPr>
        <p:spPr bwMode="auto">
          <a:xfrm>
            <a:off x="4958861" y="981396"/>
            <a:ext cx="3974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Embora a Apple tenha reconhecido que as violações de segurança ocorreram, isso ocorreu devido a: </a:t>
            </a:r>
          </a:p>
        </p:txBody>
      </p:sp>
      <p:sp>
        <p:nvSpPr>
          <p:cNvPr id="25" name="Rectangle 7">
            <a:extLst>
              <a:ext uri="{FF2B5EF4-FFF2-40B4-BE49-F238E27FC236}">
                <a16:creationId xmlns:a16="http://schemas.microsoft.com/office/drawing/2014/main" id="{F9B4DFD4-79AE-433E-91A1-B886B28B4B35}"/>
              </a:ext>
            </a:extLst>
          </p:cNvPr>
          <p:cNvSpPr>
            <a:spLocks noChangeArrowheads="1"/>
          </p:cNvSpPr>
          <p:nvPr/>
        </p:nvSpPr>
        <p:spPr bwMode="auto">
          <a:xfrm>
            <a:off x="5037986" y="1684532"/>
            <a:ext cx="38262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pt-PT" altLang="en-US" sz="1400" dirty="0"/>
              <a:t>um ataque muito direcionado a nomes de usuário, senhas e questões de segurança, em vez de qualquer violação em qualquer sistema da Apple, incluindo o iCloud® ou o Find my iPhone. [8] </a:t>
            </a:r>
          </a:p>
        </p:txBody>
      </p:sp>
      <p:sp>
        <p:nvSpPr>
          <p:cNvPr id="26" name="Rectangle 8">
            <a:extLst>
              <a:ext uri="{FF2B5EF4-FFF2-40B4-BE49-F238E27FC236}">
                <a16:creationId xmlns:a16="http://schemas.microsoft.com/office/drawing/2014/main" id="{BE663DA5-A0F9-4450-B325-672FB1565BE3}"/>
              </a:ext>
            </a:extLst>
          </p:cNvPr>
          <p:cNvSpPr>
            <a:spLocks noChangeArrowheads="1"/>
          </p:cNvSpPr>
          <p:nvPr/>
        </p:nvSpPr>
        <p:spPr bwMode="auto">
          <a:xfrm>
            <a:off x="4835769" y="2789920"/>
            <a:ext cx="3974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Consequentemente, às vezes os riscos precisam ser gerenciados por mais de um ator, inclusive pelos próprios usuários (por exemplo, usando</a:t>
            </a:r>
            <a:r>
              <a:rPr lang="pt-PT" altLang="en-US" sz="1400" dirty="0">
                <a:solidFill>
                  <a:schemeClr val="accent1"/>
                </a:solidFill>
              </a:rPr>
              <a:t> senhas fortes</a:t>
            </a:r>
            <a:r>
              <a:rPr lang="pt-PT" altLang="en-US" sz="1400" dirty="0"/>
              <a:t> e </a:t>
            </a:r>
            <a:r>
              <a:rPr lang="pt-PT" altLang="en-US" sz="1400" dirty="0">
                <a:solidFill>
                  <a:schemeClr val="accent1"/>
                </a:solidFill>
              </a:rPr>
              <a:t>autenticação de dois fatores</a:t>
            </a:r>
            <a:r>
              <a:rPr lang="pt-PT" altLang="en-US" sz="1400" dirty="0"/>
              <a:t>). </a:t>
            </a:r>
          </a:p>
        </p:txBody>
      </p:sp>
      <p:sp>
        <p:nvSpPr>
          <p:cNvPr id="27" name="Rectangle 9">
            <a:extLst>
              <a:ext uri="{FF2B5EF4-FFF2-40B4-BE49-F238E27FC236}">
                <a16:creationId xmlns:a16="http://schemas.microsoft.com/office/drawing/2014/main" id="{54386820-5E81-4037-B84F-9C693CE47C5D}"/>
              </a:ext>
            </a:extLst>
          </p:cNvPr>
          <p:cNvSpPr>
            <a:spLocks noChangeArrowheads="1"/>
          </p:cNvSpPr>
          <p:nvPr/>
        </p:nvSpPr>
        <p:spPr bwMode="auto">
          <a:xfrm>
            <a:off x="4958861" y="5673181"/>
            <a:ext cx="37684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Na próxima seção deste módulo, discutiremos a importância da colaboração e coordenação no campo da segurança cibernética </a:t>
            </a:r>
          </a:p>
        </p:txBody>
      </p:sp>
      <p:sp>
        <p:nvSpPr>
          <p:cNvPr id="28" name="Rectangle 10">
            <a:extLst>
              <a:ext uri="{FF2B5EF4-FFF2-40B4-BE49-F238E27FC236}">
                <a16:creationId xmlns:a16="http://schemas.microsoft.com/office/drawing/2014/main" id="{F5CD1DE7-6DAB-415A-AF5B-2E0236C249B7}"/>
              </a:ext>
            </a:extLst>
          </p:cNvPr>
          <p:cNvSpPr>
            <a:spLocks noChangeArrowheads="1"/>
          </p:cNvSpPr>
          <p:nvPr/>
        </p:nvSpPr>
        <p:spPr bwMode="auto">
          <a:xfrm>
            <a:off x="5051039" y="3962141"/>
            <a:ext cx="367622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pt-PT" altLang="en-US" sz="1400" dirty="0"/>
              <a:t>Essa é a noção de gerenciamento de risco compartilhado. Isso é especialmente importante no que diz respeito à segurança da infraestrutura global da Internet. A Internet, com seu alto grau de interconexão e dependências, traz outra dimensão à avaliação de riscos. [9] </a:t>
            </a:r>
          </a:p>
        </p:txBody>
      </p:sp>
      <p:pic>
        <p:nvPicPr>
          <p:cNvPr id="17" name="Imagem 16">
            <a:extLst>
              <a:ext uri="{FF2B5EF4-FFF2-40B4-BE49-F238E27FC236}">
                <a16:creationId xmlns:a16="http://schemas.microsoft.com/office/drawing/2014/main" id="{A2952BA9-A6C3-47EB-899E-5B8709B65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2033" y="3784998"/>
            <a:ext cx="518669" cy="575651"/>
          </a:xfrm>
          <a:prstGeom prst="rect">
            <a:avLst/>
          </a:prstGeom>
        </p:spPr>
      </p:pic>
      <p:pic>
        <p:nvPicPr>
          <p:cNvPr id="18" name="Imagem 17" descr="Uma imagem contendo escuro, preto, computador, aceso&#10;&#10;Descrição gerada automaticamente">
            <a:extLst>
              <a:ext uri="{FF2B5EF4-FFF2-40B4-BE49-F238E27FC236}">
                <a16:creationId xmlns:a16="http://schemas.microsoft.com/office/drawing/2014/main" id="{A92EB55E-C4AC-4B98-ACB2-B7C02B7283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752" y="5363551"/>
            <a:ext cx="288107" cy="311085"/>
          </a:xfrm>
          <a:prstGeom prst="rect">
            <a:avLst/>
          </a:prstGeom>
        </p:spPr>
      </p:pic>
      <p:pic>
        <p:nvPicPr>
          <p:cNvPr id="19" name="Imagem 18">
            <a:extLst>
              <a:ext uri="{FF2B5EF4-FFF2-40B4-BE49-F238E27FC236}">
                <a16:creationId xmlns:a16="http://schemas.microsoft.com/office/drawing/2014/main" id="{C914E943-105C-4440-888F-5A258BDB65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7543" y="1504616"/>
            <a:ext cx="518669" cy="575651"/>
          </a:xfrm>
          <a:prstGeom prst="rect">
            <a:avLst/>
          </a:prstGeom>
        </p:spPr>
      </p:pic>
      <p:pic>
        <p:nvPicPr>
          <p:cNvPr id="20" name="Imagem 19" descr="Uma imagem contendo escuro, preto, computador, aceso&#10;&#10;Descrição gerada automaticamente">
            <a:extLst>
              <a:ext uri="{FF2B5EF4-FFF2-40B4-BE49-F238E27FC236}">
                <a16:creationId xmlns:a16="http://schemas.microsoft.com/office/drawing/2014/main" id="{8251DBE4-0168-4976-A1E7-37D3BC0742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8693" y="2426863"/>
            <a:ext cx="288107" cy="311085"/>
          </a:xfrm>
          <a:prstGeom prst="rect">
            <a:avLst/>
          </a:prstGeom>
        </p:spPr>
      </p:pic>
      <p:sp>
        <p:nvSpPr>
          <p:cNvPr id="21" name="Título 6">
            <a:extLst>
              <a:ext uri="{FF2B5EF4-FFF2-40B4-BE49-F238E27FC236}">
                <a16:creationId xmlns:a16="http://schemas.microsoft.com/office/drawing/2014/main" id="{FC822231-A3BC-4F06-A2B1-9BC9E73F5E8C}"/>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a:solidFill>
                  <a:schemeClr val="tx2">
                    <a:lumMod val="50000"/>
                  </a:schemeClr>
                </a:solidFill>
              </a:rPr>
              <a:t>A importância da Gestão de Riscos</a:t>
            </a:r>
            <a:endParaRPr lang="pt-BR" sz="3600" dirty="0">
              <a:solidFill>
                <a:schemeClr val="tx2">
                  <a:lumMod val="50000"/>
                </a:schemeClr>
              </a:solidFill>
            </a:endParaRPr>
          </a:p>
        </p:txBody>
      </p:sp>
    </p:spTree>
    <p:extLst>
      <p:ext uri="{BB962C8B-B14F-4D97-AF65-F5344CB8AC3E}">
        <p14:creationId xmlns:p14="http://schemas.microsoft.com/office/powerpoint/2010/main" val="546911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14</a:t>
            </a:fld>
            <a:endParaRPr lang="en-GB" altLang="en-US" noProof="0" dirty="0"/>
          </a:p>
        </p:txBody>
      </p:sp>
      <p:cxnSp>
        <p:nvCxnSpPr>
          <p:cNvPr id="6" name="Conector reto 5">
            <a:extLst>
              <a:ext uri="{FF2B5EF4-FFF2-40B4-BE49-F238E27FC236}">
                <a16:creationId xmlns:a16="http://schemas.microsoft.com/office/drawing/2014/main" id="{1BD68B18-E25C-417F-8855-3AC8FA60D42E}"/>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C93F75E1-7001-43C4-B210-B88F994EC68C}"/>
              </a:ext>
            </a:extLst>
          </p:cNvPr>
          <p:cNvSpPr/>
          <p:nvPr/>
        </p:nvSpPr>
        <p:spPr>
          <a:xfrm>
            <a:off x="1538701" y="2161954"/>
            <a:ext cx="6379813" cy="1877437"/>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das informações de </a:t>
            </a:r>
          </a:p>
          <a:p>
            <a:pPr algn="ctr"/>
            <a:r>
              <a:rPr lang="pt-PT" sz="1400" b="1" dirty="0"/>
              <a:t>A importância da Gestão de Riscos</a:t>
            </a:r>
          </a:p>
          <a:p>
            <a:pPr algn="ctr"/>
            <a:br>
              <a:rPr lang="pt-PT" sz="1400" b="1" dirty="0"/>
            </a:br>
            <a:r>
              <a:rPr lang="pt-PT" sz="1400" b="1" dirty="0"/>
              <a:t>Haverá </a:t>
            </a:r>
            <a:r>
              <a:rPr lang="pt-PT" sz="1400" b="1" dirty="0">
                <a:solidFill>
                  <a:schemeClr val="accent1"/>
                </a:solidFill>
              </a:rPr>
              <a:t>três</a:t>
            </a:r>
            <a:r>
              <a:rPr lang="pt-PT" sz="1400" b="1" dirty="0"/>
              <a:t> questões para responder</a:t>
            </a:r>
            <a:endParaRPr lang="pt-PT" sz="1200" b="1" dirty="0"/>
          </a:p>
          <a:p>
            <a:pPr algn="ctr"/>
            <a:endParaRPr lang="pt-PT" sz="1200" b="1" dirty="0"/>
          </a:p>
          <a:p>
            <a:pPr algn="ctr"/>
            <a:endParaRPr lang="pt-PT" sz="1200" b="1" dirty="0"/>
          </a:p>
        </p:txBody>
      </p:sp>
      <p:pic>
        <p:nvPicPr>
          <p:cNvPr id="3" name="Imagem 2">
            <a:extLst>
              <a:ext uri="{FF2B5EF4-FFF2-40B4-BE49-F238E27FC236}">
                <a16:creationId xmlns:a16="http://schemas.microsoft.com/office/drawing/2014/main" id="{215D3F73-9025-46F9-8C51-655889D946E4}"/>
              </a:ext>
            </a:extLst>
          </p:cNvPr>
          <p:cNvPicPr>
            <a:picLocks noChangeAspect="1"/>
          </p:cNvPicPr>
          <p:nvPr/>
        </p:nvPicPr>
        <p:blipFill>
          <a:blip r:embed="rId3"/>
          <a:stretch>
            <a:fillRect/>
          </a:stretch>
        </p:blipFill>
        <p:spPr>
          <a:xfrm>
            <a:off x="2775415" y="3254429"/>
            <a:ext cx="533446" cy="563929"/>
          </a:xfrm>
          <a:prstGeom prst="rect">
            <a:avLst/>
          </a:prstGeom>
        </p:spPr>
      </p:pic>
      <p:sp>
        <p:nvSpPr>
          <p:cNvPr id="9" name="Título 6">
            <a:extLst>
              <a:ext uri="{FF2B5EF4-FFF2-40B4-BE49-F238E27FC236}">
                <a16:creationId xmlns:a16="http://schemas.microsoft.com/office/drawing/2014/main" id="{869E286D-1689-4596-B998-A26A1F5D60B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A importância da Gestão de Riscos</a:t>
            </a:r>
            <a:endParaRPr lang="pt-BR" sz="3600" dirty="0">
              <a:solidFill>
                <a:schemeClr val="tx2">
                  <a:lumMod val="50000"/>
                </a:schemeClr>
              </a:solidFill>
            </a:endParaRPr>
          </a:p>
        </p:txBody>
      </p:sp>
    </p:spTree>
    <p:extLst>
      <p:ext uri="{BB962C8B-B14F-4D97-AF65-F5344CB8AC3E}">
        <p14:creationId xmlns:p14="http://schemas.microsoft.com/office/powerpoint/2010/main" val="411216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15</a:t>
            </a:fld>
            <a:endParaRPr lang="en-GB" altLang="en-US" noProof="0" dirty="0"/>
          </a:p>
        </p:txBody>
      </p:sp>
      <p:sp>
        <p:nvSpPr>
          <p:cNvPr id="5" name="Título 6">
            <a:extLst>
              <a:ext uri="{FF2B5EF4-FFF2-40B4-BE49-F238E27FC236}">
                <a16:creationId xmlns:a16="http://schemas.microsoft.com/office/drawing/2014/main" id="{A805E6DE-32CF-41BF-BD7F-7C7FB56BAD9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A importância da Gestão de Riscos</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1 de 3</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3" name="Rectangle 1">
            <a:extLst>
              <a:ext uri="{FF2B5EF4-FFF2-40B4-BE49-F238E27FC236}">
                <a16:creationId xmlns:a16="http://schemas.microsoft.com/office/drawing/2014/main" id="{07A36A59-97A4-429B-954C-E3CF3EA28603}"/>
              </a:ext>
            </a:extLst>
          </p:cNvPr>
          <p:cNvSpPr>
            <a:spLocks noChangeArrowheads="1"/>
          </p:cNvSpPr>
          <p:nvPr/>
        </p:nvSpPr>
        <p:spPr bwMode="auto">
          <a:xfrm>
            <a:off x="440096" y="1459442"/>
            <a:ext cx="77973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Combine essas descrições com o conceito correto.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Faça a correspondência entre 'Segurança cibernética', 'Resiliência' e 'Gerenciamento de riscos’ </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com a descrição correta. </a:t>
            </a:r>
          </a:p>
        </p:txBody>
      </p:sp>
      <p:sp>
        <p:nvSpPr>
          <p:cNvPr id="19" name="Retângulo 18">
            <a:extLst>
              <a:ext uri="{FF2B5EF4-FFF2-40B4-BE49-F238E27FC236}">
                <a16:creationId xmlns:a16="http://schemas.microsoft.com/office/drawing/2014/main" id="{00A02BDF-E3F2-4A5E-A0C2-05F615FB2885}"/>
              </a:ext>
            </a:extLst>
          </p:cNvPr>
          <p:cNvSpPr/>
          <p:nvPr/>
        </p:nvSpPr>
        <p:spPr>
          <a:xfrm>
            <a:off x="1236717" y="2819914"/>
            <a:ext cx="825932" cy="369332"/>
          </a:xfrm>
          <a:prstGeom prst="rect">
            <a:avLst/>
          </a:prstGeom>
        </p:spPr>
        <p:txBody>
          <a:bodyPr wrap="none">
            <a:spAutoFit/>
          </a:bodyPr>
          <a:lstStyle/>
          <a:p>
            <a:r>
              <a:rPr lang="pt-PT" altLang="en-US" dirty="0">
                <a:latin typeface="Arial Unicode MS"/>
              </a:rPr>
              <a:t>Termo</a:t>
            </a:r>
            <a:endParaRPr lang="en-US" dirty="0"/>
          </a:p>
        </p:txBody>
      </p:sp>
      <p:sp>
        <p:nvSpPr>
          <p:cNvPr id="20" name="Retângulo 19">
            <a:extLst>
              <a:ext uri="{FF2B5EF4-FFF2-40B4-BE49-F238E27FC236}">
                <a16:creationId xmlns:a16="http://schemas.microsoft.com/office/drawing/2014/main" id="{87782CB2-2506-4C72-9714-4300C29C7E01}"/>
              </a:ext>
            </a:extLst>
          </p:cNvPr>
          <p:cNvSpPr/>
          <p:nvPr/>
        </p:nvSpPr>
        <p:spPr>
          <a:xfrm>
            <a:off x="664564" y="3189246"/>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ângulo 20">
            <a:extLst>
              <a:ext uri="{FF2B5EF4-FFF2-40B4-BE49-F238E27FC236}">
                <a16:creationId xmlns:a16="http://schemas.microsoft.com/office/drawing/2014/main" id="{E0A94E5C-4B6B-4B07-9218-B19E587C140F}"/>
              </a:ext>
            </a:extLst>
          </p:cNvPr>
          <p:cNvSpPr/>
          <p:nvPr/>
        </p:nvSpPr>
        <p:spPr>
          <a:xfrm>
            <a:off x="823038" y="3271147"/>
            <a:ext cx="2005677" cy="307777"/>
          </a:xfrm>
          <a:prstGeom prst="rect">
            <a:avLst/>
          </a:prstGeom>
        </p:spPr>
        <p:txBody>
          <a:bodyPr wrap="none">
            <a:spAutoFit/>
          </a:bodyPr>
          <a:lstStyle/>
          <a:p>
            <a:r>
              <a:rPr lang="pt-PT" altLang="en-US" sz="1400" dirty="0">
                <a:latin typeface="Arial Unicode MS"/>
              </a:rPr>
              <a:t>Segurança Cibernética</a:t>
            </a:r>
            <a:endParaRPr lang="en-US" sz="1400" dirty="0">
              <a:latin typeface="Arial Unicode MS"/>
            </a:endParaRPr>
          </a:p>
        </p:txBody>
      </p:sp>
      <p:sp>
        <p:nvSpPr>
          <p:cNvPr id="22" name="Retângulo 21">
            <a:extLst>
              <a:ext uri="{FF2B5EF4-FFF2-40B4-BE49-F238E27FC236}">
                <a16:creationId xmlns:a16="http://schemas.microsoft.com/office/drawing/2014/main" id="{065D4347-D39A-45D2-B72C-830EF5FC7C46}"/>
              </a:ext>
            </a:extLst>
          </p:cNvPr>
          <p:cNvSpPr/>
          <p:nvPr/>
        </p:nvSpPr>
        <p:spPr>
          <a:xfrm>
            <a:off x="634080" y="4030962"/>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ângulo 22">
            <a:extLst>
              <a:ext uri="{FF2B5EF4-FFF2-40B4-BE49-F238E27FC236}">
                <a16:creationId xmlns:a16="http://schemas.microsoft.com/office/drawing/2014/main" id="{E2F0D824-FDA2-416A-A22B-D540E14AF1E1}"/>
              </a:ext>
            </a:extLst>
          </p:cNvPr>
          <p:cNvSpPr/>
          <p:nvPr/>
        </p:nvSpPr>
        <p:spPr>
          <a:xfrm>
            <a:off x="1200517" y="4112863"/>
            <a:ext cx="1051891" cy="307777"/>
          </a:xfrm>
          <a:prstGeom prst="rect">
            <a:avLst/>
          </a:prstGeom>
        </p:spPr>
        <p:txBody>
          <a:bodyPr wrap="none">
            <a:spAutoFit/>
          </a:bodyPr>
          <a:lstStyle/>
          <a:p>
            <a:r>
              <a:rPr lang="pt-PT" altLang="en-US" sz="1400" dirty="0">
                <a:latin typeface="Arial Unicode MS"/>
              </a:rPr>
              <a:t>Resiliência</a:t>
            </a:r>
            <a:endParaRPr lang="en-US" sz="1400" dirty="0">
              <a:latin typeface="Arial Unicode MS"/>
            </a:endParaRPr>
          </a:p>
        </p:txBody>
      </p:sp>
      <p:sp>
        <p:nvSpPr>
          <p:cNvPr id="24" name="Retângulo 23">
            <a:extLst>
              <a:ext uri="{FF2B5EF4-FFF2-40B4-BE49-F238E27FC236}">
                <a16:creationId xmlns:a16="http://schemas.microsoft.com/office/drawing/2014/main" id="{D215E6E3-0582-4127-9672-C6C51C642C70}"/>
              </a:ext>
            </a:extLst>
          </p:cNvPr>
          <p:cNvSpPr/>
          <p:nvPr/>
        </p:nvSpPr>
        <p:spPr>
          <a:xfrm>
            <a:off x="664564" y="5008880"/>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ângulo 24">
            <a:extLst>
              <a:ext uri="{FF2B5EF4-FFF2-40B4-BE49-F238E27FC236}">
                <a16:creationId xmlns:a16="http://schemas.microsoft.com/office/drawing/2014/main" id="{CED9455B-866A-48F0-85EE-3ED8F16339D1}"/>
              </a:ext>
            </a:extLst>
          </p:cNvPr>
          <p:cNvSpPr/>
          <p:nvPr/>
        </p:nvSpPr>
        <p:spPr>
          <a:xfrm>
            <a:off x="935580" y="5090781"/>
            <a:ext cx="1598515" cy="307777"/>
          </a:xfrm>
          <a:prstGeom prst="rect">
            <a:avLst/>
          </a:prstGeom>
        </p:spPr>
        <p:txBody>
          <a:bodyPr wrap="none">
            <a:spAutoFit/>
          </a:bodyPr>
          <a:lstStyle/>
          <a:p>
            <a:r>
              <a:rPr lang="pt-PT" altLang="en-US" sz="1400" dirty="0">
                <a:latin typeface="Arial Unicode MS"/>
              </a:rPr>
              <a:t>Gestão de Riscos</a:t>
            </a:r>
            <a:endParaRPr lang="en-US" sz="1400" dirty="0">
              <a:latin typeface="Arial Unicode MS"/>
            </a:endParaRPr>
          </a:p>
        </p:txBody>
      </p:sp>
      <p:sp>
        <p:nvSpPr>
          <p:cNvPr id="26" name="Retângulo 25">
            <a:extLst>
              <a:ext uri="{FF2B5EF4-FFF2-40B4-BE49-F238E27FC236}">
                <a16:creationId xmlns:a16="http://schemas.microsoft.com/office/drawing/2014/main" id="{934EDF93-7AE5-44D8-BA65-C6AB68E32F2B}"/>
              </a:ext>
            </a:extLst>
          </p:cNvPr>
          <p:cNvSpPr/>
          <p:nvPr/>
        </p:nvSpPr>
        <p:spPr>
          <a:xfrm>
            <a:off x="3798276" y="3169361"/>
            <a:ext cx="4882805" cy="1182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28" name="Rectangle 2">
            <a:extLst>
              <a:ext uri="{FF2B5EF4-FFF2-40B4-BE49-F238E27FC236}">
                <a16:creationId xmlns:a16="http://schemas.microsoft.com/office/drawing/2014/main" id="{C6B9800D-E1A6-436B-A7FC-E0A2851F6B57}"/>
              </a:ext>
            </a:extLst>
          </p:cNvPr>
          <p:cNvSpPr>
            <a:spLocks noChangeArrowheads="1"/>
          </p:cNvSpPr>
          <p:nvPr/>
        </p:nvSpPr>
        <p:spPr bwMode="auto">
          <a:xfrm>
            <a:off x="3923854" y="3182513"/>
            <a:ext cx="448159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Não existe consenso sobre a definição dessa palavra, mas pode ser geralmente descrita como os processos, pessoas e tecnologias utilizadas na proteção de redes, computadores, programas e dados contra ataques, danos ou acesso não autorizado. </a:t>
            </a:r>
          </a:p>
        </p:txBody>
      </p:sp>
      <p:sp>
        <p:nvSpPr>
          <p:cNvPr id="29" name="Retângulo 28">
            <a:extLst>
              <a:ext uri="{FF2B5EF4-FFF2-40B4-BE49-F238E27FC236}">
                <a16:creationId xmlns:a16="http://schemas.microsoft.com/office/drawing/2014/main" id="{6F1F12A2-3143-4B26-9A1B-422363A7D1D0}"/>
              </a:ext>
            </a:extLst>
          </p:cNvPr>
          <p:cNvSpPr/>
          <p:nvPr/>
        </p:nvSpPr>
        <p:spPr>
          <a:xfrm>
            <a:off x="3798275" y="4420636"/>
            <a:ext cx="4882805" cy="954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59B4DC8D-484C-4F6C-9419-B3134F475440}"/>
              </a:ext>
            </a:extLst>
          </p:cNvPr>
          <p:cNvSpPr>
            <a:spLocks noChangeArrowheads="1"/>
          </p:cNvSpPr>
          <p:nvPr/>
        </p:nvSpPr>
        <p:spPr bwMode="auto">
          <a:xfrm>
            <a:off x="3923854" y="4451887"/>
            <a:ext cx="448159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Levando em consideração ameaças e vulnerabilidades, determinando a probabilidade de tais eventos e projetando seu potencial impacto na rede </a:t>
            </a:r>
          </a:p>
        </p:txBody>
      </p:sp>
      <p:sp>
        <p:nvSpPr>
          <p:cNvPr id="31" name="Retângulo 30">
            <a:extLst>
              <a:ext uri="{FF2B5EF4-FFF2-40B4-BE49-F238E27FC236}">
                <a16:creationId xmlns:a16="http://schemas.microsoft.com/office/drawing/2014/main" id="{27D09874-E42C-40F4-9825-0519F48E2A3D}"/>
              </a:ext>
            </a:extLst>
          </p:cNvPr>
          <p:cNvSpPr/>
          <p:nvPr/>
        </p:nvSpPr>
        <p:spPr>
          <a:xfrm>
            <a:off x="3798274" y="5523957"/>
            <a:ext cx="4882805" cy="830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
            <a:extLst>
              <a:ext uri="{FF2B5EF4-FFF2-40B4-BE49-F238E27FC236}">
                <a16:creationId xmlns:a16="http://schemas.microsoft.com/office/drawing/2014/main" id="{309C1636-0700-45E6-B568-9B9664BFD23A}"/>
              </a:ext>
            </a:extLst>
          </p:cNvPr>
          <p:cNvSpPr>
            <a:spLocks noChangeArrowheads="1"/>
          </p:cNvSpPr>
          <p:nvPr/>
        </p:nvSpPr>
        <p:spPr bwMode="auto">
          <a:xfrm>
            <a:off x="3923853" y="5495232"/>
            <a:ext cx="462226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 capacidade de se preparar para se recuperar de um ataque cibernético ou de outras ameaças e interrupções. </a:t>
            </a:r>
          </a:p>
        </p:txBody>
      </p:sp>
    </p:spTree>
    <p:extLst>
      <p:ext uri="{BB962C8B-B14F-4D97-AF65-F5344CB8AC3E}">
        <p14:creationId xmlns:p14="http://schemas.microsoft.com/office/powerpoint/2010/main" val="74029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16</a:t>
            </a:fld>
            <a:endParaRPr lang="en-GB" altLang="en-US" noProof="0" dirty="0"/>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2 de 3</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19" name="Retângulo 18">
            <a:extLst>
              <a:ext uri="{FF2B5EF4-FFF2-40B4-BE49-F238E27FC236}">
                <a16:creationId xmlns:a16="http://schemas.microsoft.com/office/drawing/2014/main" id="{00A02BDF-E3F2-4A5E-A0C2-05F615FB2885}"/>
              </a:ext>
            </a:extLst>
          </p:cNvPr>
          <p:cNvSpPr/>
          <p:nvPr/>
        </p:nvSpPr>
        <p:spPr>
          <a:xfrm>
            <a:off x="541275" y="2747370"/>
            <a:ext cx="837089" cy="307777"/>
          </a:xfrm>
          <a:prstGeom prst="rect">
            <a:avLst/>
          </a:prstGeom>
        </p:spPr>
        <p:txBody>
          <a:bodyPr wrap="none">
            <a:spAutoFit/>
          </a:bodyPr>
          <a:lstStyle/>
          <a:p>
            <a:r>
              <a:rPr lang="pt-PT" altLang="en-US" sz="1400" dirty="0">
                <a:latin typeface="Arial Unicode MS"/>
              </a:rPr>
              <a:t>Risco = </a:t>
            </a:r>
            <a:endParaRPr lang="en-US" sz="1400" dirty="0">
              <a:latin typeface="Arial Unicode MS"/>
            </a:endParaRPr>
          </a:p>
        </p:txBody>
      </p:sp>
      <p:sp>
        <p:nvSpPr>
          <p:cNvPr id="20" name="Retângulo 19">
            <a:extLst>
              <a:ext uri="{FF2B5EF4-FFF2-40B4-BE49-F238E27FC236}">
                <a16:creationId xmlns:a16="http://schemas.microsoft.com/office/drawing/2014/main" id="{87782CB2-2506-4C72-9714-4300C29C7E01}"/>
              </a:ext>
            </a:extLst>
          </p:cNvPr>
          <p:cNvSpPr/>
          <p:nvPr/>
        </p:nvSpPr>
        <p:spPr>
          <a:xfrm>
            <a:off x="1290708" y="2743988"/>
            <a:ext cx="2065235" cy="364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6" name="Rectangle 1">
            <a:extLst>
              <a:ext uri="{FF2B5EF4-FFF2-40B4-BE49-F238E27FC236}">
                <a16:creationId xmlns:a16="http://schemas.microsoft.com/office/drawing/2014/main" id="{3E3E8F87-415C-4700-9D75-05844B971E12}"/>
              </a:ext>
            </a:extLst>
          </p:cNvPr>
          <p:cNvSpPr>
            <a:spLocks noChangeArrowheads="1"/>
          </p:cNvSpPr>
          <p:nvPr/>
        </p:nvSpPr>
        <p:spPr bwMode="auto">
          <a:xfrm>
            <a:off x="457794" y="1423189"/>
            <a:ext cx="85742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Ao considerar teoricamente o risco, reduzir qualquer uma das três variáveis ​​reduzirá o risco e reduzir uma variável a zero elimina o risco. x Vulnerabilidade x Consequência.</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 Risco = Qual variável está faltando? </a:t>
            </a:r>
          </a:p>
        </p:txBody>
      </p:sp>
      <p:sp>
        <p:nvSpPr>
          <p:cNvPr id="32" name="Retângulo 31">
            <a:extLst>
              <a:ext uri="{FF2B5EF4-FFF2-40B4-BE49-F238E27FC236}">
                <a16:creationId xmlns:a16="http://schemas.microsoft.com/office/drawing/2014/main" id="{C5831C2F-467E-441F-9DC0-333FEAD67544}"/>
              </a:ext>
            </a:extLst>
          </p:cNvPr>
          <p:cNvSpPr/>
          <p:nvPr/>
        </p:nvSpPr>
        <p:spPr>
          <a:xfrm>
            <a:off x="3429334" y="2716592"/>
            <a:ext cx="3039615" cy="369332"/>
          </a:xfrm>
          <a:prstGeom prst="rect">
            <a:avLst/>
          </a:prstGeom>
        </p:spPr>
        <p:txBody>
          <a:bodyPr wrap="none">
            <a:spAutoFit/>
          </a:bodyPr>
          <a:lstStyle/>
          <a:p>
            <a:r>
              <a:rPr lang="pt-PT" altLang="en-US" sz="1400" dirty="0">
                <a:latin typeface="Arial Unicode MS"/>
              </a:rPr>
              <a:t>x vulnerabilidades x consequencia</a:t>
            </a:r>
            <a:r>
              <a:rPr lang="pt-PT" altLang="en-US" dirty="0">
                <a:latin typeface="Arial Unicode MS"/>
              </a:rPr>
              <a:t>. </a:t>
            </a:r>
            <a:endParaRPr lang="en-US" dirty="0"/>
          </a:p>
        </p:txBody>
      </p:sp>
      <p:sp>
        <p:nvSpPr>
          <p:cNvPr id="34" name="Retângulo 33">
            <a:extLst>
              <a:ext uri="{FF2B5EF4-FFF2-40B4-BE49-F238E27FC236}">
                <a16:creationId xmlns:a16="http://schemas.microsoft.com/office/drawing/2014/main" id="{52C64CBC-CE90-4BEA-A4C1-F7B59F2EA581}"/>
              </a:ext>
            </a:extLst>
          </p:cNvPr>
          <p:cNvSpPr/>
          <p:nvPr/>
        </p:nvSpPr>
        <p:spPr>
          <a:xfrm>
            <a:off x="664564" y="3501545"/>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983300" y="3538993"/>
            <a:ext cx="1184940" cy="369332"/>
          </a:xfrm>
          <a:prstGeom prst="rect">
            <a:avLst/>
          </a:prstGeom>
        </p:spPr>
        <p:txBody>
          <a:bodyPr wrap="none">
            <a:spAutoFit/>
          </a:bodyPr>
          <a:lstStyle/>
          <a:p>
            <a:r>
              <a:rPr lang="pt-PT" altLang="en-US" dirty="0">
                <a:solidFill>
                  <a:schemeClr val="bg1"/>
                </a:solidFill>
                <a:latin typeface="Arial Unicode MS"/>
              </a:rPr>
              <a:t>Submeter</a:t>
            </a:r>
            <a:endParaRPr lang="en-US" dirty="0">
              <a:solidFill>
                <a:schemeClr val="bg1"/>
              </a:solidFill>
            </a:endParaRPr>
          </a:p>
        </p:txBody>
      </p:sp>
      <p:sp>
        <p:nvSpPr>
          <p:cNvPr id="16" name="Título 6">
            <a:extLst>
              <a:ext uri="{FF2B5EF4-FFF2-40B4-BE49-F238E27FC236}">
                <a16:creationId xmlns:a16="http://schemas.microsoft.com/office/drawing/2014/main" id="{07342888-D62B-46C9-89B9-1A25E1BF00AF}"/>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A importância da Gestão de Riscos</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spTree>
    <p:extLst>
      <p:ext uri="{BB962C8B-B14F-4D97-AF65-F5344CB8AC3E}">
        <p14:creationId xmlns:p14="http://schemas.microsoft.com/office/powerpoint/2010/main" val="2909847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17</a:t>
            </a:fld>
            <a:endParaRPr lang="en-GB" altLang="en-US" noProof="0" dirty="0"/>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3 de 3</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19" name="Retângulo 18">
            <a:extLst>
              <a:ext uri="{FF2B5EF4-FFF2-40B4-BE49-F238E27FC236}">
                <a16:creationId xmlns:a16="http://schemas.microsoft.com/office/drawing/2014/main" id="{00A02BDF-E3F2-4A5E-A0C2-05F615FB2885}"/>
              </a:ext>
            </a:extLst>
          </p:cNvPr>
          <p:cNvSpPr/>
          <p:nvPr/>
        </p:nvSpPr>
        <p:spPr>
          <a:xfrm>
            <a:off x="541275" y="3363189"/>
            <a:ext cx="622286" cy="307777"/>
          </a:xfrm>
          <a:prstGeom prst="rect">
            <a:avLst/>
          </a:prstGeom>
        </p:spPr>
        <p:txBody>
          <a:bodyPr wrap="none">
            <a:spAutoFit/>
          </a:bodyPr>
          <a:lstStyle/>
          <a:p>
            <a:r>
              <a:rPr lang="pt-PT" altLang="en-US" sz="1400" dirty="0">
                <a:latin typeface="Arial Unicode MS"/>
              </a:rPr>
              <a:t>Isto é</a:t>
            </a:r>
            <a:endParaRPr lang="en-US" sz="1400" dirty="0">
              <a:latin typeface="Arial Unicode MS"/>
            </a:endParaRPr>
          </a:p>
        </p:txBody>
      </p:sp>
      <p:sp>
        <p:nvSpPr>
          <p:cNvPr id="34" name="Retângulo 33">
            <a:extLst>
              <a:ext uri="{FF2B5EF4-FFF2-40B4-BE49-F238E27FC236}">
                <a16:creationId xmlns:a16="http://schemas.microsoft.com/office/drawing/2014/main" id="{52C64CBC-CE90-4BEA-A4C1-F7B59F2EA581}"/>
              </a:ext>
            </a:extLst>
          </p:cNvPr>
          <p:cNvSpPr/>
          <p:nvPr/>
        </p:nvSpPr>
        <p:spPr>
          <a:xfrm>
            <a:off x="627242" y="4639875"/>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945978" y="4677323"/>
            <a:ext cx="1184940" cy="369332"/>
          </a:xfrm>
          <a:prstGeom prst="rect">
            <a:avLst/>
          </a:prstGeom>
        </p:spPr>
        <p:txBody>
          <a:bodyPr wrap="none">
            <a:spAutoFit/>
          </a:bodyPr>
          <a:lstStyle/>
          <a:p>
            <a:r>
              <a:rPr lang="pt-PT" altLang="en-US" dirty="0">
                <a:solidFill>
                  <a:schemeClr val="bg1"/>
                </a:solidFill>
                <a:latin typeface="Arial Unicode MS"/>
              </a:rPr>
              <a:t>Submeter</a:t>
            </a:r>
            <a:endParaRPr lang="en-US" dirty="0">
              <a:solidFill>
                <a:schemeClr val="bg1"/>
              </a:solidFill>
            </a:endParaRPr>
          </a:p>
        </p:txBody>
      </p:sp>
      <p:sp>
        <p:nvSpPr>
          <p:cNvPr id="3" name="Rectangle 1">
            <a:extLst>
              <a:ext uri="{FF2B5EF4-FFF2-40B4-BE49-F238E27FC236}">
                <a16:creationId xmlns:a16="http://schemas.microsoft.com/office/drawing/2014/main" id="{A3D52870-FDB5-484D-9DD3-B92C92D86EE5}"/>
              </a:ext>
            </a:extLst>
          </p:cNvPr>
          <p:cNvSpPr>
            <a:spLocks noChangeArrowheads="1"/>
          </p:cNvSpPr>
          <p:nvPr/>
        </p:nvSpPr>
        <p:spPr bwMode="auto">
          <a:xfrm>
            <a:off x="345828" y="1686845"/>
            <a:ext cx="70690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 que está sendo discutido aqui?</a:t>
            </a:r>
          </a:p>
        </p:txBody>
      </p:sp>
      <p:sp>
        <p:nvSpPr>
          <p:cNvPr id="9" name="Rectangle 2">
            <a:extLst>
              <a:ext uri="{FF2B5EF4-FFF2-40B4-BE49-F238E27FC236}">
                <a16:creationId xmlns:a16="http://schemas.microsoft.com/office/drawing/2014/main" id="{80A18D51-DD86-4A27-9492-27C818FDE5B4}"/>
              </a:ext>
            </a:extLst>
          </p:cNvPr>
          <p:cNvSpPr>
            <a:spLocks noChangeArrowheads="1"/>
          </p:cNvSpPr>
          <p:nvPr/>
        </p:nvSpPr>
        <p:spPr bwMode="auto">
          <a:xfrm>
            <a:off x="440096" y="2082472"/>
            <a:ext cx="824670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Isso é especialmente importante no que diz respeito à segurança da infraestrutura global da Internet. A Internet, com seu alto grau de interconexão e dependências, traz outra dimensão à avaliação de riscos.</a:t>
            </a:r>
          </a:p>
        </p:txBody>
      </p:sp>
      <p:sp>
        <p:nvSpPr>
          <p:cNvPr id="10" name="Rectangle 3">
            <a:extLst>
              <a:ext uri="{FF2B5EF4-FFF2-40B4-BE49-F238E27FC236}">
                <a16:creationId xmlns:a16="http://schemas.microsoft.com/office/drawing/2014/main" id="{9C7B1C92-5417-4D8A-9B81-CCAB801C8151}"/>
              </a:ext>
            </a:extLst>
          </p:cNvPr>
          <p:cNvSpPr>
            <a:spLocks noChangeArrowheads="1"/>
          </p:cNvSpPr>
          <p:nvPr/>
        </p:nvSpPr>
        <p:spPr bwMode="auto">
          <a:xfrm>
            <a:off x="541275" y="4096507"/>
            <a:ext cx="8143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Preencha o texto abaixo, selecionando a palavra correta em cada lista suspensa e clique em Enviar.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800" b="0" i="0" u="none" strike="noStrike" cap="none" normalizeH="0" baseline="0" dirty="0">
              <a:ln>
                <a:noFill/>
              </a:ln>
              <a:solidFill>
                <a:schemeClr val="tx1"/>
              </a:solidFill>
              <a:effectLst/>
              <a:latin typeface="Arial" panose="020B0604020202020204" pitchFamily="34" charset="0"/>
            </a:endParaRPr>
          </a:p>
        </p:txBody>
      </p:sp>
      <p:sp>
        <p:nvSpPr>
          <p:cNvPr id="21" name="Título 6">
            <a:extLst>
              <a:ext uri="{FF2B5EF4-FFF2-40B4-BE49-F238E27FC236}">
                <a16:creationId xmlns:a16="http://schemas.microsoft.com/office/drawing/2014/main" id="{FA447B94-6DEA-4927-9347-20FB4B8555D8}"/>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A importância da Gestão de Riscos</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sp>
        <p:nvSpPr>
          <p:cNvPr id="22" name="Retângulo 21">
            <a:extLst>
              <a:ext uri="{FF2B5EF4-FFF2-40B4-BE49-F238E27FC236}">
                <a16:creationId xmlns:a16="http://schemas.microsoft.com/office/drawing/2014/main" id="{12482A00-1218-45C2-9F1B-498382A89B39}"/>
              </a:ext>
            </a:extLst>
          </p:cNvPr>
          <p:cNvSpPr/>
          <p:nvPr/>
        </p:nvSpPr>
        <p:spPr>
          <a:xfrm>
            <a:off x="1185739" y="3332763"/>
            <a:ext cx="2065235" cy="364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ângulo 22">
            <a:extLst>
              <a:ext uri="{FF2B5EF4-FFF2-40B4-BE49-F238E27FC236}">
                <a16:creationId xmlns:a16="http://schemas.microsoft.com/office/drawing/2014/main" id="{C4A727C7-DB83-4943-A227-F9067AFB1E63}"/>
              </a:ext>
            </a:extLst>
          </p:cNvPr>
          <p:cNvSpPr/>
          <p:nvPr/>
        </p:nvSpPr>
        <p:spPr>
          <a:xfrm>
            <a:off x="3381845" y="3330693"/>
            <a:ext cx="2065235" cy="364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ângulo 23">
            <a:extLst>
              <a:ext uri="{FF2B5EF4-FFF2-40B4-BE49-F238E27FC236}">
                <a16:creationId xmlns:a16="http://schemas.microsoft.com/office/drawing/2014/main" id="{65BE4F2E-2A3F-4B14-B85A-1415CD7286B7}"/>
              </a:ext>
            </a:extLst>
          </p:cNvPr>
          <p:cNvSpPr/>
          <p:nvPr/>
        </p:nvSpPr>
        <p:spPr>
          <a:xfrm>
            <a:off x="5577951" y="3328623"/>
            <a:ext cx="2065235" cy="364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45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18</a:t>
            </a:fld>
            <a:endParaRPr lang="en-GB" altLang="en-US" noProof="0" dirty="0"/>
          </a:p>
        </p:txBody>
      </p:sp>
      <p:sp>
        <p:nvSpPr>
          <p:cNvPr id="8" name="Rectangle 4">
            <a:extLst>
              <a:ext uri="{FF2B5EF4-FFF2-40B4-BE49-F238E27FC236}">
                <a16:creationId xmlns:a16="http://schemas.microsoft.com/office/drawing/2014/main" id="{6B17FDA1-9C8A-4B0E-8DD4-E3E0F4054EC3}"/>
              </a:ext>
            </a:extLst>
          </p:cNvPr>
          <p:cNvSpPr/>
          <p:nvPr/>
        </p:nvSpPr>
        <p:spPr>
          <a:xfrm>
            <a:off x="1538701" y="1882038"/>
            <a:ext cx="6379813" cy="3170099"/>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questinoário de Gestão de Riscos</a:t>
            </a:r>
          </a:p>
          <a:p>
            <a:pPr algn="ctr"/>
            <a:r>
              <a:rPr lang="pt-PT" sz="1400" dirty="0"/>
              <a:t>Quis</a:t>
            </a:r>
          </a:p>
          <a:p>
            <a:pPr algn="ctr"/>
            <a:endParaRPr lang="pt-PT" sz="1400" dirty="0"/>
          </a:p>
          <a:p>
            <a:pPr algn="ctr"/>
            <a:r>
              <a:rPr lang="pt-PT" sz="1400" dirty="0"/>
              <a:t>Você pontuou</a:t>
            </a:r>
          </a:p>
          <a:p>
            <a:pPr algn="ctr"/>
            <a:endParaRPr lang="pt-PT" sz="1400" dirty="0"/>
          </a:p>
          <a:p>
            <a:pPr algn="ctr"/>
            <a:r>
              <a:rPr lang="pt-PT" sz="1400" dirty="0"/>
              <a:t>0 de 3</a:t>
            </a:r>
          </a:p>
          <a:p>
            <a:pPr algn="ctr"/>
            <a:r>
              <a:rPr lang="pt-PT" sz="1400" b="1" dirty="0"/>
              <a:t>A importância da Gestão de Riscos</a:t>
            </a:r>
          </a:p>
          <a:p>
            <a:pPr algn="ctr"/>
            <a:br>
              <a:rPr lang="pt-PT" sz="1400" b="1" dirty="0"/>
            </a:br>
            <a:r>
              <a:rPr lang="pt-PT" sz="1400" b="1" dirty="0"/>
              <a:t>Agora pressione a seta para frente para passar para o próximo</a:t>
            </a:r>
          </a:p>
          <a:p>
            <a:pPr algn="ctr"/>
            <a:r>
              <a:rPr lang="pt-PT" sz="1400" b="1" dirty="0"/>
              <a:t> tópico que é Colaboração e Coordenação</a:t>
            </a:r>
            <a:endParaRPr lang="pt-PT" sz="1200" b="1" dirty="0"/>
          </a:p>
          <a:p>
            <a:pPr algn="ctr"/>
            <a:endParaRPr lang="pt-PT" sz="1200" b="1" dirty="0"/>
          </a:p>
          <a:p>
            <a:pPr algn="ctr"/>
            <a:endParaRPr lang="pt-PT" sz="1200" b="1" dirty="0"/>
          </a:p>
        </p:txBody>
      </p:sp>
      <p:cxnSp>
        <p:nvCxnSpPr>
          <p:cNvPr id="11" name="Conector reto 10">
            <a:extLst>
              <a:ext uri="{FF2B5EF4-FFF2-40B4-BE49-F238E27FC236}">
                <a16:creationId xmlns:a16="http://schemas.microsoft.com/office/drawing/2014/main" id="{8329E7D6-553F-4C31-867E-8622220A9D4F}"/>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9" name="Título 6">
            <a:extLst>
              <a:ext uri="{FF2B5EF4-FFF2-40B4-BE49-F238E27FC236}">
                <a16:creationId xmlns:a16="http://schemas.microsoft.com/office/drawing/2014/main" id="{2B6FB81B-8C99-4451-97E5-F8D23863441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A importância da Gestão de Riscos</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spTree>
    <p:extLst>
      <p:ext uri="{BB962C8B-B14F-4D97-AF65-F5344CB8AC3E}">
        <p14:creationId xmlns:p14="http://schemas.microsoft.com/office/powerpoint/2010/main" val="244199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2218A5B-1E54-4701-9591-D86872EAA378}"/>
              </a:ext>
            </a:extLst>
          </p:cNvPr>
          <p:cNvSpPr>
            <a:spLocks noChangeArrowheads="1"/>
          </p:cNvSpPr>
          <p:nvPr/>
        </p:nvSpPr>
        <p:spPr bwMode="auto">
          <a:xfrm>
            <a:off x="384410" y="1081617"/>
            <a:ext cx="41319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No contexto nacional, e especialmente no contexto internacional, não existe uma instituição única encarregada de gerenciar toda a segurança cibernética. </a:t>
            </a:r>
          </a:p>
        </p:txBody>
      </p:sp>
      <p:pic>
        <p:nvPicPr>
          <p:cNvPr id="5" name="Imagem 4">
            <a:extLst>
              <a:ext uri="{FF2B5EF4-FFF2-40B4-BE49-F238E27FC236}">
                <a16:creationId xmlns:a16="http://schemas.microsoft.com/office/drawing/2014/main" id="{66CB6685-1A36-460C-A454-C37D9CE7159C}"/>
              </a:ext>
            </a:extLst>
          </p:cNvPr>
          <p:cNvPicPr>
            <a:picLocks noChangeAspect="1"/>
          </p:cNvPicPr>
          <p:nvPr/>
        </p:nvPicPr>
        <p:blipFill>
          <a:blip r:embed="rId3"/>
          <a:stretch>
            <a:fillRect/>
          </a:stretch>
        </p:blipFill>
        <p:spPr>
          <a:xfrm>
            <a:off x="440096" y="2400903"/>
            <a:ext cx="3604572" cy="2568163"/>
          </a:xfrm>
          <a:prstGeom prst="rect">
            <a:avLst/>
          </a:prstGeom>
        </p:spPr>
      </p:pic>
      <p:pic>
        <p:nvPicPr>
          <p:cNvPr id="7" name="Imagem 6">
            <a:extLst>
              <a:ext uri="{FF2B5EF4-FFF2-40B4-BE49-F238E27FC236}">
                <a16:creationId xmlns:a16="http://schemas.microsoft.com/office/drawing/2014/main" id="{727C74A2-F406-4F50-AA71-DB20CC8FDD41}"/>
              </a:ext>
            </a:extLst>
          </p:cNvPr>
          <p:cNvPicPr>
            <a:picLocks noChangeAspect="1"/>
          </p:cNvPicPr>
          <p:nvPr/>
        </p:nvPicPr>
        <p:blipFill>
          <a:blip r:embed="rId4"/>
          <a:stretch>
            <a:fillRect/>
          </a:stretch>
        </p:blipFill>
        <p:spPr>
          <a:xfrm>
            <a:off x="4921879" y="4202723"/>
            <a:ext cx="1234547" cy="1074513"/>
          </a:xfrm>
          <a:prstGeom prst="rect">
            <a:avLst/>
          </a:prstGeom>
        </p:spPr>
      </p:pic>
      <p:pic>
        <p:nvPicPr>
          <p:cNvPr id="19" name="Imagem 18">
            <a:extLst>
              <a:ext uri="{FF2B5EF4-FFF2-40B4-BE49-F238E27FC236}">
                <a16:creationId xmlns:a16="http://schemas.microsoft.com/office/drawing/2014/main" id="{06460013-5032-4C7B-8810-06DD4D3586D3}"/>
              </a:ext>
            </a:extLst>
          </p:cNvPr>
          <p:cNvPicPr>
            <a:picLocks noChangeAspect="1"/>
          </p:cNvPicPr>
          <p:nvPr/>
        </p:nvPicPr>
        <p:blipFill>
          <a:blip r:embed="rId5"/>
          <a:stretch>
            <a:fillRect/>
          </a:stretch>
        </p:blipFill>
        <p:spPr>
          <a:xfrm>
            <a:off x="6226810" y="4202722"/>
            <a:ext cx="1066892" cy="1074513"/>
          </a:xfrm>
          <a:prstGeom prst="rect">
            <a:avLst/>
          </a:prstGeom>
        </p:spPr>
      </p:pic>
      <p:pic>
        <p:nvPicPr>
          <p:cNvPr id="20" name="Imagem 19">
            <a:extLst>
              <a:ext uri="{FF2B5EF4-FFF2-40B4-BE49-F238E27FC236}">
                <a16:creationId xmlns:a16="http://schemas.microsoft.com/office/drawing/2014/main" id="{3664B2E9-FF13-4919-96F1-42541D1FFC74}"/>
              </a:ext>
            </a:extLst>
          </p:cNvPr>
          <p:cNvPicPr>
            <a:picLocks noChangeAspect="1"/>
          </p:cNvPicPr>
          <p:nvPr/>
        </p:nvPicPr>
        <p:blipFill>
          <a:blip r:embed="rId6"/>
          <a:stretch>
            <a:fillRect/>
          </a:stretch>
        </p:blipFill>
        <p:spPr>
          <a:xfrm>
            <a:off x="7530913" y="4273060"/>
            <a:ext cx="1120237" cy="1104996"/>
          </a:xfrm>
          <a:prstGeom prst="rect">
            <a:avLst/>
          </a:prstGeom>
        </p:spPr>
      </p:pic>
      <p:sp>
        <p:nvSpPr>
          <p:cNvPr id="21" name="Rectangle 2">
            <a:extLst>
              <a:ext uri="{FF2B5EF4-FFF2-40B4-BE49-F238E27FC236}">
                <a16:creationId xmlns:a16="http://schemas.microsoft.com/office/drawing/2014/main" id="{7EAD7E7A-5D07-45B7-AB35-6EEE38F7EE4B}"/>
              </a:ext>
            </a:extLst>
          </p:cNvPr>
          <p:cNvSpPr>
            <a:spLocks noChangeArrowheads="1"/>
          </p:cNvSpPr>
          <p:nvPr/>
        </p:nvSpPr>
        <p:spPr bwMode="auto">
          <a:xfrm>
            <a:off x="384410" y="5189832"/>
            <a:ext cx="36602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Conforme evidenciado na seção anterior, o gerenciamento de riscos compartilhados requer colaboração e coordenação entre vários atores </a:t>
            </a:r>
          </a:p>
        </p:txBody>
      </p:sp>
      <p:sp>
        <p:nvSpPr>
          <p:cNvPr id="22" name="Rectangle 3">
            <a:extLst>
              <a:ext uri="{FF2B5EF4-FFF2-40B4-BE49-F238E27FC236}">
                <a16:creationId xmlns:a16="http://schemas.microsoft.com/office/drawing/2014/main" id="{F468FF7A-71E7-4402-8A81-BCBE821DDBA9}"/>
              </a:ext>
            </a:extLst>
          </p:cNvPr>
          <p:cNvSpPr>
            <a:spLocks noChangeArrowheads="1"/>
          </p:cNvSpPr>
          <p:nvPr/>
        </p:nvSpPr>
        <p:spPr bwMode="auto">
          <a:xfrm>
            <a:off x="4627688" y="957495"/>
            <a:ext cx="42944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Coordenação através de: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pt-PT" altLang="en-US" sz="1400" dirty="0">
                <a:latin typeface="Arial Unicode MS"/>
              </a:rPr>
              <a:t>parcerias público-privadas;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pt-PT" altLang="en-US" sz="1400" dirty="0">
              <a:latin typeface="Arial Unicode M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pt-PT" altLang="en-US" sz="1400" dirty="0">
                <a:latin typeface="Arial Unicode MS"/>
              </a:rPr>
              <a:t>assistência técnica; 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pt-PT" altLang="en-US" sz="1400" dirty="0">
              <a:latin typeface="Arial Unicode M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pt-PT" altLang="en-US" sz="1400" dirty="0">
                <a:latin typeface="Arial Unicode MS"/>
              </a:rPr>
              <a:t>por meio de cooperação internacional para aplicação da lei;</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são apenas três exemplos importantes da colaboração e coordenação necessárias em questões de segurança cibernética. </a:t>
            </a:r>
          </a:p>
        </p:txBody>
      </p:sp>
      <p:sp>
        <p:nvSpPr>
          <p:cNvPr id="23" name="Rectangle 4">
            <a:extLst>
              <a:ext uri="{FF2B5EF4-FFF2-40B4-BE49-F238E27FC236}">
                <a16:creationId xmlns:a16="http://schemas.microsoft.com/office/drawing/2014/main" id="{72A193D7-916F-425D-8A25-16B7355FA4AF}"/>
              </a:ext>
            </a:extLst>
          </p:cNvPr>
          <p:cNvSpPr>
            <a:spLocks noChangeArrowheads="1"/>
          </p:cNvSpPr>
          <p:nvPr/>
        </p:nvSpPr>
        <p:spPr bwMode="auto">
          <a:xfrm>
            <a:off x="4719096" y="5438840"/>
            <a:ext cx="16401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200" b="0" i="0" u="none" strike="noStrike" cap="none" normalizeH="0" baseline="0" dirty="0">
                <a:ln>
                  <a:noFill/>
                </a:ln>
                <a:solidFill>
                  <a:schemeClr val="tx1"/>
                </a:solidFill>
                <a:effectLst/>
                <a:latin typeface="Arial Unicode MS"/>
              </a:rPr>
              <a:t>Público Privado Parcerias</a:t>
            </a:r>
            <a:r>
              <a:rPr kumimoji="0" lang="pt-PT" altLang="en-US" sz="1200" b="0" i="0" u="none" strike="noStrike" cap="none" normalizeH="0" baseline="0" dirty="0">
                <a:ln>
                  <a:noFill/>
                </a:ln>
                <a:solidFill>
                  <a:schemeClr val="tx1"/>
                </a:solidFill>
                <a:effectLst/>
              </a:rPr>
              <a:t> </a:t>
            </a:r>
            <a:endParaRPr kumimoji="0" lang="pt-PT" altLang="en-US" sz="1200" b="0" i="0" u="none" strike="noStrike" cap="none" normalizeH="0" baseline="0" dirty="0">
              <a:ln>
                <a:noFill/>
              </a:ln>
              <a:solidFill>
                <a:schemeClr val="tx1"/>
              </a:solidFill>
              <a:effectLst/>
              <a:latin typeface="Arial" panose="020B0604020202020204" pitchFamily="34" charset="0"/>
            </a:endParaRPr>
          </a:p>
        </p:txBody>
      </p:sp>
      <p:sp>
        <p:nvSpPr>
          <p:cNvPr id="24" name="Rectangle 4">
            <a:extLst>
              <a:ext uri="{FF2B5EF4-FFF2-40B4-BE49-F238E27FC236}">
                <a16:creationId xmlns:a16="http://schemas.microsoft.com/office/drawing/2014/main" id="{CAB82620-9862-46FA-800A-8820AA9FAD8C}"/>
              </a:ext>
            </a:extLst>
          </p:cNvPr>
          <p:cNvSpPr>
            <a:spLocks noChangeArrowheads="1"/>
          </p:cNvSpPr>
          <p:nvPr/>
        </p:nvSpPr>
        <p:spPr bwMode="auto">
          <a:xfrm>
            <a:off x="6186645" y="5401922"/>
            <a:ext cx="1234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200" dirty="0">
                <a:latin typeface="Arial Unicode MS"/>
              </a:rPr>
              <a:t>Assistência Técnica</a:t>
            </a:r>
            <a:endParaRPr kumimoji="0" lang="pt-PT" altLang="en-US" sz="1200" b="0" i="0" u="none" strike="noStrike" cap="none" normalizeH="0" baseline="0" dirty="0">
              <a:ln>
                <a:noFill/>
              </a:ln>
              <a:solidFill>
                <a:schemeClr val="tx1"/>
              </a:solidFill>
              <a:effectLst/>
              <a:latin typeface="Arial" panose="020B0604020202020204" pitchFamily="34" charset="0"/>
            </a:endParaRPr>
          </a:p>
        </p:txBody>
      </p:sp>
      <p:sp>
        <p:nvSpPr>
          <p:cNvPr id="25" name="Rectangle 4">
            <a:extLst>
              <a:ext uri="{FF2B5EF4-FFF2-40B4-BE49-F238E27FC236}">
                <a16:creationId xmlns:a16="http://schemas.microsoft.com/office/drawing/2014/main" id="{0DB469B9-3877-471A-BF86-38BC55C3DD23}"/>
              </a:ext>
            </a:extLst>
          </p:cNvPr>
          <p:cNvSpPr>
            <a:spLocks noChangeArrowheads="1"/>
          </p:cNvSpPr>
          <p:nvPr/>
        </p:nvSpPr>
        <p:spPr bwMode="auto">
          <a:xfrm>
            <a:off x="7452253" y="5410167"/>
            <a:ext cx="13936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200" b="0" i="0" u="none" strike="noStrike" cap="none" normalizeH="0" baseline="0" dirty="0">
                <a:ln>
                  <a:noFill/>
                </a:ln>
                <a:solidFill>
                  <a:schemeClr val="tx1"/>
                </a:solidFill>
                <a:effectLst/>
                <a:latin typeface="Arial Unicode MS"/>
              </a:rPr>
              <a:t>Apoicação da Lei Internacional</a:t>
            </a:r>
            <a:endParaRPr kumimoji="0" lang="pt-PT"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890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a:t>
            </a:fld>
            <a:endParaRPr lang="en-GB" altLang="en-US" noProof="0" dirty="0"/>
          </a:p>
        </p:txBody>
      </p:sp>
      <p:sp>
        <p:nvSpPr>
          <p:cNvPr id="5" name="Rectangle 4">
            <a:extLst>
              <a:ext uri="{FF2B5EF4-FFF2-40B4-BE49-F238E27FC236}">
                <a16:creationId xmlns:a16="http://schemas.microsoft.com/office/drawing/2014/main" id="{972A63F7-D107-634F-B8B9-5B470DBF5254}"/>
              </a:ext>
            </a:extLst>
          </p:cNvPr>
          <p:cNvSpPr/>
          <p:nvPr/>
        </p:nvSpPr>
        <p:spPr>
          <a:xfrm>
            <a:off x="0" y="892247"/>
            <a:ext cx="3959525" cy="646331"/>
          </a:xfrm>
          <a:prstGeom prst="rect">
            <a:avLst/>
          </a:prstGeom>
        </p:spPr>
        <p:txBody>
          <a:bodyPr wrap="square">
            <a:spAutoFit/>
          </a:bodyPr>
          <a:lstStyle/>
          <a:p>
            <a:pPr algn="ctr"/>
            <a:r>
              <a:rPr lang="pt-BR" dirty="0"/>
              <a:t>Bem vindos a este módulo:</a:t>
            </a:r>
            <a:endParaRPr lang="en-US" dirty="0">
              <a:latin typeface="Hind Light" panose="02000000000000000000" pitchFamily="2" charset="77"/>
              <a:cs typeface="Times New Roman" panose="02020603050405020304" pitchFamily="18" charset="0"/>
            </a:endParaRPr>
          </a:p>
          <a:p>
            <a:pPr algn="ctr"/>
            <a:r>
              <a:rPr lang="en-US" b="1" dirty="0">
                <a:solidFill>
                  <a:schemeClr val="accent1"/>
                </a:solidFill>
                <a:latin typeface="Hind Light" panose="02000000000000000000" pitchFamily="2" charset="77"/>
                <a:cs typeface="Times New Roman" panose="02020603050405020304" pitchFamily="18" charset="0"/>
              </a:rPr>
              <a:t>Segurança Cibernética e Resiliência</a:t>
            </a:r>
            <a:endParaRPr lang="pt-BR" b="1" dirty="0">
              <a:solidFill>
                <a:schemeClr val="accent1"/>
              </a:solidFill>
            </a:endParaRPr>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61664"/>
            <a:ext cx="8340972" cy="391517"/>
          </a:xfrm>
        </p:spPr>
        <p:txBody>
          <a:bodyPr>
            <a:normAutofit fontScale="90000"/>
          </a:bodyPr>
          <a:lstStyle/>
          <a:p>
            <a:pPr algn="l"/>
            <a:r>
              <a:rPr lang="pt-BR" sz="2200" dirty="0">
                <a:solidFill>
                  <a:schemeClr val="tx2">
                    <a:lumMod val="50000"/>
                  </a:schemeClr>
                </a:solidFill>
              </a:rPr>
              <a:t>Objetivos</a:t>
            </a:r>
            <a:endParaRPr lang="pt-BR" dirty="0">
              <a:solidFill>
                <a:schemeClr val="tx2">
                  <a:lumMod val="50000"/>
                </a:schemeClr>
              </a:solidFill>
            </a:endParaRPr>
          </a:p>
        </p:txBody>
      </p:sp>
      <p:sp>
        <p:nvSpPr>
          <p:cNvPr id="6" name="Rectangle 4">
            <a:extLst>
              <a:ext uri="{FF2B5EF4-FFF2-40B4-BE49-F238E27FC236}">
                <a16:creationId xmlns:a16="http://schemas.microsoft.com/office/drawing/2014/main" id="{AED7B73E-F798-9F4C-BFE1-F30EEE6DEDD6}"/>
              </a:ext>
            </a:extLst>
          </p:cNvPr>
          <p:cNvSpPr/>
          <p:nvPr/>
        </p:nvSpPr>
        <p:spPr>
          <a:xfrm>
            <a:off x="4275323" y="353917"/>
            <a:ext cx="4727275" cy="6201698"/>
          </a:xfrm>
          <a:prstGeom prst="rect">
            <a:avLst/>
          </a:prstGeom>
        </p:spPr>
        <p:txBody>
          <a:bodyPr wrap="square">
            <a:spAutoFit/>
          </a:bodyPr>
          <a:lstStyle/>
          <a:p>
            <a:pPr>
              <a:lnSpc>
                <a:spcPct val="150000"/>
              </a:lnSpc>
            </a:pPr>
            <a:r>
              <a:rPr lang="pt-PT" sz="1400" b="1" dirty="0"/>
              <a:t>Depois de concluir este módulo, você poderá:  </a:t>
            </a:r>
          </a:p>
          <a:p>
            <a:pPr marL="180000">
              <a:lnSpc>
                <a:spcPct val="150000"/>
              </a:lnSpc>
              <a:spcAft>
                <a:spcPts val="600"/>
              </a:spcAft>
            </a:pPr>
            <a:r>
              <a:rPr lang="pt-PT" sz="1400" dirty="0"/>
              <a:t> </a:t>
            </a:r>
          </a:p>
          <a:p>
            <a:pPr marL="180000" indent="-171450">
              <a:spcAft>
                <a:spcPts val="600"/>
              </a:spcAft>
              <a:buFont typeface="Arial" panose="020B0604020202020204" pitchFamily="34" charset="0"/>
              <a:buChar char="•"/>
            </a:pPr>
            <a:r>
              <a:rPr lang="pt-PT" sz="1400" dirty="0"/>
              <a:t>Entender que o gerenciamento de riscos da Internet precisa ser compartilhado por todos os participantes;</a:t>
            </a:r>
          </a:p>
          <a:p>
            <a:pPr marL="180000" indent="-171450">
              <a:spcAft>
                <a:spcPts val="600"/>
              </a:spcAft>
              <a:buFont typeface="Arial" panose="020B0604020202020204" pitchFamily="34" charset="0"/>
              <a:buChar char="•"/>
            </a:pPr>
            <a:r>
              <a:rPr lang="pt-PT" sz="1400" dirty="0"/>
              <a:t>Reconhecer três formas principais pelas quais a segurança cibernética da Internet pode ser aprimorada por meio da colaboração e coordenação;</a:t>
            </a:r>
          </a:p>
          <a:p>
            <a:pPr marL="180000" indent="-171450">
              <a:spcAft>
                <a:spcPts val="600"/>
              </a:spcAft>
              <a:buFont typeface="Arial" panose="020B0604020202020204" pitchFamily="34" charset="0"/>
              <a:buChar char="•"/>
            </a:pPr>
            <a:r>
              <a:rPr lang="pt-PT" sz="1400" dirty="0"/>
              <a:t>Discutir os fatores importantes na construção de uma estratégia nacional de segurança cibernética; e</a:t>
            </a:r>
          </a:p>
          <a:p>
            <a:pPr marL="180000" indent="-171450">
              <a:spcAft>
                <a:spcPts val="600"/>
              </a:spcAft>
              <a:buFont typeface="Arial" panose="020B0604020202020204" pitchFamily="34" charset="0"/>
              <a:buChar char="•"/>
            </a:pPr>
            <a:r>
              <a:rPr lang="pt-PT" sz="1400" dirty="0"/>
              <a:t>Lembrar de que a Comunidade Técnica desenvolveu protocolos e padrões técnicos.</a:t>
            </a:r>
          </a:p>
          <a:p>
            <a:pPr marL="180000" indent="-171450">
              <a:spcAft>
                <a:spcPts val="600"/>
              </a:spcAft>
              <a:buFont typeface="Arial" panose="020B0604020202020204" pitchFamily="34" charset="0"/>
              <a:buChar char="•"/>
            </a:pPr>
            <a:endParaRPr lang="pt-PT" sz="1400" dirty="0"/>
          </a:p>
          <a:p>
            <a:pPr marL="180000">
              <a:spcAft>
                <a:spcPts val="600"/>
              </a:spcAft>
            </a:pPr>
            <a:r>
              <a:rPr lang="pt-PT" sz="1400" b="1" dirty="0"/>
              <a:t>Este módulo possui os seguintes tópicos:   </a:t>
            </a:r>
          </a:p>
          <a:p>
            <a:pPr marL="180000">
              <a:spcAft>
                <a:spcPts val="600"/>
              </a:spcAft>
            </a:pPr>
            <a:endParaRPr lang="pt-PT" sz="1400" dirty="0"/>
          </a:p>
          <a:p>
            <a:pPr marL="180000" indent="-171450">
              <a:spcAft>
                <a:spcPts val="600"/>
              </a:spcAft>
              <a:buFont typeface="Arial" panose="020B0604020202020204" pitchFamily="34" charset="0"/>
              <a:buChar char="•"/>
            </a:pPr>
            <a:r>
              <a:rPr lang="pt-PT" sz="1400" dirty="0"/>
              <a:t>Introdução à segurança cibernética e resiliência;</a:t>
            </a:r>
          </a:p>
          <a:p>
            <a:pPr marL="180000" indent="-171450">
              <a:spcAft>
                <a:spcPts val="600"/>
              </a:spcAft>
              <a:buFont typeface="Arial" panose="020B0604020202020204" pitchFamily="34" charset="0"/>
              <a:buChar char="•"/>
            </a:pPr>
            <a:r>
              <a:rPr lang="pt-PT" sz="1400" dirty="0"/>
              <a:t>A importância da gestão de riscos;</a:t>
            </a:r>
          </a:p>
          <a:p>
            <a:pPr marL="180000" indent="-171450">
              <a:spcAft>
                <a:spcPts val="600"/>
              </a:spcAft>
              <a:buFont typeface="Arial" panose="020B0604020202020204" pitchFamily="34" charset="0"/>
              <a:buChar char="•"/>
            </a:pPr>
            <a:r>
              <a:rPr lang="pt-PT" sz="1400" dirty="0"/>
              <a:t>Colaboração e Coordenação;</a:t>
            </a:r>
          </a:p>
          <a:p>
            <a:pPr marL="180000" indent="-171450">
              <a:spcAft>
                <a:spcPts val="600"/>
              </a:spcAft>
              <a:buFont typeface="Arial" panose="020B0604020202020204" pitchFamily="34" charset="0"/>
              <a:buChar char="•"/>
            </a:pPr>
            <a:r>
              <a:rPr lang="pt-PT" sz="1400" dirty="0"/>
              <a:t>Criando recursos de resposta cibernética;</a:t>
            </a:r>
          </a:p>
          <a:p>
            <a:pPr marL="180000" indent="-171450">
              <a:spcAft>
                <a:spcPts val="600"/>
              </a:spcAft>
              <a:buFont typeface="Arial" panose="020B0604020202020204" pitchFamily="34" charset="0"/>
              <a:buChar char="•"/>
            </a:pPr>
            <a:r>
              <a:rPr lang="pt-PT" sz="1400" dirty="0"/>
              <a:t>Blocos de construção de tecnologia para segurança;</a:t>
            </a:r>
          </a:p>
          <a:p>
            <a:pPr marL="180000" indent="-171450">
              <a:spcAft>
                <a:spcPts val="600"/>
              </a:spcAft>
              <a:buFont typeface="Arial" panose="020B0604020202020204" pitchFamily="34" charset="0"/>
              <a:buChar char="•"/>
            </a:pPr>
            <a:r>
              <a:rPr lang="pt-PT" sz="1400" dirty="0"/>
              <a:t>Infraestrutura básica da Internet;</a:t>
            </a:r>
          </a:p>
          <a:p>
            <a:pPr marL="180000" indent="-171450">
              <a:spcAft>
                <a:spcPts val="600"/>
              </a:spcAft>
              <a:buFont typeface="Arial" panose="020B0604020202020204" pitchFamily="34" charset="0"/>
              <a:buChar char="•"/>
            </a:pPr>
            <a:r>
              <a:rPr lang="pt-PT" sz="1400" dirty="0"/>
              <a:t>Protegendo novas tecnologias, como a IoT; e</a:t>
            </a:r>
          </a:p>
          <a:p>
            <a:pPr marL="180000" indent="-171450">
              <a:spcAft>
                <a:spcPts val="600"/>
              </a:spcAft>
              <a:buFont typeface="Arial" panose="020B0604020202020204" pitchFamily="34" charset="0"/>
              <a:buChar char="•"/>
            </a:pPr>
            <a:r>
              <a:rPr lang="pt-PT" sz="1400" dirty="0"/>
              <a:t>Guerra Cibernética e Paz.</a:t>
            </a:r>
            <a:endParaRPr lang="en-US" sz="1400" dirty="0">
              <a:latin typeface="Hind Light" panose="02000000000000000000" pitchFamily="2" charset="77"/>
              <a:ea typeface="Hind Light" panose="02000000000000000000" pitchFamily="2" charset="77"/>
              <a:cs typeface="Times New Roman" panose="02020603050405020304" pitchFamily="18" charset="0"/>
            </a:endParaRPr>
          </a:p>
        </p:txBody>
      </p:sp>
      <p:pic>
        <p:nvPicPr>
          <p:cNvPr id="2" name="Imagem 1">
            <a:extLst>
              <a:ext uri="{FF2B5EF4-FFF2-40B4-BE49-F238E27FC236}">
                <a16:creationId xmlns:a16="http://schemas.microsoft.com/office/drawing/2014/main" id="{5B5E2418-65D5-4E26-8E67-92089E81EC23}"/>
              </a:ext>
            </a:extLst>
          </p:cNvPr>
          <p:cNvPicPr>
            <a:picLocks noChangeAspect="1"/>
          </p:cNvPicPr>
          <p:nvPr/>
        </p:nvPicPr>
        <p:blipFill>
          <a:blip r:embed="rId3"/>
          <a:stretch>
            <a:fillRect/>
          </a:stretch>
        </p:blipFill>
        <p:spPr>
          <a:xfrm>
            <a:off x="566987" y="2162141"/>
            <a:ext cx="3488022" cy="2852920"/>
          </a:xfrm>
          <a:prstGeom prst="rect">
            <a:avLst/>
          </a:prstGeom>
        </p:spPr>
      </p:pic>
    </p:spTree>
    <p:extLst>
      <p:ext uri="{BB962C8B-B14F-4D97-AF65-F5344CB8AC3E}">
        <p14:creationId xmlns:p14="http://schemas.microsoft.com/office/powerpoint/2010/main" val="727876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7E6D39A0-C507-4837-860F-5F7C2952EC1F}"/>
              </a:ext>
            </a:extLst>
          </p:cNvPr>
          <p:cNvSpPr>
            <a:spLocks noChangeArrowheads="1"/>
          </p:cNvSpPr>
          <p:nvPr/>
        </p:nvSpPr>
        <p:spPr bwMode="auto">
          <a:xfrm>
            <a:off x="345828" y="874454"/>
            <a:ext cx="4015157" cy="510909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PT" altLang="en-US" sz="1600" b="0" i="0" u="sng" strike="noStrike" cap="none" normalizeH="0" baseline="0" dirty="0">
              <a:ln>
                <a:noFill/>
              </a:ln>
              <a:solidFill>
                <a:srgbClr val="00B0F0"/>
              </a:solidFill>
              <a:effectLst/>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t-PT" altLang="en-US" sz="1600" u="sng" dirty="0">
              <a:solidFill>
                <a:srgbClr val="00B0F0"/>
              </a:solidFill>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600" b="0" i="0" u="sng" strike="noStrike" cap="none" normalizeH="0" baseline="0" dirty="0">
                <a:ln>
                  <a:noFill/>
                </a:ln>
                <a:solidFill>
                  <a:srgbClr val="00B0F0"/>
                </a:solidFill>
                <a:effectLst/>
                <a:latin typeface="Arial Unicode MS"/>
              </a:rPr>
              <a:t>Pontos de Consideração</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Antes de abordar esses exemplos, é útil refletir sobre os elementos básicos para colaboração e coordenação em questões de segurança cibernética.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 documento ISOC de 2013 mencionado acima descreve as quatro áreas a seguir como pontos a serem considerados: [10]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do problema</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da solução</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Habilidade para Tratar Riscos</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dos   </a:t>
            </a:r>
          </a:p>
          <a:p>
            <a:pPr lvl="0" eaLnBrk="0" fontAlgn="base" hangingPunct="0">
              <a:spcBef>
                <a:spcPct val="0"/>
              </a:spcBef>
              <a:spcAft>
                <a:spcPct val="0"/>
              </a:spcAft>
            </a:pPr>
            <a:r>
              <a:rPr lang="pt-PT" altLang="en-US" sz="1400" dirty="0">
                <a:latin typeface="Arial Unicode MS"/>
              </a:rPr>
              <a:t>         Custos/BenefíciosComuns e Individual</a:t>
            </a:r>
          </a:p>
        </p:txBody>
      </p:sp>
      <p:pic>
        <p:nvPicPr>
          <p:cNvPr id="6" name="Imagem 5">
            <a:extLst>
              <a:ext uri="{FF2B5EF4-FFF2-40B4-BE49-F238E27FC236}">
                <a16:creationId xmlns:a16="http://schemas.microsoft.com/office/drawing/2014/main" id="{B2D9E40F-9634-47BA-A99A-A14704ABF1FE}"/>
              </a:ext>
            </a:extLst>
          </p:cNvPr>
          <p:cNvPicPr>
            <a:picLocks noChangeAspect="1"/>
          </p:cNvPicPr>
          <p:nvPr/>
        </p:nvPicPr>
        <p:blipFill>
          <a:blip r:embed="rId3"/>
          <a:stretch>
            <a:fillRect/>
          </a:stretch>
        </p:blipFill>
        <p:spPr>
          <a:xfrm>
            <a:off x="3069223" y="1019327"/>
            <a:ext cx="975445" cy="434378"/>
          </a:xfrm>
          <a:prstGeom prst="rect">
            <a:avLst/>
          </a:prstGeom>
        </p:spPr>
      </p:pic>
      <p:pic>
        <p:nvPicPr>
          <p:cNvPr id="12" name="Imagem 11">
            <a:extLst>
              <a:ext uri="{FF2B5EF4-FFF2-40B4-BE49-F238E27FC236}">
                <a16:creationId xmlns:a16="http://schemas.microsoft.com/office/drawing/2014/main" id="{2B4DC20D-79CF-432A-9812-7F21BDF6FA57}"/>
              </a:ext>
            </a:extLst>
          </p:cNvPr>
          <p:cNvPicPr>
            <a:picLocks noChangeAspect="1"/>
          </p:cNvPicPr>
          <p:nvPr/>
        </p:nvPicPr>
        <p:blipFill>
          <a:blip r:embed="rId4"/>
          <a:stretch>
            <a:fillRect/>
          </a:stretch>
        </p:blipFill>
        <p:spPr>
          <a:xfrm>
            <a:off x="6714393" y="1821040"/>
            <a:ext cx="1478408" cy="1607959"/>
          </a:xfrm>
          <a:prstGeom prst="rect">
            <a:avLst/>
          </a:prstGeom>
        </p:spPr>
      </p:pic>
      <p:pic>
        <p:nvPicPr>
          <p:cNvPr id="14" name="Imagem 13">
            <a:extLst>
              <a:ext uri="{FF2B5EF4-FFF2-40B4-BE49-F238E27FC236}">
                <a16:creationId xmlns:a16="http://schemas.microsoft.com/office/drawing/2014/main" id="{819B07C0-15A9-4653-BB5D-997B3EC53657}"/>
              </a:ext>
            </a:extLst>
          </p:cNvPr>
          <p:cNvPicPr>
            <a:picLocks noChangeAspect="1"/>
          </p:cNvPicPr>
          <p:nvPr/>
        </p:nvPicPr>
        <p:blipFill>
          <a:blip r:embed="rId5"/>
          <a:stretch>
            <a:fillRect/>
          </a:stretch>
        </p:blipFill>
        <p:spPr>
          <a:xfrm>
            <a:off x="478791" y="4581722"/>
            <a:ext cx="251482" cy="304826"/>
          </a:xfrm>
          <a:prstGeom prst="rect">
            <a:avLst/>
          </a:prstGeom>
        </p:spPr>
      </p:pic>
      <p:pic>
        <p:nvPicPr>
          <p:cNvPr id="15" name="Imagem 14">
            <a:extLst>
              <a:ext uri="{FF2B5EF4-FFF2-40B4-BE49-F238E27FC236}">
                <a16:creationId xmlns:a16="http://schemas.microsoft.com/office/drawing/2014/main" id="{57D39CF6-9664-41E1-8857-87A6BD0556B9}"/>
              </a:ext>
            </a:extLst>
          </p:cNvPr>
          <p:cNvPicPr>
            <a:picLocks noChangeAspect="1"/>
          </p:cNvPicPr>
          <p:nvPr/>
        </p:nvPicPr>
        <p:blipFill>
          <a:blip r:embed="rId5"/>
          <a:stretch>
            <a:fillRect/>
          </a:stretch>
        </p:blipFill>
        <p:spPr>
          <a:xfrm>
            <a:off x="492369" y="5009393"/>
            <a:ext cx="251482" cy="304826"/>
          </a:xfrm>
          <a:prstGeom prst="rect">
            <a:avLst/>
          </a:prstGeom>
        </p:spPr>
      </p:pic>
      <p:pic>
        <p:nvPicPr>
          <p:cNvPr id="16" name="Imagem 15">
            <a:extLst>
              <a:ext uri="{FF2B5EF4-FFF2-40B4-BE49-F238E27FC236}">
                <a16:creationId xmlns:a16="http://schemas.microsoft.com/office/drawing/2014/main" id="{29A56FE2-791A-4464-86A3-A0B1C3E15A5D}"/>
              </a:ext>
            </a:extLst>
          </p:cNvPr>
          <p:cNvPicPr>
            <a:picLocks noChangeAspect="1"/>
          </p:cNvPicPr>
          <p:nvPr/>
        </p:nvPicPr>
        <p:blipFill>
          <a:blip r:embed="rId5"/>
          <a:stretch>
            <a:fillRect/>
          </a:stretch>
        </p:blipFill>
        <p:spPr>
          <a:xfrm>
            <a:off x="478791" y="5437064"/>
            <a:ext cx="251482" cy="304826"/>
          </a:xfrm>
          <a:prstGeom prst="rect">
            <a:avLst/>
          </a:prstGeom>
        </p:spPr>
      </p:pic>
      <p:pic>
        <p:nvPicPr>
          <p:cNvPr id="17" name="Imagem 16">
            <a:extLst>
              <a:ext uri="{FF2B5EF4-FFF2-40B4-BE49-F238E27FC236}">
                <a16:creationId xmlns:a16="http://schemas.microsoft.com/office/drawing/2014/main" id="{41535D78-D62D-45AB-A151-E2BA52222131}"/>
              </a:ext>
            </a:extLst>
          </p:cNvPr>
          <p:cNvPicPr>
            <a:picLocks noChangeAspect="1"/>
          </p:cNvPicPr>
          <p:nvPr/>
        </p:nvPicPr>
        <p:blipFill>
          <a:blip r:embed="rId5"/>
          <a:stretch>
            <a:fillRect/>
          </a:stretch>
        </p:blipFill>
        <p:spPr>
          <a:xfrm>
            <a:off x="478791" y="4154051"/>
            <a:ext cx="251482" cy="304826"/>
          </a:xfrm>
          <a:prstGeom prst="rect">
            <a:avLst/>
          </a:prstGeom>
        </p:spPr>
      </p:pic>
    </p:spTree>
    <p:extLst>
      <p:ext uri="{BB962C8B-B14F-4D97-AF65-F5344CB8AC3E}">
        <p14:creationId xmlns:p14="http://schemas.microsoft.com/office/powerpoint/2010/main" val="166384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7E6D39A0-C507-4837-860F-5F7C2952EC1F}"/>
              </a:ext>
            </a:extLst>
          </p:cNvPr>
          <p:cNvSpPr>
            <a:spLocks noChangeArrowheads="1"/>
          </p:cNvSpPr>
          <p:nvPr/>
        </p:nvSpPr>
        <p:spPr bwMode="auto">
          <a:xfrm>
            <a:off x="345828" y="874454"/>
            <a:ext cx="4015157" cy="510909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PT" altLang="en-US" sz="1600" b="0" i="0" u="sng" strike="noStrike" cap="none" normalizeH="0" baseline="0" dirty="0">
              <a:ln>
                <a:noFill/>
              </a:ln>
              <a:solidFill>
                <a:srgbClr val="00B0F0"/>
              </a:solidFill>
              <a:effectLst/>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t-PT" altLang="en-US" sz="1600" u="sng" dirty="0">
              <a:solidFill>
                <a:srgbClr val="00B0F0"/>
              </a:solidFill>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600" b="0" i="0" u="sng" strike="noStrike" cap="none" normalizeH="0" baseline="0" dirty="0">
                <a:ln>
                  <a:noFill/>
                </a:ln>
                <a:solidFill>
                  <a:srgbClr val="00B0F0"/>
                </a:solidFill>
                <a:effectLst/>
                <a:latin typeface="Arial Unicode MS"/>
              </a:rPr>
              <a:t>Pontos de Consideração</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Antes de abordar esses exemplos, é útil refletir sobre os elementos básicos para colaboração e coordenação em questões de segurança cibernética.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 documento ISOC de 2013 mencionado acima descreve as quatro áreas a seguir como pontos a serem considerados: [10]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do problema</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da solução</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Habilidade para Tratar Riscos</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dos   </a:t>
            </a:r>
          </a:p>
          <a:p>
            <a:pPr lvl="0" eaLnBrk="0" fontAlgn="base" hangingPunct="0">
              <a:spcBef>
                <a:spcPct val="0"/>
              </a:spcBef>
              <a:spcAft>
                <a:spcPct val="0"/>
              </a:spcAft>
            </a:pPr>
            <a:r>
              <a:rPr lang="pt-PT" altLang="en-US" sz="1400" dirty="0">
                <a:latin typeface="Arial Unicode MS"/>
              </a:rPr>
              <a:t>         Custos/BenefíciosComuns e Individual</a:t>
            </a:r>
          </a:p>
        </p:txBody>
      </p:sp>
      <p:pic>
        <p:nvPicPr>
          <p:cNvPr id="6" name="Imagem 5">
            <a:extLst>
              <a:ext uri="{FF2B5EF4-FFF2-40B4-BE49-F238E27FC236}">
                <a16:creationId xmlns:a16="http://schemas.microsoft.com/office/drawing/2014/main" id="{B2D9E40F-9634-47BA-A99A-A14704ABF1FE}"/>
              </a:ext>
            </a:extLst>
          </p:cNvPr>
          <p:cNvPicPr>
            <a:picLocks noChangeAspect="1"/>
          </p:cNvPicPr>
          <p:nvPr/>
        </p:nvPicPr>
        <p:blipFill>
          <a:blip r:embed="rId3"/>
          <a:stretch>
            <a:fillRect/>
          </a:stretch>
        </p:blipFill>
        <p:spPr>
          <a:xfrm>
            <a:off x="3069223" y="1019327"/>
            <a:ext cx="975445" cy="434378"/>
          </a:xfrm>
          <a:prstGeom prst="rect">
            <a:avLst/>
          </a:prstGeom>
        </p:spPr>
      </p:pic>
      <p:sp>
        <p:nvSpPr>
          <p:cNvPr id="10" name="Rectangle 2">
            <a:extLst>
              <a:ext uri="{FF2B5EF4-FFF2-40B4-BE49-F238E27FC236}">
                <a16:creationId xmlns:a16="http://schemas.microsoft.com/office/drawing/2014/main" id="{C31677E4-5EDC-40CF-ADD1-6A001960EDD7}"/>
              </a:ext>
            </a:extLst>
          </p:cNvPr>
          <p:cNvSpPr>
            <a:spLocks noChangeArrowheads="1"/>
          </p:cNvSpPr>
          <p:nvPr/>
        </p:nvSpPr>
        <p:spPr bwMode="auto">
          <a:xfrm>
            <a:off x="4747849" y="3560765"/>
            <a:ext cx="39389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Compreensão comum do problema Quanto mais alinhados todos os interessados ​​estiverem em relação aos problemas, à gravidade e à prioridade de sua resolução, mais concentrado será o diálogo e mais coerentes serão os esforços para melhorar a segurança e a resiliência. </a:t>
            </a:r>
          </a:p>
        </p:txBody>
      </p:sp>
      <p:pic>
        <p:nvPicPr>
          <p:cNvPr id="11" name="Imagem 10">
            <a:extLst>
              <a:ext uri="{FF2B5EF4-FFF2-40B4-BE49-F238E27FC236}">
                <a16:creationId xmlns:a16="http://schemas.microsoft.com/office/drawing/2014/main" id="{AF78EA6A-A3FE-4314-BA90-421DBC8E6FDF}"/>
              </a:ext>
            </a:extLst>
          </p:cNvPr>
          <p:cNvPicPr>
            <a:picLocks noChangeAspect="1"/>
          </p:cNvPicPr>
          <p:nvPr/>
        </p:nvPicPr>
        <p:blipFill>
          <a:blip r:embed="rId4"/>
          <a:stretch>
            <a:fillRect/>
          </a:stretch>
        </p:blipFill>
        <p:spPr>
          <a:xfrm>
            <a:off x="5034725" y="2423072"/>
            <a:ext cx="1005927" cy="1005927"/>
          </a:xfrm>
          <a:prstGeom prst="rect">
            <a:avLst/>
          </a:prstGeom>
        </p:spPr>
      </p:pic>
      <p:pic>
        <p:nvPicPr>
          <p:cNvPr id="12" name="Imagem 11">
            <a:extLst>
              <a:ext uri="{FF2B5EF4-FFF2-40B4-BE49-F238E27FC236}">
                <a16:creationId xmlns:a16="http://schemas.microsoft.com/office/drawing/2014/main" id="{2B4DC20D-79CF-432A-9812-7F21BDF6FA57}"/>
              </a:ext>
            </a:extLst>
          </p:cNvPr>
          <p:cNvPicPr>
            <a:picLocks noChangeAspect="1"/>
          </p:cNvPicPr>
          <p:nvPr/>
        </p:nvPicPr>
        <p:blipFill>
          <a:blip r:embed="rId5"/>
          <a:stretch>
            <a:fillRect/>
          </a:stretch>
        </p:blipFill>
        <p:spPr>
          <a:xfrm>
            <a:off x="6714393" y="1821040"/>
            <a:ext cx="1478408" cy="1607959"/>
          </a:xfrm>
          <a:prstGeom prst="rect">
            <a:avLst/>
          </a:prstGeom>
        </p:spPr>
      </p:pic>
      <p:pic>
        <p:nvPicPr>
          <p:cNvPr id="13" name="Imagem 12">
            <a:extLst>
              <a:ext uri="{FF2B5EF4-FFF2-40B4-BE49-F238E27FC236}">
                <a16:creationId xmlns:a16="http://schemas.microsoft.com/office/drawing/2014/main" id="{9D47D56C-5182-466B-81A2-7A1DD939D961}"/>
              </a:ext>
            </a:extLst>
          </p:cNvPr>
          <p:cNvPicPr>
            <a:picLocks noChangeAspect="1"/>
          </p:cNvPicPr>
          <p:nvPr/>
        </p:nvPicPr>
        <p:blipFill>
          <a:blip r:embed="rId6"/>
          <a:stretch>
            <a:fillRect/>
          </a:stretch>
        </p:blipFill>
        <p:spPr>
          <a:xfrm>
            <a:off x="440096" y="4174278"/>
            <a:ext cx="381033" cy="373412"/>
          </a:xfrm>
          <a:prstGeom prst="rect">
            <a:avLst/>
          </a:prstGeom>
        </p:spPr>
      </p:pic>
      <p:pic>
        <p:nvPicPr>
          <p:cNvPr id="14" name="Imagem 13">
            <a:extLst>
              <a:ext uri="{FF2B5EF4-FFF2-40B4-BE49-F238E27FC236}">
                <a16:creationId xmlns:a16="http://schemas.microsoft.com/office/drawing/2014/main" id="{819B07C0-15A9-4653-BB5D-997B3EC53657}"/>
              </a:ext>
            </a:extLst>
          </p:cNvPr>
          <p:cNvPicPr>
            <a:picLocks noChangeAspect="1"/>
          </p:cNvPicPr>
          <p:nvPr/>
        </p:nvPicPr>
        <p:blipFill>
          <a:blip r:embed="rId7"/>
          <a:stretch>
            <a:fillRect/>
          </a:stretch>
        </p:blipFill>
        <p:spPr>
          <a:xfrm>
            <a:off x="478791" y="4581722"/>
            <a:ext cx="251482" cy="304826"/>
          </a:xfrm>
          <a:prstGeom prst="rect">
            <a:avLst/>
          </a:prstGeom>
        </p:spPr>
      </p:pic>
      <p:pic>
        <p:nvPicPr>
          <p:cNvPr id="15" name="Imagem 14">
            <a:extLst>
              <a:ext uri="{FF2B5EF4-FFF2-40B4-BE49-F238E27FC236}">
                <a16:creationId xmlns:a16="http://schemas.microsoft.com/office/drawing/2014/main" id="{57D39CF6-9664-41E1-8857-87A6BD0556B9}"/>
              </a:ext>
            </a:extLst>
          </p:cNvPr>
          <p:cNvPicPr>
            <a:picLocks noChangeAspect="1"/>
          </p:cNvPicPr>
          <p:nvPr/>
        </p:nvPicPr>
        <p:blipFill>
          <a:blip r:embed="rId7"/>
          <a:stretch>
            <a:fillRect/>
          </a:stretch>
        </p:blipFill>
        <p:spPr>
          <a:xfrm>
            <a:off x="492369" y="5009393"/>
            <a:ext cx="251482" cy="304826"/>
          </a:xfrm>
          <a:prstGeom prst="rect">
            <a:avLst/>
          </a:prstGeom>
        </p:spPr>
      </p:pic>
      <p:pic>
        <p:nvPicPr>
          <p:cNvPr id="16" name="Imagem 15">
            <a:extLst>
              <a:ext uri="{FF2B5EF4-FFF2-40B4-BE49-F238E27FC236}">
                <a16:creationId xmlns:a16="http://schemas.microsoft.com/office/drawing/2014/main" id="{29A56FE2-791A-4464-86A3-A0B1C3E15A5D}"/>
              </a:ext>
            </a:extLst>
          </p:cNvPr>
          <p:cNvPicPr>
            <a:picLocks noChangeAspect="1"/>
          </p:cNvPicPr>
          <p:nvPr/>
        </p:nvPicPr>
        <p:blipFill>
          <a:blip r:embed="rId7"/>
          <a:stretch>
            <a:fillRect/>
          </a:stretch>
        </p:blipFill>
        <p:spPr>
          <a:xfrm>
            <a:off x="478791" y="5437064"/>
            <a:ext cx="251482" cy="304826"/>
          </a:xfrm>
          <a:prstGeom prst="rect">
            <a:avLst/>
          </a:prstGeom>
        </p:spPr>
      </p:pic>
    </p:spTree>
    <p:extLst>
      <p:ext uri="{BB962C8B-B14F-4D97-AF65-F5344CB8AC3E}">
        <p14:creationId xmlns:p14="http://schemas.microsoft.com/office/powerpoint/2010/main" val="763056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7E6D39A0-C507-4837-860F-5F7C2952EC1F}"/>
              </a:ext>
            </a:extLst>
          </p:cNvPr>
          <p:cNvSpPr>
            <a:spLocks noChangeArrowheads="1"/>
          </p:cNvSpPr>
          <p:nvPr/>
        </p:nvSpPr>
        <p:spPr bwMode="auto">
          <a:xfrm>
            <a:off x="345828" y="874454"/>
            <a:ext cx="4015157" cy="510909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PT" altLang="en-US" sz="1600" b="0" i="0" u="sng" strike="noStrike" cap="none" normalizeH="0" baseline="0" dirty="0">
              <a:ln>
                <a:noFill/>
              </a:ln>
              <a:solidFill>
                <a:srgbClr val="00B0F0"/>
              </a:solidFill>
              <a:effectLst/>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t-PT" altLang="en-US" sz="1600" u="sng" dirty="0">
              <a:solidFill>
                <a:srgbClr val="00B0F0"/>
              </a:solidFill>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600" b="0" i="0" u="sng" strike="noStrike" cap="none" normalizeH="0" baseline="0" dirty="0">
                <a:ln>
                  <a:noFill/>
                </a:ln>
                <a:solidFill>
                  <a:srgbClr val="00B0F0"/>
                </a:solidFill>
                <a:effectLst/>
                <a:latin typeface="Arial Unicode MS"/>
              </a:rPr>
              <a:t>Pontos de Consideração</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Antes de abordar esses exemplos, é útil refletir sobre os elementos básicos para colaboração e coordenação em questões de segurança cibernética.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 documento ISOC de 2013 mencionado acima descreve as quatro áreas a seguir como pontos a serem considerados: [10]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do problema</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da solução</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Habilidade para Tratar Riscos</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dos   </a:t>
            </a:r>
          </a:p>
          <a:p>
            <a:pPr lvl="0" eaLnBrk="0" fontAlgn="base" hangingPunct="0">
              <a:spcBef>
                <a:spcPct val="0"/>
              </a:spcBef>
              <a:spcAft>
                <a:spcPct val="0"/>
              </a:spcAft>
            </a:pPr>
            <a:r>
              <a:rPr lang="pt-PT" altLang="en-US" sz="1400" dirty="0">
                <a:latin typeface="Arial Unicode MS"/>
              </a:rPr>
              <a:t>         Custos/BenefíciosComuns e Individual</a:t>
            </a:r>
          </a:p>
        </p:txBody>
      </p:sp>
      <p:pic>
        <p:nvPicPr>
          <p:cNvPr id="6" name="Imagem 5">
            <a:extLst>
              <a:ext uri="{FF2B5EF4-FFF2-40B4-BE49-F238E27FC236}">
                <a16:creationId xmlns:a16="http://schemas.microsoft.com/office/drawing/2014/main" id="{B2D9E40F-9634-47BA-A99A-A14704ABF1FE}"/>
              </a:ext>
            </a:extLst>
          </p:cNvPr>
          <p:cNvPicPr>
            <a:picLocks noChangeAspect="1"/>
          </p:cNvPicPr>
          <p:nvPr/>
        </p:nvPicPr>
        <p:blipFill>
          <a:blip r:embed="rId3"/>
          <a:stretch>
            <a:fillRect/>
          </a:stretch>
        </p:blipFill>
        <p:spPr>
          <a:xfrm>
            <a:off x="3069223" y="1019327"/>
            <a:ext cx="975445" cy="434378"/>
          </a:xfrm>
          <a:prstGeom prst="rect">
            <a:avLst/>
          </a:prstGeom>
        </p:spPr>
      </p:pic>
      <p:pic>
        <p:nvPicPr>
          <p:cNvPr id="11" name="Imagem 10">
            <a:extLst>
              <a:ext uri="{FF2B5EF4-FFF2-40B4-BE49-F238E27FC236}">
                <a16:creationId xmlns:a16="http://schemas.microsoft.com/office/drawing/2014/main" id="{AF78EA6A-A3FE-4314-BA90-421DBC8E6FDF}"/>
              </a:ext>
            </a:extLst>
          </p:cNvPr>
          <p:cNvPicPr>
            <a:picLocks noChangeAspect="1"/>
          </p:cNvPicPr>
          <p:nvPr/>
        </p:nvPicPr>
        <p:blipFill>
          <a:blip r:embed="rId4"/>
          <a:stretch>
            <a:fillRect/>
          </a:stretch>
        </p:blipFill>
        <p:spPr>
          <a:xfrm>
            <a:off x="5034725" y="2423072"/>
            <a:ext cx="1005927" cy="1005927"/>
          </a:xfrm>
          <a:prstGeom prst="rect">
            <a:avLst/>
          </a:prstGeom>
        </p:spPr>
      </p:pic>
      <p:pic>
        <p:nvPicPr>
          <p:cNvPr id="12" name="Imagem 11">
            <a:extLst>
              <a:ext uri="{FF2B5EF4-FFF2-40B4-BE49-F238E27FC236}">
                <a16:creationId xmlns:a16="http://schemas.microsoft.com/office/drawing/2014/main" id="{2B4DC20D-79CF-432A-9812-7F21BDF6FA57}"/>
              </a:ext>
            </a:extLst>
          </p:cNvPr>
          <p:cNvPicPr>
            <a:picLocks noChangeAspect="1"/>
          </p:cNvPicPr>
          <p:nvPr/>
        </p:nvPicPr>
        <p:blipFill>
          <a:blip r:embed="rId5"/>
          <a:stretch>
            <a:fillRect/>
          </a:stretch>
        </p:blipFill>
        <p:spPr>
          <a:xfrm>
            <a:off x="6714393" y="1821040"/>
            <a:ext cx="1478408" cy="1607959"/>
          </a:xfrm>
          <a:prstGeom prst="rect">
            <a:avLst/>
          </a:prstGeom>
        </p:spPr>
      </p:pic>
      <p:pic>
        <p:nvPicPr>
          <p:cNvPr id="13" name="Imagem 12">
            <a:extLst>
              <a:ext uri="{FF2B5EF4-FFF2-40B4-BE49-F238E27FC236}">
                <a16:creationId xmlns:a16="http://schemas.microsoft.com/office/drawing/2014/main" id="{9D47D56C-5182-466B-81A2-7A1DD939D961}"/>
              </a:ext>
            </a:extLst>
          </p:cNvPr>
          <p:cNvPicPr>
            <a:picLocks noChangeAspect="1"/>
          </p:cNvPicPr>
          <p:nvPr/>
        </p:nvPicPr>
        <p:blipFill>
          <a:blip r:embed="rId6"/>
          <a:stretch>
            <a:fillRect/>
          </a:stretch>
        </p:blipFill>
        <p:spPr>
          <a:xfrm>
            <a:off x="440096" y="4174278"/>
            <a:ext cx="381033" cy="373412"/>
          </a:xfrm>
          <a:prstGeom prst="rect">
            <a:avLst/>
          </a:prstGeom>
        </p:spPr>
      </p:pic>
      <p:pic>
        <p:nvPicPr>
          <p:cNvPr id="15" name="Imagem 14">
            <a:extLst>
              <a:ext uri="{FF2B5EF4-FFF2-40B4-BE49-F238E27FC236}">
                <a16:creationId xmlns:a16="http://schemas.microsoft.com/office/drawing/2014/main" id="{57D39CF6-9664-41E1-8857-87A6BD0556B9}"/>
              </a:ext>
            </a:extLst>
          </p:cNvPr>
          <p:cNvPicPr>
            <a:picLocks noChangeAspect="1"/>
          </p:cNvPicPr>
          <p:nvPr/>
        </p:nvPicPr>
        <p:blipFill>
          <a:blip r:embed="rId7"/>
          <a:stretch>
            <a:fillRect/>
          </a:stretch>
        </p:blipFill>
        <p:spPr>
          <a:xfrm>
            <a:off x="492369" y="5009393"/>
            <a:ext cx="251482" cy="304826"/>
          </a:xfrm>
          <a:prstGeom prst="rect">
            <a:avLst/>
          </a:prstGeom>
        </p:spPr>
      </p:pic>
      <p:pic>
        <p:nvPicPr>
          <p:cNvPr id="16" name="Imagem 15">
            <a:extLst>
              <a:ext uri="{FF2B5EF4-FFF2-40B4-BE49-F238E27FC236}">
                <a16:creationId xmlns:a16="http://schemas.microsoft.com/office/drawing/2014/main" id="{29A56FE2-791A-4464-86A3-A0B1C3E15A5D}"/>
              </a:ext>
            </a:extLst>
          </p:cNvPr>
          <p:cNvPicPr>
            <a:picLocks noChangeAspect="1"/>
          </p:cNvPicPr>
          <p:nvPr/>
        </p:nvPicPr>
        <p:blipFill>
          <a:blip r:embed="rId7"/>
          <a:stretch>
            <a:fillRect/>
          </a:stretch>
        </p:blipFill>
        <p:spPr>
          <a:xfrm>
            <a:off x="478791" y="5437064"/>
            <a:ext cx="251482" cy="304826"/>
          </a:xfrm>
          <a:prstGeom prst="rect">
            <a:avLst/>
          </a:prstGeom>
        </p:spPr>
      </p:pic>
      <p:pic>
        <p:nvPicPr>
          <p:cNvPr id="2" name="Imagem 1">
            <a:extLst>
              <a:ext uri="{FF2B5EF4-FFF2-40B4-BE49-F238E27FC236}">
                <a16:creationId xmlns:a16="http://schemas.microsoft.com/office/drawing/2014/main" id="{79CE8CF5-0F83-475C-9C65-DE117F544684}"/>
              </a:ext>
            </a:extLst>
          </p:cNvPr>
          <p:cNvPicPr>
            <a:picLocks noChangeAspect="1"/>
          </p:cNvPicPr>
          <p:nvPr/>
        </p:nvPicPr>
        <p:blipFill>
          <a:blip r:embed="rId8"/>
          <a:stretch>
            <a:fillRect/>
          </a:stretch>
        </p:blipFill>
        <p:spPr>
          <a:xfrm>
            <a:off x="5376908" y="1333317"/>
            <a:ext cx="1021168" cy="975445"/>
          </a:xfrm>
          <a:prstGeom prst="rect">
            <a:avLst/>
          </a:prstGeom>
        </p:spPr>
      </p:pic>
      <p:sp>
        <p:nvSpPr>
          <p:cNvPr id="5" name="Rectangle 1">
            <a:extLst>
              <a:ext uri="{FF2B5EF4-FFF2-40B4-BE49-F238E27FC236}">
                <a16:creationId xmlns:a16="http://schemas.microsoft.com/office/drawing/2014/main" id="{2EFDD47B-9A5E-4A7F-A92E-67C5A7B4BFF4}"/>
              </a:ext>
            </a:extLst>
          </p:cNvPr>
          <p:cNvSpPr>
            <a:spLocks noChangeArrowheads="1"/>
          </p:cNvSpPr>
          <p:nvPr/>
        </p:nvSpPr>
        <p:spPr bwMode="auto">
          <a:xfrm>
            <a:off x="4753712" y="3507638"/>
            <a:ext cx="40446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400" dirty="0">
                <a:solidFill>
                  <a:srgbClr val="00B0F0"/>
                </a:solidFill>
                <a:latin typeface="Arial Unicode MS"/>
              </a:rPr>
              <a:t>Compreensão comum de soluções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 desafio aqui é que existe toda uma gama de soluções possíveis (por exemplo, técnicas, políticas, econômicas, sociais, etc.) e cada uma delas resolve apenas parte ou um conjunto de problemas em um determinado momento.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É importante entender que não existe uma 'bala de prata', mas sim a evolução dos blocos de construção que podem ser usados ​​na construção de uma solução de segurança. </a:t>
            </a:r>
          </a:p>
        </p:txBody>
      </p:sp>
      <p:pic>
        <p:nvPicPr>
          <p:cNvPr id="17" name="Imagem 16">
            <a:extLst>
              <a:ext uri="{FF2B5EF4-FFF2-40B4-BE49-F238E27FC236}">
                <a16:creationId xmlns:a16="http://schemas.microsoft.com/office/drawing/2014/main" id="{E83E96E6-03F6-4D16-90E2-1DA98BCEEB4D}"/>
              </a:ext>
            </a:extLst>
          </p:cNvPr>
          <p:cNvPicPr>
            <a:picLocks noChangeAspect="1"/>
          </p:cNvPicPr>
          <p:nvPr/>
        </p:nvPicPr>
        <p:blipFill>
          <a:blip r:embed="rId6"/>
          <a:stretch>
            <a:fillRect/>
          </a:stretch>
        </p:blipFill>
        <p:spPr>
          <a:xfrm>
            <a:off x="434235" y="4520112"/>
            <a:ext cx="381033" cy="373412"/>
          </a:xfrm>
          <a:prstGeom prst="rect">
            <a:avLst/>
          </a:prstGeom>
        </p:spPr>
      </p:pic>
    </p:spTree>
    <p:extLst>
      <p:ext uri="{BB962C8B-B14F-4D97-AF65-F5344CB8AC3E}">
        <p14:creationId xmlns:p14="http://schemas.microsoft.com/office/powerpoint/2010/main" val="1245741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7E6D39A0-C507-4837-860F-5F7C2952EC1F}"/>
              </a:ext>
            </a:extLst>
          </p:cNvPr>
          <p:cNvSpPr>
            <a:spLocks noChangeArrowheads="1"/>
          </p:cNvSpPr>
          <p:nvPr/>
        </p:nvSpPr>
        <p:spPr bwMode="auto">
          <a:xfrm>
            <a:off x="345828" y="874454"/>
            <a:ext cx="4015157" cy="510909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PT" altLang="en-US" sz="1600" b="0" i="0" u="sng" strike="noStrike" cap="none" normalizeH="0" baseline="0" dirty="0">
              <a:ln>
                <a:noFill/>
              </a:ln>
              <a:solidFill>
                <a:srgbClr val="00B0F0"/>
              </a:solidFill>
              <a:effectLst/>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t-PT" altLang="en-US" sz="1600" u="sng" dirty="0">
              <a:solidFill>
                <a:srgbClr val="00B0F0"/>
              </a:solidFill>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600" b="0" i="0" u="sng" strike="noStrike" cap="none" normalizeH="0" baseline="0" dirty="0">
                <a:ln>
                  <a:noFill/>
                </a:ln>
                <a:solidFill>
                  <a:srgbClr val="00B0F0"/>
                </a:solidFill>
                <a:effectLst/>
                <a:latin typeface="Arial Unicode MS"/>
              </a:rPr>
              <a:t>Pontos de Consideração</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Antes de abordar esses exemplos, é útil refletir sobre os elementos básicos para colaboração e coordenação em questões de segurança cibernética.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 documento ISOC de 2013 mencionado acima descreve as quatro áreas a seguir como pontos a serem considerados: [10]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do problema</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da solução</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Habilidade para Tratar Riscos</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dos   </a:t>
            </a:r>
          </a:p>
          <a:p>
            <a:pPr lvl="0" eaLnBrk="0" fontAlgn="base" hangingPunct="0">
              <a:spcBef>
                <a:spcPct val="0"/>
              </a:spcBef>
              <a:spcAft>
                <a:spcPct val="0"/>
              </a:spcAft>
            </a:pPr>
            <a:r>
              <a:rPr lang="pt-PT" altLang="en-US" sz="1400" dirty="0">
                <a:latin typeface="Arial Unicode MS"/>
              </a:rPr>
              <a:t>         Custos/BenefíciosComuns e Individual</a:t>
            </a:r>
          </a:p>
        </p:txBody>
      </p:sp>
      <p:pic>
        <p:nvPicPr>
          <p:cNvPr id="6" name="Imagem 5">
            <a:extLst>
              <a:ext uri="{FF2B5EF4-FFF2-40B4-BE49-F238E27FC236}">
                <a16:creationId xmlns:a16="http://schemas.microsoft.com/office/drawing/2014/main" id="{B2D9E40F-9634-47BA-A99A-A14704ABF1FE}"/>
              </a:ext>
            </a:extLst>
          </p:cNvPr>
          <p:cNvPicPr>
            <a:picLocks noChangeAspect="1"/>
          </p:cNvPicPr>
          <p:nvPr/>
        </p:nvPicPr>
        <p:blipFill>
          <a:blip r:embed="rId3"/>
          <a:stretch>
            <a:fillRect/>
          </a:stretch>
        </p:blipFill>
        <p:spPr>
          <a:xfrm>
            <a:off x="3069223" y="1019327"/>
            <a:ext cx="975445" cy="434378"/>
          </a:xfrm>
          <a:prstGeom prst="rect">
            <a:avLst/>
          </a:prstGeom>
        </p:spPr>
      </p:pic>
      <p:pic>
        <p:nvPicPr>
          <p:cNvPr id="11" name="Imagem 10">
            <a:extLst>
              <a:ext uri="{FF2B5EF4-FFF2-40B4-BE49-F238E27FC236}">
                <a16:creationId xmlns:a16="http://schemas.microsoft.com/office/drawing/2014/main" id="{AF78EA6A-A3FE-4314-BA90-421DBC8E6FDF}"/>
              </a:ext>
            </a:extLst>
          </p:cNvPr>
          <p:cNvPicPr>
            <a:picLocks noChangeAspect="1"/>
          </p:cNvPicPr>
          <p:nvPr/>
        </p:nvPicPr>
        <p:blipFill>
          <a:blip r:embed="rId4"/>
          <a:stretch>
            <a:fillRect/>
          </a:stretch>
        </p:blipFill>
        <p:spPr>
          <a:xfrm>
            <a:off x="5034725" y="2423072"/>
            <a:ext cx="1005927" cy="1005927"/>
          </a:xfrm>
          <a:prstGeom prst="rect">
            <a:avLst/>
          </a:prstGeom>
        </p:spPr>
      </p:pic>
      <p:pic>
        <p:nvPicPr>
          <p:cNvPr id="12" name="Imagem 11">
            <a:extLst>
              <a:ext uri="{FF2B5EF4-FFF2-40B4-BE49-F238E27FC236}">
                <a16:creationId xmlns:a16="http://schemas.microsoft.com/office/drawing/2014/main" id="{2B4DC20D-79CF-432A-9812-7F21BDF6FA57}"/>
              </a:ext>
            </a:extLst>
          </p:cNvPr>
          <p:cNvPicPr>
            <a:picLocks noChangeAspect="1"/>
          </p:cNvPicPr>
          <p:nvPr/>
        </p:nvPicPr>
        <p:blipFill>
          <a:blip r:embed="rId5"/>
          <a:stretch>
            <a:fillRect/>
          </a:stretch>
        </p:blipFill>
        <p:spPr>
          <a:xfrm>
            <a:off x="6714393" y="1821040"/>
            <a:ext cx="1478408" cy="1607959"/>
          </a:xfrm>
          <a:prstGeom prst="rect">
            <a:avLst/>
          </a:prstGeom>
        </p:spPr>
      </p:pic>
      <p:pic>
        <p:nvPicPr>
          <p:cNvPr id="13" name="Imagem 12">
            <a:extLst>
              <a:ext uri="{FF2B5EF4-FFF2-40B4-BE49-F238E27FC236}">
                <a16:creationId xmlns:a16="http://schemas.microsoft.com/office/drawing/2014/main" id="{9D47D56C-5182-466B-81A2-7A1DD939D961}"/>
              </a:ext>
            </a:extLst>
          </p:cNvPr>
          <p:cNvPicPr>
            <a:picLocks noChangeAspect="1"/>
          </p:cNvPicPr>
          <p:nvPr/>
        </p:nvPicPr>
        <p:blipFill>
          <a:blip r:embed="rId6"/>
          <a:stretch>
            <a:fillRect/>
          </a:stretch>
        </p:blipFill>
        <p:spPr>
          <a:xfrm>
            <a:off x="440096" y="4174278"/>
            <a:ext cx="381033" cy="373412"/>
          </a:xfrm>
          <a:prstGeom prst="rect">
            <a:avLst/>
          </a:prstGeom>
        </p:spPr>
      </p:pic>
      <p:pic>
        <p:nvPicPr>
          <p:cNvPr id="16" name="Imagem 15">
            <a:extLst>
              <a:ext uri="{FF2B5EF4-FFF2-40B4-BE49-F238E27FC236}">
                <a16:creationId xmlns:a16="http://schemas.microsoft.com/office/drawing/2014/main" id="{29A56FE2-791A-4464-86A3-A0B1C3E15A5D}"/>
              </a:ext>
            </a:extLst>
          </p:cNvPr>
          <p:cNvPicPr>
            <a:picLocks noChangeAspect="1"/>
          </p:cNvPicPr>
          <p:nvPr/>
        </p:nvPicPr>
        <p:blipFill>
          <a:blip r:embed="rId7"/>
          <a:stretch>
            <a:fillRect/>
          </a:stretch>
        </p:blipFill>
        <p:spPr>
          <a:xfrm>
            <a:off x="478791" y="5437064"/>
            <a:ext cx="251482" cy="304826"/>
          </a:xfrm>
          <a:prstGeom prst="rect">
            <a:avLst/>
          </a:prstGeom>
        </p:spPr>
      </p:pic>
      <p:pic>
        <p:nvPicPr>
          <p:cNvPr id="2" name="Imagem 1">
            <a:extLst>
              <a:ext uri="{FF2B5EF4-FFF2-40B4-BE49-F238E27FC236}">
                <a16:creationId xmlns:a16="http://schemas.microsoft.com/office/drawing/2014/main" id="{79CE8CF5-0F83-475C-9C65-DE117F544684}"/>
              </a:ext>
            </a:extLst>
          </p:cNvPr>
          <p:cNvPicPr>
            <a:picLocks noChangeAspect="1"/>
          </p:cNvPicPr>
          <p:nvPr/>
        </p:nvPicPr>
        <p:blipFill>
          <a:blip r:embed="rId8"/>
          <a:stretch>
            <a:fillRect/>
          </a:stretch>
        </p:blipFill>
        <p:spPr>
          <a:xfrm>
            <a:off x="5376908" y="1333317"/>
            <a:ext cx="1021168" cy="975445"/>
          </a:xfrm>
          <a:prstGeom prst="rect">
            <a:avLst/>
          </a:prstGeom>
        </p:spPr>
      </p:pic>
      <p:pic>
        <p:nvPicPr>
          <p:cNvPr id="17" name="Imagem 16">
            <a:extLst>
              <a:ext uri="{FF2B5EF4-FFF2-40B4-BE49-F238E27FC236}">
                <a16:creationId xmlns:a16="http://schemas.microsoft.com/office/drawing/2014/main" id="{E83E96E6-03F6-4D16-90E2-1DA98BCEEB4D}"/>
              </a:ext>
            </a:extLst>
          </p:cNvPr>
          <p:cNvPicPr>
            <a:picLocks noChangeAspect="1"/>
          </p:cNvPicPr>
          <p:nvPr/>
        </p:nvPicPr>
        <p:blipFill>
          <a:blip r:embed="rId6"/>
          <a:stretch>
            <a:fillRect/>
          </a:stretch>
        </p:blipFill>
        <p:spPr>
          <a:xfrm>
            <a:off x="434235" y="4520112"/>
            <a:ext cx="381033" cy="373412"/>
          </a:xfrm>
          <a:prstGeom prst="rect">
            <a:avLst/>
          </a:prstGeom>
        </p:spPr>
      </p:pic>
      <p:pic>
        <p:nvPicPr>
          <p:cNvPr id="7" name="Imagem 6">
            <a:extLst>
              <a:ext uri="{FF2B5EF4-FFF2-40B4-BE49-F238E27FC236}">
                <a16:creationId xmlns:a16="http://schemas.microsoft.com/office/drawing/2014/main" id="{7B166C1C-0332-48D2-A119-4F754D55A763}"/>
              </a:ext>
            </a:extLst>
          </p:cNvPr>
          <p:cNvPicPr>
            <a:picLocks noChangeAspect="1"/>
          </p:cNvPicPr>
          <p:nvPr/>
        </p:nvPicPr>
        <p:blipFill>
          <a:blip r:embed="rId9"/>
          <a:stretch>
            <a:fillRect/>
          </a:stretch>
        </p:blipFill>
        <p:spPr>
          <a:xfrm>
            <a:off x="7683601" y="901189"/>
            <a:ext cx="967824" cy="975445"/>
          </a:xfrm>
          <a:prstGeom prst="rect">
            <a:avLst/>
          </a:prstGeom>
        </p:spPr>
      </p:pic>
      <p:sp>
        <p:nvSpPr>
          <p:cNvPr id="10" name="Rectangle 1">
            <a:extLst>
              <a:ext uri="{FF2B5EF4-FFF2-40B4-BE49-F238E27FC236}">
                <a16:creationId xmlns:a16="http://schemas.microsoft.com/office/drawing/2014/main" id="{8F5D5AC4-53EE-459E-BC89-280CD453333A}"/>
              </a:ext>
            </a:extLst>
          </p:cNvPr>
          <p:cNvSpPr>
            <a:spLocks noChangeArrowheads="1"/>
          </p:cNvSpPr>
          <p:nvPr/>
        </p:nvSpPr>
        <p:spPr bwMode="auto">
          <a:xfrm>
            <a:off x="4676694" y="3480532"/>
            <a:ext cx="407539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400" dirty="0">
                <a:solidFill>
                  <a:srgbClr val="00B0F0"/>
                </a:solidFill>
                <a:latin typeface="Arial Unicode MS"/>
              </a:rPr>
              <a:t>Capacidade de avaliar riscos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 seleção adequada de ferramentas e abordagens depende da capacidade de avaliar adequadamente os riscos, tanto </a:t>
            </a:r>
            <a:r>
              <a:rPr lang="pt-PT" altLang="en-US" sz="1400" dirty="0">
                <a:solidFill>
                  <a:schemeClr val="accent1"/>
                </a:solidFill>
                <a:latin typeface="Arial Unicode MS"/>
              </a:rPr>
              <a:t>internos</a:t>
            </a:r>
            <a:r>
              <a:rPr lang="pt-PT" altLang="en-US" sz="1400" dirty="0">
                <a:latin typeface="Arial Unicode MS"/>
              </a:rPr>
              <a:t> quanto </a:t>
            </a:r>
            <a:r>
              <a:rPr lang="pt-PT" altLang="en-US" sz="1400" dirty="0">
                <a:solidFill>
                  <a:schemeClr val="accent1"/>
                </a:solidFill>
                <a:latin typeface="Arial Unicode MS"/>
              </a:rPr>
              <a:t>externos</a:t>
            </a:r>
            <a:r>
              <a:rPr lang="pt-PT" altLang="en-US" sz="1400" dirty="0">
                <a:latin typeface="Arial Unicode MS"/>
              </a:rPr>
              <a:t>. Isso requer acordo sobre métricas e dados factuais e sobre as tendências associadas a eles.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Esses dados também são importantes para medir a eficácia e o impacto de tais ferramentas, uma vez implantadas, e para monitorar a dinâmica de mudança do ambiente. </a:t>
            </a:r>
          </a:p>
        </p:txBody>
      </p:sp>
      <p:pic>
        <p:nvPicPr>
          <p:cNvPr id="18" name="Imagem 17">
            <a:extLst>
              <a:ext uri="{FF2B5EF4-FFF2-40B4-BE49-F238E27FC236}">
                <a16:creationId xmlns:a16="http://schemas.microsoft.com/office/drawing/2014/main" id="{6D04FD2A-2C26-4E55-94BA-E1B255A8E995}"/>
              </a:ext>
            </a:extLst>
          </p:cNvPr>
          <p:cNvPicPr>
            <a:picLocks noChangeAspect="1"/>
          </p:cNvPicPr>
          <p:nvPr/>
        </p:nvPicPr>
        <p:blipFill>
          <a:blip r:embed="rId6"/>
          <a:stretch>
            <a:fillRect/>
          </a:stretch>
        </p:blipFill>
        <p:spPr>
          <a:xfrm>
            <a:off x="439613" y="4895600"/>
            <a:ext cx="422545" cy="414094"/>
          </a:xfrm>
          <a:prstGeom prst="rect">
            <a:avLst/>
          </a:prstGeom>
        </p:spPr>
      </p:pic>
    </p:spTree>
    <p:extLst>
      <p:ext uri="{BB962C8B-B14F-4D97-AF65-F5344CB8AC3E}">
        <p14:creationId xmlns:p14="http://schemas.microsoft.com/office/powerpoint/2010/main" val="469202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24</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7E6D39A0-C507-4837-860F-5F7C2952EC1F}"/>
              </a:ext>
            </a:extLst>
          </p:cNvPr>
          <p:cNvSpPr>
            <a:spLocks noChangeArrowheads="1"/>
          </p:cNvSpPr>
          <p:nvPr/>
        </p:nvSpPr>
        <p:spPr bwMode="auto">
          <a:xfrm>
            <a:off x="345828" y="874454"/>
            <a:ext cx="4015157" cy="510909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PT" altLang="en-US" sz="1600" b="0" i="0" u="sng" strike="noStrike" cap="none" normalizeH="0" baseline="0" dirty="0">
              <a:ln>
                <a:noFill/>
              </a:ln>
              <a:solidFill>
                <a:srgbClr val="00B0F0"/>
              </a:solidFill>
              <a:effectLst/>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t-PT" altLang="en-US" sz="1600" u="sng" dirty="0">
              <a:solidFill>
                <a:srgbClr val="00B0F0"/>
              </a:solidFill>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600" b="0" i="0" u="sng" strike="noStrike" cap="none" normalizeH="0" baseline="0" dirty="0">
                <a:ln>
                  <a:noFill/>
                </a:ln>
                <a:solidFill>
                  <a:srgbClr val="00B0F0"/>
                </a:solidFill>
                <a:effectLst/>
                <a:latin typeface="Arial Unicode MS"/>
              </a:rPr>
              <a:t>Pontos de Consideração</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Antes de abordar esses exemplos, é útil refletir sobre os elementos básicos para colaboração e coordenação em questões de segurança cibernética.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 documento ISOC de 2013 mencionado acima descreve as quatro áreas a seguir como pontos a serem considerados: [10]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do problema</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comum da solução</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Habilidade para Tratar Riscos</a:t>
            </a:r>
          </a:p>
          <a:p>
            <a:pPr lvl="0" eaLnBrk="0" fontAlgn="base" hangingPunct="0">
              <a:spcBef>
                <a:spcPct val="0"/>
              </a:spcBef>
              <a:spcAft>
                <a:spcPct val="0"/>
              </a:spcAft>
            </a:pPr>
            <a:endParaRPr lang="pt-PT" altLang="en-US" sz="1400" dirty="0">
              <a:latin typeface="Arial Unicode MS"/>
            </a:endParaRPr>
          </a:p>
          <a:p>
            <a:pPr lvl="0" eaLnBrk="0" fontAlgn="base" hangingPunct="0">
              <a:spcBef>
                <a:spcPct val="0"/>
              </a:spcBef>
              <a:spcAft>
                <a:spcPct val="0"/>
              </a:spcAft>
            </a:pPr>
            <a:r>
              <a:rPr lang="pt-PT" altLang="en-US" sz="1400" dirty="0">
                <a:latin typeface="Arial Unicode MS"/>
              </a:rPr>
              <a:t>         Entendimento dos   </a:t>
            </a:r>
          </a:p>
          <a:p>
            <a:pPr lvl="0" eaLnBrk="0" fontAlgn="base" hangingPunct="0">
              <a:spcBef>
                <a:spcPct val="0"/>
              </a:spcBef>
              <a:spcAft>
                <a:spcPct val="0"/>
              </a:spcAft>
            </a:pPr>
            <a:r>
              <a:rPr lang="pt-PT" altLang="en-US" sz="1400" dirty="0">
                <a:latin typeface="Arial Unicode MS"/>
              </a:rPr>
              <a:t>         Custos/BenefíciosComuns e Individual</a:t>
            </a:r>
          </a:p>
        </p:txBody>
      </p:sp>
      <p:pic>
        <p:nvPicPr>
          <p:cNvPr id="6" name="Imagem 5">
            <a:extLst>
              <a:ext uri="{FF2B5EF4-FFF2-40B4-BE49-F238E27FC236}">
                <a16:creationId xmlns:a16="http://schemas.microsoft.com/office/drawing/2014/main" id="{B2D9E40F-9634-47BA-A99A-A14704ABF1FE}"/>
              </a:ext>
            </a:extLst>
          </p:cNvPr>
          <p:cNvPicPr>
            <a:picLocks noChangeAspect="1"/>
          </p:cNvPicPr>
          <p:nvPr/>
        </p:nvPicPr>
        <p:blipFill>
          <a:blip r:embed="rId3"/>
          <a:stretch>
            <a:fillRect/>
          </a:stretch>
        </p:blipFill>
        <p:spPr>
          <a:xfrm>
            <a:off x="3069223" y="1019327"/>
            <a:ext cx="975445" cy="434378"/>
          </a:xfrm>
          <a:prstGeom prst="rect">
            <a:avLst/>
          </a:prstGeom>
        </p:spPr>
      </p:pic>
      <p:pic>
        <p:nvPicPr>
          <p:cNvPr id="11" name="Imagem 10">
            <a:extLst>
              <a:ext uri="{FF2B5EF4-FFF2-40B4-BE49-F238E27FC236}">
                <a16:creationId xmlns:a16="http://schemas.microsoft.com/office/drawing/2014/main" id="{AF78EA6A-A3FE-4314-BA90-421DBC8E6FDF}"/>
              </a:ext>
            </a:extLst>
          </p:cNvPr>
          <p:cNvPicPr>
            <a:picLocks noChangeAspect="1"/>
          </p:cNvPicPr>
          <p:nvPr/>
        </p:nvPicPr>
        <p:blipFill>
          <a:blip r:embed="rId4"/>
          <a:stretch>
            <a:fillRect/>
          </a:stretch>
        </p:blipFill>
        <p:spPr>
          <a:xfrm>
            <a:off x="4746382" y="2289006"/>
            <a:ext cx="1005927" cy="1005927"/>
          </a:xfrm>
          <a:prstGeom prst="rect">
            <a:avLst/>
          </a:prstGeom>
        </p:spPr>
      </p:pic>
      <p:pic>
        <p:nvPicPr>
          <p:cNvPr id="12" name="Imagem 11">
            <a:extLst>
              <a:ext uri="{FF2B5EF4-FFF2-40B4-BE49-F238E27FC236}">
                <a16:creationId xmlns:a16="http://schemas.microsoft.com/office/drawing/2014/main" id="{2B4DC20D-79CF-432A-9812-7F21BDF6FA57}"/>
              </a:ext>
            </a:extLst>
          </p:cNvPr>
          <p:cNvPicPr>
            <a:picLocks noChangeAspect="1"/>
          </p:cNvPicPr>
          <p:nvPr/>
        </p:nvPicPr>
        <p:blipFill>
          <a:blip r:embed="rId5"/>
          <a:stretch>
            <a:fillRect/>
          </a:stretch>
        </p:blipFill>
        <p:spPr>
          <a:xfrm>
            <a:off x="6137706" y="1821040"/>
            <a:ext cx="1478408" cy="1607959"/>
          </a:xfrm>
          <a:prstGeom prst="rect">
            <a:avLst/>
          </a:prstGeom>
        </p:spPr>
      </p:pic>
      <p:pic>
        <p:nvPicPr>
          <p:cNvPr id="13" name="Imagem 12">
            <a:extLst>
              <a:ext uri="{FF2B5EF4-FFF2-40B4-BE49-F238E27FC236}">
                <a16:creationId xmlns:a16="http://schemas.microsoft.com/office/drawing/2014/main" id="{9D47D56C-5182-466B-81A2-7A1DD939D961}"/>
              </a:ext>
            </a:extLst>
          </p:cNvPr>
          <p:cNvPicPr>
            <a:picLocks noChangeAspect="1"/>
          </p:cNvPicPr>
          <p:nvPr/>
        </p:nvPicPr>
        <p:blipFill>
          <a:blip r:embed="rId6"/>
          <a:stretch>
            <a:fillRect/>
          </a:stretch>
        </p:blipFill>
        <p:spPr>
          <a:xfrm>
            <a:off x="440096" y="4174278"/>
            <a:ext cx="381033" cy="373412"/>
          </a:xfrm>
          <a:prstGeom prst="rect">
            <a:avLst/>
          </a:prstGeom>
        </p:spPr>
      </p:pic>
      <p:pic>
        <p:nvPicPr>
          <p:cNvPr id="16" name="Imagem 15">
            <a:extLst>
              <a:ext uri="{FF2B5EF4-FFF2-40B4-BE49-F238E27FC236}">
                <a16:creationId xmlns:a16="http://schemas.microsoft.com/office/drawing/2014/main" id="{29A56FE2-791A-4464-86A3-A0B1C3E15A5D}"/>
              </a:ext>
            </a:extLst>
          </p:cNvPr>
          <p:cNvPicPr>
            <a:picLocks noChangeAspect="1"/>
          </p:cNvPicPr>
          <p:nvPr/>
        </p:nvPicPr>
        <p:blipFill>
          <a:blip r:embed="rId7"/>
          <a:stretch>
            <a:fillRect/>
          </a:stretch>
        </p:blipFill>
        <p:spPr>
          <a:xfrm>
            <a:off x="478791" y="5437064"/>
            <a:ext cx="251482" cy="304826"/>
          </a:xfrm>
          <a:prstGeom prst="rect">
            <a:avLst/>
          </a:prstGeom>
        </p:spPr>
      </p:pic>
      <p:pic>
        <p:nvPicPr>
          <p:cNvPr id="2" name="Imagem 1">
            <a:extLst>
              <a:ext uri="{FF2B5EF4-FFF2-40B4-BE49-F238E27FC236}">
                <a16:creationId xmlns:a16="http://schemas.microsoft.com/office/drawing/2014/main" id="{79CE8CF5-0F83-475C-9C65-DE117F544684}"/>
              </a:ext>
            </a:extLst>
          </p:cNvPr>
          <p:cNvPicPr>
            <a:picLocks noChangeAspect="1"/>
          </p:cNvPicPr>
          <p:nvPr/>
        </p:nvPicPr>
        <p:blipFill>
          <a:blip r:embed="rId8"/>
          <a:stretch>
            <a:fillRect/>
          </a:stretch>
        </p:blipFill>
        <p:spPr>
          <a:xfrm>
            <a:off x="5208621" y="1236516"/>
            <a:ext cx="1021168" cy="975445"/>
          </a:xfrm>
          <a:prstGeom prst="rect">
            <a:avLst/>
          </a:prstGeom>
        </p:spPr>
      </p:pic>
      <p:pic>
        <p:nvPicPr>
          <p:cNvPr id="17" name="Imagem 16">
            <a:extLst>
              <a:ext uri="{FF2B5EF4-FFF2-40B4-BE49-F238E27FC236}">
                <a16:creationId xmlns:a16="http://schemas.microsoft.com/office/drawing/2014/main" id="{E83E96E6-03F6-4D16-90E2-1DA98BCEEB4D}"/>
              </a:ext>
            </a:extLst>
          </p:cNvPr>
          <p:cNvPicPr>
            <a:picLocks noChangeAspect="1"/>
          </p:cNvPicPr>
          <p:nvPr/>
        </p:nvPicPr>
        <p:blipFill>
          <a:blip r:embed="rId6"/>
          <a:stretch>
            <a:fillRect/>
          </a:stretch>
        </p:blipFill>
        <p:spPr>
          <a:xfrm>
            <a:off x="434235" y="4520112"/>
            <a:ext cx="381033" cy="373412"/>
          </a:xfrm>
          <a:prstGeom prst="rect">
            <a:avLst/>
          </a:prstGeom>
        </p:spPr>
      </p:pic>
      <p:pic>
        <p:nvPicPr>
          <p:cNvPr id="7" name="Imagem 6">
            <a:extLst>
              <a:ext uri="{FF2B5EF4-FFF2-40B4-BE49-F238E27FC236}">
                <a16:creationId xmlns:a16="http://schemas.microsoft.com/office/drawing/2014/main" id="{7B166C1C-0332-48D2-A119-4F754D55A763}"/>
              </a:ext>
            </a:extLst>
          </p:cNvPr>
          <p:cNvPicPr>
            <a:picLocks noChangeAspect="1"/>
          </p:cNvPicPr>
          <p:nvPr/>
        </p:nvPicPr>
        <p:blipFill>
          <a:blip r:embed="rId9"/>
          <a:stretch>
            <a:fillRect/>
          </a:stretch>
        </p:blipFill>
        <p:spPr>
          <a:xfrm>
            <a:off x="7077425" y="832528"/>
            <a:ext cx="967824" cy="975445"/>
          </a:xfrm>
          <a:prstGeom prst="rect">
            <a:avLst/>
          </a:prstGeom>
        </p:spPr>
      </p:pic>
      <p:pic>
        <p:nvPicPr>
          <p:cNvPr id="18" name="Imagem 17">
            <a:extLst>
              <a:ext uri="{FF2B5EF4-FFF2-40B4-BE49-F238E27FC236}">
                <a16:creationId xmlns:a16="http://schemas.microsoft.com/office/drawing/2014/main" id="{6D04FD2A-2C26-4E55-94BA-E1B255A8E995}"/>
              </a:ext>
            </a:extLst>
          </p:cNvPr>
          <p:cNvPicPr>
            <a:picLocks noChangeAspect="1"/>
          </p:cNvPicPr>
          <p:nvPr/>
        </p:nvPicPr>
        <p:blipFill>
          <a:blip r:embed="rId6"/>
          <a:stretch>
            <a:fillRect/>
          </a:stretch>
        </p:blipFill>
        <p:spPr>
          <a:xfrm>
            <a:off x="439613" y="4895600"/>
            <a:ext cx="422545" cy="414094"/>
          </a:xfrm>
          <a:prstGeom prst="rect">
            <a:avLst/>
          </a:prstGeom>
        </p:spPr>
      </p:pic>
      <p:pic>
        <p:nvPicPr>
          <p:cNvPr id="5" name="Imagem 4">
            <a:extLst>
              <a:ext uri="{FF2B5EF4-FFF2-40B4-BE49-F238E27FC236}">
                <a16:creationId xmlns:a16="http://schemas.microsoft.com/office/drawing/2014/main" id="{AABEEA30-FE4B-4044-BEAE-AEC4B0B56501}"/>
              </a:ext>
            </a:extLst>
          </p:cNvPr>
          <p:cNvPicPr>
            <a:picLocks noChangeAspect="1"/>
          </p:cNvPicPr>
          <p:nvPr/>
        </p:nvPicPr>
        <p:blipFill>
          <a:blip r:embed="rId10"/>
          <a:stretch>
            <a:fillRect/>
          </a:stretch>
        </p:blipFill>
        <p:spPr>
          <a:xfrm>
            <a:off x="7692819" y="1997346"/>
            <a:ext cx="1059272" cy="944962"/>
          </a:xfrm>
          <a:prstGeom prst="rect">
            <a:avLst/>
          </a:prstGeom>
        </p:spPr>
      </p:pic>
      <p:sp>
        <p:nvSpPr>
          <p:cNvPr id="14" name="Rectangle 1">
            <a:extLst>
              <a:ext uri="{FF2B5EF4-FFF2-40B4-BE49-F238E27FC236}">
                <a16:creationId xmlns:a16="http://schemas.microsoft.com/office/drawing/2014/main" id="{71A41731-3E15-4EF3-9B15-9A76BE81205D}"/>
              </a:ext>
            </a:extLst>
          </p:cNvPr>
          <p:cNvSpPr>
            <a:spLocks noChangeArrowheads="1"/>
          </p:cNvSpPr>
          <p:nvPr/>
        </p:nvSpPr>
        <p:spPr bwMode="auto">
          <a:xfrm>
            <a:off x="4746382" y="3428999"/>
            <a:ext cx="410175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400" dirty="0">
                <a:solidFill>
                  <a:srgbClr val="00B0F0"/>
                </a:solidFill>
                <a:latin typeface="Arial Unicode MS"/>
              </a:rPr>
              <a:t>Compreensão dos custos / benefícios comuns e individuais</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Os componentes básicos da tecnologia variam nos custos e nos benefícios que eles trazem para um participante individual e para o bem comum da infraestrutura global.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Compreender esses fatores e como eles estão alinhados com os objetivos de negócios de operadores de rede e outros é crucial para melhorias sustentadas na segurança e resiliência. </a:t>
            </a:r>
          </a:p>
        </p:txBody>
      </p:sp>
    </p:spTree>
    <p:extLst>
      <p:ext uri="{BB962C8B-B14F-4D97-AF65-F5344CB8AC3E}">
        <p14:creationId xmlns:p14="http://schemas.microsoft.com/office/powerpoint/2010/main" val="4201949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25</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endParaRPr lang="pt-BR" sz="3600" dirty="0">
              <a:solidFill>
                <a:schemeClr val="tx2">
                  <a:lumMod val="50000"/>
                </a:schemeClr>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ctangle 1">
            <a:extLst>
              <a:ext uri="{FF2B5EF4-FFF2-40B4-BE49-F238E27FC236}">
                <a16:creationId xmlns:a16="http://schemas.microsoft.com/office/drawing/2014/main" id="{34DEBD73-FAFB-490D-B43B-1C4AF1CC22D1}"/>
              </a:ext>
            </a:extLst>
          </p:cNvPr>
          <p:cNvSpPr>
            <a:spLocks noChangeArrowheads="1"/>
          </p:cNvSpPr>
          <p:nvPr/>
        </p:nvSpPr>
        <p:spPr bwMode="auto">
          <a:xfrm>
            <a:off x="345828" y="962672"/>
            <a:ext cx="817361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No restante desta seção, discutiremos três áreas principais de colaboração e coordenação no contexto de resiliência e segurança cibernética nacional, regional e internacional.</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latin typeface="Arial Unicode MS"/>
              </a:rPr>
              <a:t>Estas são </a:t>
            </a:r>
            <a:r>
              <a:rPr lang="pt-PT" altLang="en-US" sz="1400" dirty="0">
                <a:solidFill>
                  <a:schemeClr val="accent1"/>
                </a:solidFill>
                <a:latin typeface="Arial Unicode MS"/>
              </a:rPr>
              <a:t>Parcerias Público / Privadas (PPPs), Assistência Técnica e Cooperação Internacional </a:t>
            </a:r>
          </a:p>
        </p:txBody>
      </p:sp>
      <p:pic>
        <p:nvPicPr>
          <p:cNvPr id="15" name="Imagem 14">
            <a:extLst>
              <a:ext uri="{FF2B5EF4-FFF2-40B4-BE49-F238E27FC236}">
                <a16:creationId xmlns:a16="http://schemas.microsoft.com/office/drawing/2014/main" id="{C70D190D-734A-4084-B776-A088D8A58F14}"/>
              </a:ext>
            </a:extLst>
          </p:cNvPr>
          <p:cNvPicPr>
            <a:picLocks noChangeAspect="1"/>
          </p:cNvPicPr>
          <p:nvPr/>
        </p:nvPicPr>
        <p:blipFill>
          <a:blip r:embed="rId3"/>
          <a:stretch>
            <a:fillRect/>
          </a:stretch>
        </p:blipFill>
        <p:spPr>
          <a:xfrm>
            <a:off x="345827" y="2600895"/>
            <a:ext cx="2400077" cy="2007032"/>
          </a:xfrm>
          <a:prstGeom prst="rect">
            <a:avLst/>
          </a:prstGeom>
        </p:spPr>
      </p:pic>
      <p:pic>
        <p:nvPicPr>
          <p:cNvPr id="20" name="Imagem 19">
            <a:extLst>
              <a:ext uri="{FF2B5EF4-FFF2-40B4-BE49-F238E27FC236}">
                <a16:creationId xmlns:a16="http://schemas.microsoft.com/office/drawing/2014/main" id="{C634E9F6-A110-4588-BF0F-CE893B22352C}"/>
              </a:ext>
            </a:extLst>
          </p:cNvPr>
          <p:cNvPicPr>
            <a:picLocks noChangeAspect="1"/>
          </p:cNvPicPr>
          <p:nvPr/>
        </p:nvPicPr>
        <p:blipFill>
          <a:blip r:embed="rId4"/>
          <a:stretch>
            <a:fillRect/>
          </a:stretch>
        </p:blipFill>
        <p:spPr>
          <a:xfrm>
            <a:off x="3292238" y="2626925"/>
            <a:ext cx="2055290" cy="1981002"/>
          </a:xfrm>
          <a:prstGeom prst="rect">
            <a:avLst/>
          </a:prstGeom>
        </p:spPr>
      </p:pic>
      <p:pic>
        <p:nvPicPr>
          <p:cNvPr id="21" name="Imagem 20">
            <a:extLst>
              <a:ext uri="{FF2B5EF4-FFF2-40B4-BE49-F238E27FC236}">
                <a16:creationId xmlns:a16="http://schemas.microsoft.com/office/drawing/2014/main" id="{9CE36553-06EC-454B-A5B1-F1DAB224E9FC}"/>
              </a:ext>
            </a:extLst>
          </p:cNvPr>
          <p:cNvPicPr>
            <a:picLocks noChangeAspect="1"/>
          </p:cNvPicPr>
          <p:nvPr/>
        </p:nvPicPr>
        <p:blipFill>
          <a:blip r:embed="rId5"/>
          <a:stretch>
            <a:fillRect/>
          </a:stretch>
        </p:blipFill>
        <p:spPr>
          <a:xfrm>
            <a:off x="6119367" y="2637951"/>
            <a:ext cx="2055290" cy="2123800"/>
          </a:xfrm>
          <a:prstGeom prst="rect">
            <a:avLst/>
          </a:prstGeom>
        </p:spPr>
      </p:pic>
      <p:sp>
        <p:nvSpPr>
          <p:cNvPr id="22" name="Rectangle 4">
            <a:extLst>
              <a:ext uri="{FF2B5EF4-FFF2-40B4-BE49-F238E27FC236}">
                <a16:creationId xmlns:a16="http://schemas.microsoft.com/office/drawing/2014/main" id="{9DF924AC-FA36-4AD7-811F-B25FCDAF7861}"/>
              </a:ext>
            </a:extLst>
          </p:cNvPr>
          <p:cNvSpPr>
            <a:spLocks noChangeArrowheads="1"/>
          </p:cNvSpPr>
          <p:nvPr/>
        </p:nvSpPr>
        <p:spPr bwMode="auto">
          <a:xfrm>
            <a:off x="725809" y="4669418"/>
            <a:ext cx="16401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200" b="0" i="0" u="none" strike="noStrike" cap="none" normalizeH="0" baseline="0" dirty="0">
                <a:ln>
                  <a:noFill/>
                </a:ln>
                <a:solidFill>
                  <a:schemeClr val="tx1"/>
                </a:solidFill>
                <a:effectLst/>
                <a:latin typeface="Arial Unicode MS"/>
              </a:rPr>
              <a:t>Público Privado Parcerias</a:t>
            </a:r>
            <a:r>
              <a:rPr kumimoji="0" lang="pt-PT" altLang="en-US" sz="1200" b="0" i="0" u="none" strike="noStrike" cap="none" normalizeH="0" baseline="0" dirty="0">
                <a:ln>
                  <a:noFill/>
                </a:ln>
                <a:solidFill>
                  <a:schemeClr val="tx1"/>
                </a:solidFill>
                <a:effectLst/>
              </a:rPr>
              <a:t> </a:t>
            </a:r>
          </a:p>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200" dirty="0">
                <a:latin typeface="Arial" panose="020B0604020202020204" pitchFamily="34" charset="0"/>
              </a:rPr>
              <a:t>(PPPs)</a:t>
            </a:r>
            <a:endParaRPr kumimoji="0" lang="pt-PT" altLang="en-US" sz="1200" b="0" i="0" u="none" strike="noStrike" cap="none" normalizeH="0" baseline="0" dirty="0">
              <a:ln>
                <a:noFill/>
              </a:ln>
              <a:solidFill>
                <a:schemeClr val="tx1"/>
              </a:solidFill>
              <a:effectLst/>
              <a:latin typeface="Arial" panose="020B0604020202020204" pitchFamily="34" charset="0"/>
            </a:endParaRPr>
          </a:p>
        </p:txBody>
      </p:sp>
      <p:sp>
        <p:nvSpPr>
          <p:cNvPr id="23" name="Rectangle 4">
            <a:extLst>
              <a:ext uri="{FF2B5EF4-FFF2-40B4-BE49-F238E27FC236}">
                <a16:creationId xmlns:a16="http://schemas.microsoft.com/office/drawing/2014/main" id="{A7DAE8A1-1DE8-4593-AB06-191E6B6E00CE}"/>
              </a:ext>
            </a:extLst>
          </p:cNvPr>
          <p:cNvSpPr>
            <a:spLocks noChangeArrowheads="1"/>
          </p:cNvSpPr>
          <p:nvPr/>
        </p:nvSpPr>
        <p:spPr bwMode="auto">
          <a:xfrm>
            <a:off x="3483864" y="4907595"/>
            <a:ext cx="16401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200" b="0" i="0" u="none" strike="noStrike" cap="none" normalizeH="0" baseline="0" dirty="0">
                <a:ln>
                  <a:noFill/>
                </a:ln>
                <a:solidFill>
                  <a:schemeClr val="tx1"/>
                </a:solidFill>
                <a:effectLst/>
                <a:latin typeface="Arial Unicode MS"/>
              </a:rPr>
              <a:t>Assistência Técnica</a:t>
            </a:r>
            <a:endParaRPr kumimoji="0" lang="pt-PT" altLang="en-US" sz="1200" b="0" i="0" u="none" strike="noStrike" cap="none" normalizeH="0" baseline="0" dirty="0">
              <a:ln>
                <a:noFill/>
              </a:ln>
              <a:solidFill>
                <a:schemeClr val="tx1"/>
              </a:solidFill>
              <a:effectLst/>
              <a:latin typeface="Arial" panose="020B0604020202020204" pitchFamily="34" charset="0"/>
            </a:endParaRPr>
          </a:p>
        </p:txBody>
      </p:sp>
      <p:sp>
        <p:nvSpPr>
          <p:cNvPr id="24" name="Rectangle 4">
            <a:extLst>
              <a:ext uri="{FF2B5EF4-FFF2-40B4-BE49-F238E27FC236}">
                <a16:creationId xmlns:a16="http://schemas.microsoft.com/office/drawing/2014/main" id="{8ECABEF2-F64B-4A2E-8663-F5EFCAB0DF84}"/>
              </a:ext>
            </a:extLst>
          </p:cNvPr>
          <p:cNvSpPr>
            <a:spLocks noChangeArrowheads="1"/>
          </p:cNvSpPr>
          <p:nvPr/>
        </p:nvSpPr>
        <p:spPr bwMode="auto">
          <a:xfrm>
            <a:off x="6066071" y="4983101"/>
            <a:ext cx="213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en-US" sz="1200" b="0" i="0" u="none" strike="noStrike" cap="none" normalizeH="0" baseline="0" dirty="0">
                <a:ln>
                  <a:noFill/>
                </a:ln>
                <a:solidFill>
                  <a:schemeClr val="tx1"/>
                </a:solidFill>
                <a:effectLst/>
                <a:latin typeface="Arial Unicode MS"/>
              </a:rPr>
              <a:t>Cooperação Internacional</a:t>
            </a:r>
            <a:endParaRPr kumimoji="0" lang="pt-PT" altLang="en-US" sz="1200" b="0" i="0" u="none" strike="noStrike" cap="none" normalizeH="0" baseline="0" dirty="0">
              <a:ln>
                <a:noFill/>
              </a:ln>
              <a:solidFill>
                <a:schemeClr val="tx1"/>
              </a:solidFill>
              <a:effectLst/>
              <a:latin typeface="Arial" panose="020B0604020202020204" pitchFamily="34" charset="0"/>
            </a:endParaRPr>
          </a:p>
        </p:txBody>
      </p:sp>
      <p:sp>
        <p:nvSpPr>
          <p:cNvPr id="25" name="Rectangle 2">
            <a:extLst>
              <a:ext uri="{FF2B5EF4-FFF2-40B4-BE49-F238E27FC236}">
                <a16:creationId xmlns:a16="http://schemas.microsoft.com/office/drawing/2014/main" id="{DE2BB912-6BBA-427A-9D57-A16E9506BBB7}"/>
              </a:ext>
            </a:extLst>
          </p:cNvPr>
          <p:cNvSpPr>
            <a:spLocks noChangeArrowheads="1"/>
          </p:cNvSpPr>
          <p:nvPr/>
        </p:nvSpPr>
        <p:spPr bwMode="auto">
          <a:xfrm>
            <a:off x="440096" y="5584769"/>
            <a:ext cx="7759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200" dirty="0">
                <a:solidFill>
                  <a:srgbClr val="00B0F0"/>
                </a:solidFill>
                <a:latin typeface="Arial Unicode MS"/>
              </a:rPr>
              <a:t>Clique nos botões acima para saber mais sobre esses 3 exemplos importantes de colaboração e coordenação necessárias para problemas de segurança cibernética. </a:t>
            </a:r>
          </a:p>
        </p:txBody>
      </p:sp>
    </p:spTree>
    <p:extLst>
      <p:ext uri="{BB962C8B-B14F-4D97-AF65-F5344CB8AC3E}">
        <p14:creationId xmlns:p14="http://schemas.microsoft.com/office/powerpoint/2010/main" val="177116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26</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Parceira Público-Privado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5" name="Imagem 14">
            <a:extLst>
              <a:ext uri="{FF2B5EF4-FFF2-40B4-BE49-F238E27FC236}">
                <a16:creationId xmlns:a16="http://schemas.microsoft.com/office/drawing/2014/main" id="{C70D190D-734A-4084-B776-A088D8A58F14}"/>
              </a:ext>
            </a:extLst>
          </p:cNvPr>
          <p:cNvPicPr>
            <a:picLocks noChangeAspect="1"/>
          </p:cNvPicPr>
          <p:nvPr/>
        </p:nvPicPr>
        <p:blipFill>
          <a:blip r:embed="rId3"/>
          <a:stretch>
            <a:fillRect/>
          </a:stretch>
        </p:blipFill>
        <p:spPr>
          <a:xfrm>
            <a:off x="440096" y="1366105"/>
            <a:ext cx="2400077" cy="2007032"/>
          </a:xfrm>
          <a:prstGeom prst="rect">
            <a:avLst/>
          </a:prstGeom>
        </p:spPr>
      </p:pic>
      <p:sp>
        <p:nvSpPr>
          <p:cNvPr id="2" name="Rectangle 1">
            <a:extLst>
              <a:ext uri="{FF2B5EF4-FFF2-40B4-BE49-F238E27FC236}">
                <a16:creationId xmlns:a16="http://schemas.microsoft.com/office/drawing/2014/main" id="{BFCB811A-0F5C-498F-A2DD-EF251F5EAC5D}"/>
              </a:ext>
            </a:extLst>
          </p:cNvPr>
          <p:cNvSpPr>
            <a:spLocks noChangeArrowheads="1"/>
          </p:cNvSpPr>
          <p:nvPr/>
        </p:nvSpPr>
        <p:spPr bwMode="auto">
          <a:xfrm>
            <a:off x="2647381" y="1202848"/>
            <a:ext cx="26312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Como vimos no </a:t>
            </a:r>
            <a:r>
              <a:rPr lang="pt-PT" altLang="en-US" sz="1400" b="1" dirty="0"/>
              <a:t>Módulo 3: A história da Internet</a:t>
            </a:r>
            <a:r>
              <a:rPr lang="pt-PT" altLang="en-US" sz="1400" dirty="0"/>
              <a:t>, a rede foi inicialmente o produto de uma pesquisa financiada pelo governo, realizada pela comunidade inicial da Internet composta por cientistas da computação residentes em várias instituições terciárias. </a:t>
            </a:r>
          </a:p>
        </p:txBody>
      </p:sp>
      <p:sp>
        <p:nvSpPr>
          <p:cNvPr id="3" name="Rectangle 2">
            <a:extLst>
              <a:ext uri="{FF2B5EF4-FFF2-40B4-BE49-F238E27FC236}">
                <a16:creationId xmlns:a16="http://schemas.microsoft.com/office/drawing/2014/main" id="{C216C109-A9FD-4AFE-B47C-397B5D179FE7}"/>
              </a:ext>
            </a:extLst>
          </p:cNvPr>
          <p:cNvSpPr>
            <a:spLocks noChangeArrowheads="1"/>
          </p:cNvSpPr>
          <p:nvPr/>
        </p:nvSpPr>
        <p:spPr bwMode="auto">
          <a:xfrm>
            <a:off x="402410" y="3484864"/>
            <a:ext cx="448994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Na década de 1990, o setor privado entrou no mercado, levando à ampla comercialização da Internet. As origens da Internet estão em parcerias desenvolvidas entre os setores público e privado. Essa essência original da parceria público-privada (PPP) permanece hoje, demonstrada pela necessidade de coordenação entre esses dois grupos em questões de segurança cibernética.</a:t>
            </a:r>
          </a:p>
        </p:txBody>
      </p:sp>
      <p:pic>
        <p:nvPicPr>
          <p:cNvPr id="5" name="Imagem 4">
            <a:extLst>
              <a:ext uri="{FF2B5EF4-FFF2-40B4-BE49-F238E27FC236}">
                <a16:creationId xmlns:a16="http://schemas.microsoft.com/office/drawing/2014/main" id="{20AAF8C8-B456-4B0D-9D82-3D410B410800}"/>
              </a:ext>
            </a:extLst>
          </p:cNvPr>
          <p:cNvPicPr>
            <a:picLocks noChangeAspect="1"/>
          </p:cNvPicPr>
          <p:nvPr/>
        </p:nvPicPr>
        <p:blipFill>
          <a:blip r:embed="rId4"/>
          <a:stretch>
            <a:fillRect/>
          </a:stretch>
        </p:blipFill>
        <p:spPr>
          <a:xfrm>
            <a:off x="1591919" y="5451392"/>
            <a:ext cx="2480931" cy="1244944"/>
          </a:xfrm>
          <a:prstGeom prst="rect">
            <a:avLst/>
          </a:prstGeom>
        </p:spPr>
      </p:pic>
      <p:pic>
        <p:nvPicPr>
          <p:cNvPr id="6" name="Imagem 5">
            <a:extLst>
              <a:ext uri="{FF2B5EF4-FFF2-40B4-BE49-F238E27FC236}">
                <a16:creationId xmlns:a16="http://schemas.microsoft.com/office/drawing/2014/main" id="{9198669D-3231-4C16-B87E-646D5C27ADE2}"/>
              </a:ext>
            </a:extLst>
          </p:cNvPr>
          <p:cNvPicPr>
            <a:picLocks noChangeAspect="1"/>
          </p:cNvPicPr>
          <p:nvPr/>
        </p:nvPicPr>
        <p:blipFill>
          <a:blip r:embed="rId5"/>
          <a:stretch>
            <a:fillRect/>
          </a:stretch>
        </p:blipFill>
        <p:spPr>
          <a:xfrm>
            <a:off x="5884985" y="1329075"/>
            <a:ext cx="2372336" cy="1758643"/>
          </a:xfrm>
          <a:prstGeom prst="rect">
            <a:avLst/>
          </a:prstGeom>
        </p:spPr>
      </p:pic>
      <p:sp>
        <p:nvSpPr>
          <p:cNvPr id="7" name="Rectangle 3">
            <a:extLst>
              <a:ext uri="{FF2B5EF4-FFF2-40B4-BE49-F238E27FC236}">
                <a16:creationId xmlns:a16="http://schemas.microsoft.com/office/drawing/2014/main" id="{ABC09936-76BC-4EFE-A0D9-67B83779A0CA}"/>
              </a:ext>
            </a:extLst>
          </p:cNvPr>
          <p:cNvSpPr>
            <a:spLocks noChangeArrowheads="1"/>
          </p:cNvSpPr>
          <p:nvPr/>
        </p:nvSpPr>
        <p:spPr bwMode="auto">
          <a:xfrm>
            <a:off x="5278614" y="3362218"/>
            <a:ext cx="3425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Conforme explicado em um relatório de 2014 publicado pelo governo holandês: [11]</a:t>
            </a:r>
          </a:p>
        </p:txBody>
      </p:sp>
      <p:sp>
        <p:nvSpPr>
          <p:cNvPr id="12" name="Rectangle 4">
            <a:extLst>
              <a:ext uri="{FF2B5EF4-FFF2-40B4-BE49-F238E27FC236}">
                <a16:creationId xmlns:a16="http://schemas.microsoft.com/office/drawing/2014/main" id="{3B953A14-297F-43D2-A601-D678C8A5ED4A}"/>
              </a:ext>
            </a:extLst>
          </p:cNvPr>
          <p:cNvSpPr>
            <a:spLocks noChangeArrowheads="1"/>
          </p:cNvSpPr>
          <p:nvPr/>
        </p:nvSpPr>
        <p:spPr bwMode="auto">
          <a:xfrm>
            <a:off x="5489768" y="4069005"/>
            <a:ext cx="336990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É fundamental entender que muitos aplicativos da Internet - mais de 80% - estão nas mãos do setor privado.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Isso significa que o governo e as empresas devem estar envolvidos na proteção de ativos digitais.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latin typeface="Arial Unicode MS"/>
            </a:endParaRPr>
          </a:p>
          <a:p>
            <a:pPr lvl="0" eaLnBrk="0" fontAlgn="base" hangingPunct="0">
              <a:spcBef>
                <a:spcPct val="0"/>
              </a:spcBef>
              <a:spcAft>
                <a:spcPct val="0"/>
              </a:spcAft>
            </a:pPr>
            <a:r>
              <a:rPr lang="pt-PT" sz="1400" dirty="0"/>
              <a:t>Uma forte parceria público-privada é um dos principais pilares da segurança cibernética.</a:t>
            </a:r>
            <a:endParaRPr lang="pt-PT" altLang="en-US" sz="1400" dirty="0">
              <a:latin typeface="Arial Unicode MS"/>
            </a:endParaRPr>
          </a:p>
        </p:txBody>
      </p:sp>
      <p:pic>
        <p:nvPicPr>
          <p:cNvPr id="13" name="Imagem 12">
            <a:extLst>
              <a:ext uri="{FF2B5EF4-FFF2-40B4-BE49-F238E27FC236}">
                <a16:creationId xmlns:a16="http://schemas.microsoft.com/office/drawing/2014/main" id="{47FB6A6E-5254-483A-B7EA-3A92B63AD4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866" y="3866688"/>
            <a:ext cx="518669" cy="575651"/>
          </a:xfrm>
          <a:prstGeom prst="rect">
            <a:avLst/>
          </a:prstGeom>
        </p:spPr>
      </p:pic>
      <p:pic>
        <p:nvPicPr>
          <p:cNvPr id="14" name="Imagem 13" descr="Uma imagem contendo escuro, preto, computador, aceso&#10;&#10;Descrição gerada automaticamente">
            <a:extLst>
              <a:ext uri="{FF2B5EF4-FFF2-40B4-BE49-F238E27FC236}">
                <a16:creationId xmlns:a16="http://schemas.microsoft.com/office/drawing/2014/main" id="{F2234C73-7DCD-4A67-B956-2C426C6645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7613" y="6302692"/>
            <a:ext cx="288107" cy="311085"/>
          </a:xfrm>
          <a:prstGeom prst="rect">
            <a:avLst/>
          </a:prstGeom>
        </p:spPr>
      </p:pic>
    </p:spTree>
    <p:extLst>
      <p:ext uri="{BB962C8B-B14F-4D97-AF65-F5344CB8AC3E}">
        <p14:creationId xmlns:p14="http://schemas.microsoft.com/office/powerpoint/2010/main" val="2575213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27</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Parceira Público-Privado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1359DF46-B2D4-439D-A82B-241BF081FC41}"/>
              </a:ext>
            </a:extLst>
          </p:cNvPr>
          <p:cNvSpPr/>
          <p:nvPr/>
        </p:nvSpPr>
        <p:spPr>
          <a:xfrm>
            <a:off x="345827" y="925847"/>
            <a:ext cx="8340971" cy="523220"/>
          </a:xfrm>
          <a:prstGeom prst="rect">
            <a:avLst/>
          </a:prstGeom>
        </p:spPr>
        <p:txBody>
          <a:bodyPr wrap="square">
            <a:spAutoFit/>
          </a:bodyPr>
          <a:lstStyle/>
          <a:p>
            <a:r>
              <a:rPr lang="pt-PT" sz="1400" dirty="0"/>
              <a:t>Em sua revisão de política de ciberespaço de 2009, o governo dos EUA destacou a importância da coordenação entre os setores público e privado: [12]</a:t>
            </a:r>
            <a:endParaRPr lang="en-US" sz="1400" dirty="0"/>
          </a:p>
        </p:txBody>
      </p:sp>
      <p:sp>
        <p:nvSpPr>
          <p:cNvPr id="13" name="Retângulo 12">
            <a:extLst>
              <a:ext uri="{FF2B5EF4-FFF2-40B4-BE49-F238E27FC236}">
                <a16:creationId xmlns:a16="http://schemas.microsoft.com/office/drawing/2014/main" id="{9A4B24E6-E522-4A53-A4B8-DAC5057F0239}"/>
              </a:ext>
            </a:extLst>
          </p:cNvPr>
          <p:cNvSpPr/>
          <p:nvPr/>
        </p:nvSpPr>
        <p:spPr>
          <a:xfrm>
            <a:off x="787791" y="1646101"/>
            <a:ext cx="7906039" cy="2462213"/>
          </a:xfrm>
          <a:prstGeom prst="rect">
            <a:avLst/>
          </a:prstGeom>
        </p:spPr>
        <p:txBody>
          <a:bodyPr wrap="square">
            <a:spAutoFit/>
          </a:bodyPr>
          <a:lstStyle/>
          <a:p>
            <a:r>
              <a:rPr lang="pt-PT" sz="1400" i="1" dirty="0">
                <a:latin typeface="Arial Unicode MS"/>
              </a:rPr>
              <a:t>Os Estados Unidos não conseguirão garantir o ciberespaço se trabalharem isoladamente. O governo federal deve aprimorar sua parceria com o setor privado.</a:t>
            </a:r>
          </a:p>
          <a:p>
            <a:br>
              <a:rPr lang="pt-PT" sz="1400" i="1" dirty="0">
                <a:latin typeface="Arial Unicode MS"/>
              </a:rPr>
            </a:br>
            <a:r>
              <a:rPr lang="pt-PT" sz="1400" i="1" dirty="0">
                <a:latin typeface="Arial Unicode MS"/>
              </a:rPr>
              <a:t>Os interesses dos setores público e privado estão entrelaçados com uma responsabilidade compartilhada de garantir uma infraestrutura segura e confiável.</a:t>
            </a:r>
          </a:p>
          <a:p>
            <a:br>
              <a:rPr lang="pt-PT" sz="1400" i="1" dirty="0">
                <a:latin typeface="Arial Unicode MS"/>
              </a:rPr>
            </a:br>
            <a:r>
              <a:rPr lang="pt-PT" sz="1400" i="1" dirty="0">
                <a:latin typeface="Arial Unicode MS"/>
              </a:rPr>
              <a:t>Existem muitas maneiras pelas quais o governo federal pode trabalhar com o setor privado, e essas alternativas devem ser exploradas.</a:t>
            </a:r>
          </a:p>
          <a:p>
            <a:br>
              <a:rPr lang="pt-PT" sz="1400" i="1" dirty="0">
                <a:latin typeface="Arial Unicode MS"/>
              </a:rPr>
            </a:br>
            <a:r>
              <a:rPr lang="pt-PT" sz="1400" i="1" dirty="0">
                <a:latin typeface="Arial Unicode MS"/>
              </a:rPr>
              <a:t>A parceria público-privada para segurança cibernética deve evoluir para definir claramente a natureza do relacionamento, incluindo os papéis e responsabilidades de cada um dos parceiros.</a:t>
            </a:r>
            <a:endParaRPr lang="en-US" sz="1400" i="1" dirty="0">
              <a:latin typeface="Arial Unicode MS"/>
            </a:endParaRPr>
          </a:p>
        </p:txBody>
      </p:sp>
      <p:pic>
        <p:nvPicPr>
          <p:cNvPr id="14" name="Imagem 13">
            <a:extLst>
              <a:ext uri="{FF2B5EF4-FFF2-40B4-BE49-F238E27FC236}">
                <a16:creationId xmlns:a16="http://schemas.microsoft.com/office/drawing/2014/main" id="{029C4BA5-9270-4016-8659-BB53E2490986}"/>
              </a:ext>
            </a:extLst>
          </p:cNvPr>
          <p:cNvPicPr>
            <a:picLocks noChangeAspect="1"/>
          </p:cNvPicPr>
          <p:nvPr/>
        </p:nvPicPr>
        <p:blipFill>
          <a:blip r:embed="rId3"/>
          <a:stretch>
            <a:fillRect/>
          </a:stretch>
        </p:blipFill>
        <p:spPr>
          <a:xfrm>
            <a:off x="1395115" y="4604021"/>
            <a:ext cx="6778213" cy="1727190"/>
          </a:xfrm>
          <a:prstGeom prst="rect">
            <a:avLst/>
          </a:prstGeom>
        </p:spPr>
      </p:pic>
      <p:pic>
        <p:nvPicPr>
          <p:cNvPr id="17" name="Imagem 16">
            <a:extLst>
              <a:ext uri="{FF2B5EF4-FFF2-40B4-BE49-F238E27FC236}">
                <a16:creationId xmlns:a16="http://schemas.microsoft.com/office/drawing/2014/main" id="{EDBBBE96-05E9-44E9-A995-D22AD1A43C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96" y="1447294"/>
            <a:ext cx="518669" cy="575651"/>
          </a:xfrm>
          <a:prstGeom prst="rect">
            <a:avLst/>
          </a:prstGeom>
        </p:spPr>
      </p:pic>
      <p:pic>
        <p:nvPicPr>
          <p:cNvPr id="18" name="Imagem 17" descr="Uma imagem contendo escuro, preto, computador, aceso&#10;&#10;Descrição gerada automaticamente">
            <a:extLst>
              <a:ext uri="{FF2B5EF4-FFF2-40B4-BE49-F238E27FC236}">
                <a16:creationId xmlns:a16="http://schemas.microsoft.com/office/drawing/2014/main" id="{D47A370C-FE33-4A79-994F-0B38233A3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645" y="3797229"/>
            <a:ext cx="288107" cy="311085"/>
          </a:xfrm>
          <a:prstGeom prst="rect">
            <a:avLst/>
          </a:prstGeom>
        </p:spPr>
      </p:pic>
    </p:spTree>
    <p:extLst>
      <p:ext uri="{BB962C8B-B14F-4D97-AF65-F5344CB8AC3E}">
        <p14:creationId xmlns:p14="http://schemas.microsoft.com/office/powerpoint/2010/main" val="1763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28</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Parceira Público-Privado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2D384AF2-026D-4987-9AC0-C6F21C72247A}"/>
              </a:ext>
            </a:extLst>
          </p:cNvPr>
          <p:cNvSpPr/>
          <p:nvPr/>
        </p:nvSpPr>
        <p:spPr>
          <a:xfrm>
            <a:off x="345827" y="879694"/>
            <a:ext cx="8488683" cy="738664"/>
          </a:xfrm>
          <a:prstGeom prst="rect">
            <a:avLst/>
          </a:prstGeom>
        </p:spPr>
        <p:txBody>
          <a:bodyPr wrap="square">
            <a:spAutoFit/>
          </a:bodyPr>
          <a:lstStyle/>
          <a:p>
            <a:r>
              <a:rPr lang="pt-PT" sz="1400" dirty="0"/>
              <a:t>Em 2011, a Agência da União Européia para Segurança de Redes e Informações (ENISA) desenvolveu uma estrutura para </a:t>
            </a:r>
            <a:r>
              <a:rPr lang="pt-PT" sz="1400" dirty="0">
                <a:solidFill>
                  <a:schemeClr val="accent1"/>
                </a:solidFill>
              </a:rPr>
              <a:t>orientar o desenvolvimento de PPPs em segurança cibernética</a:t>
            </a:r>
            <a:r>
              <a:rPr lang="pt-PT" sz="1400" dirty="0"/>
              <a:t>. Uma representação visual dessa estrutura é fornecida na ilustração abaixo: [13]</a:t>
            </a:r>
            <a:endParaRPr lang="en-US" sz="1400" dirty="0"/>
          </a:p>
        </p:txBody>
      </p:sp>
      <p:graphicFrame>
        <p:nvGraphicFramePr>
          <p:cNvPr id="3" name="Tabela 4">
            <a:extLst>
              <a:ext uri="{FF2B5EF4-FFF2-40B4-BE49-F238E27FC236}">
                <a16:creationId xmlns:a16="http://schemas.microsoft.com/office/drawing/2014/main" id="{7AE8D734-ED8C-40D8-AAF3-D9516E64AE1A}"/>
              </a:ext>
            </a:extLst>
          </p:cNvPr>
          <p:cNvGraphicFramePr>
            <a:graphicFrameLocks noGrp="1"/>
          </p:cNvGraphicFramePr>
          <p:nvPr>
            <p:extLst>
              <p:ext uri="{D42A27DB-BD31-4B8C-83A1-F6EECF244321}">
                <p14:modId xmlns:p14="http://schemas.microsoft.com/office/powerpoint/2010/main" val="579949900"/>
              </p:ext>
            </p:extLst>
          </p:nvPr>
        </p:nvGraphicFramePr>
        <p:xfrm>
          <a:off x="22617" y="1628094"/>
          <a:ext cx="1467139" cy="3108960"/>
        </p:xfrm>
        <a:graphic>
          <a:graphicData uri="http://schemas.openxmlformats.org/drawingml/2006/table">
            <a:tbl>
              <a:tblPr firstRow="1" bandRow="1">
                <a:tableStyleId>{5C22544A-7EE6-4342-B048-85BDC9FD1C3A}</a:tableStyleId>
              </a:tblPr>
              <a:tblGrid>
                <a:gridCol w="1467139">
                  <a:extLst>
                    <a:ext uri="{9D8B030D-6E8A-4147-A177-3AD203B41FA5}">
                      <a16:colId xmlns:a16="http://schemas.microsoft.com/office/drawing/2014/main" val="4286493734"/>
                    </a:ext>
                  </a:extLst>
                </a:gridCol>
              </a:tblGrid>
              <a:tr h="354893">
                <a:tc>
                  <a:txBody>
                    <a:bodyPr/>
                    <a:lstStyle/>
                    <a:p>
                      <a:r>
                        <a:rPr lang="pt-BR" dirty="0"/>
                        <a:t>Porque</a:t>
                      </a:r>
                      <a:endParaRPr lang="en-US" dirty="0"/>
                    </a:p>
                  </a:txBody>
                  <a:tcPr/>
                </a:tc>
                <a:extLst>
                  <a:ext uri="{0D108BD9-81ED-4DB2-BD59-A6C34878D82A}">
                    <a16:rowId xmlns:a16="http://schemas.microsoft.com/office/drawing/2014/main" val="2713239267"/>
                  </a:ext>
                </a:extLst>
              </a:tr>
              <a:tr h="262057">
                <a:tc>
                  <a:txBody>
                    <a:bodyPr/>
                    <a:lstStyle/>
                    <a:p>
                      <a:r>
                        <a:rPr lang="pt-BR" sz="1200" b="1" dirty="0"/>
                        <a:t>Escopo</a:t>
                      </a:r>
                    </a:p>
                    <a:p>
                      <a:pPr marL="180000" indent="-180000">
                        <a:buFont typeface="Wingdings" panose="05000000000000000000" pitchFamily="2" charset="2"/>
                        <a:buChar char="§"/>
                      </a:pPr>
                      <a:r>
                        <a:rPr lang="pt-BR" sz="1200" dirty="0"/>
                        <a:t>Deter</a:t>
                      </a:r>
                    </a:p>
                    <a:p>
                      <a:pPr marL="180000" indent="-180000">
                        <a:buFont typeface="Wingdings" panose="05000000000000000000" pitchFamily="2" charset="2"/>
                        <a:buChar char="§"/>
                      </a:pPr>
                      <a:r>
                        <a:rPr lang="pt-BR" sz="1200" dirty="0"/>
                        <a:t>Proteger</a:t>
                      </a:r>
                    </a:p>
                    <a:p>
                      <a:pPr marL="180000" indent="-180000">
                        <a:buFont typeface="Wingdings" panose="05000000000000000000" pitchFamily="2" charset="2"/>
                        <a:buChar char="§"/>
                      </a:pPr>
                      <a:r>
                        <a:rPr lang="pt-BR" sz="1200" dirty="0"/>
                        <a:t>Detectar</a:t>
                      </a:r>
                    </a:p>
                    <a:p>
                      <a:pPr marL="180000" indent="-180000">
                        <a:buFont typeface="Wingdings" panose="05000000000000000000" pitchFamily="2" charset="2"/>
                        <a:buChar char="§"/>
                      </a:pPr>
                      <a:r>
                        <a:rPr lang="pt-BR" sz="1200" dirty="0"/>
                        <a:t>Responder</a:t>
                      </a:r>
                    </a:p>
                    <a:p>
                      <a:pPr marL="180000" indent="-180000">
                        <a:buFont typeface="Wingdings" panose="05000000000000000000" pitchFamily="2" charset="2"/>
                        <a:buChar char="§"/>
                      </a:pPr>
                      <a:r>
                        <a:rPr lang="pt-BR" sz="1200" dirty="0"/>
                        <a:t>Recuperar</a:t>
                      </a:r>
                    </a:p>
                    <a:p>
                      <a:endParaRPr lang="pt-BR" dirty="0"/>
                    </a:p>
                    <a:p>
                      <a:r>
                        <a:rPr lang="pt-BR" sz="1200" b="1" i="0" dirty="0"/>
                        <a:t>Ameaças</a:t>
                      </a:r>
                    </a:p>
                    <a:p>
                      <a:pPr marL="180000" indent="-180000">
                        <a:buFont typeface="Wingdings" panose="05000000000000000000" pitchFamily="2" charset="2"/>
                        <a:buChar char="§"/>
                      </a:pPr>
                      <a:r>
                        <a:rPr lang="pt-BR" sz="1200" baseline="0" dirty="0"/>
                        <a:t>Todos os riscos</a:t>
                      </a:r>
                    </a:p>
                    <a:p>
                      <a:pPr marL="180000" indent="-180000">
                        <a:buFont typeface="Wingdings" panose="05000000000000000000" pitchFamily="2" charset="2"/>
                        <a:buChar char="§"/>
                      </a:pPr>
                      <a:r>
                        <a:rPr lang="pt-BR" sz="1200" baseline="0" dirty="0"/>
                        <a:t>Riscos naturais</a:t>
                      </a:r>
                    </a:p>
                    <a:p>
                      <a:pPr marL="180000" indent="-180000">
                        <a:buFont typeface="Wingdings" panose="05000000000000000000" pitchFamily="2" charset="2"/>
                        <a:buChar char="§"/>
                      </a:pPr>
                      <a:r>
                        <a:rPr lang="pt-BR" sz="1200" baseline="0" dirty="0"/>
                        <a:t>Falha de Sistema</a:t>
                      </a:r>
                    </a:p>
                    <a:p>
                      <a:pPr marL="180000" indent="-180000">
                        <a:buFont typeface="Wingdings" panose="05000000000000000000" pitchFamily="2" charset="2"/>
                        <a:buChar char="§"/>
                      </a:pPr>
                      <a:r>
                        <a:rPr lang="pt-BR" sz="1200" baseline="0" dirty="0"/>
                        <a:t>Crime Cibernético</a:t>
                      </a:r>
                    </a:p>
                    <a:p>
                      <a:pPr marL="180000" indent="-180000">
                        <a:buFont typeface="Wingdings" panose="05000000000000000000" pitchFamily="2" charset="2"/>
                        <a:buChar char="§"/>
                      </a:pPr>
                      <a:r>
                        <a:rPr lang="pt-BR" sz="1200" baseline="0" dirty="0"/>
                        <a:t>Terrorismo</a:t>
                      </a:r>
                      <a:endParaRPr lang="en-US" sz="1200" baseline="0" dirty="0"/>
                    </a:p>
                  </a:txBody>
                  <a:tcPr/>
                </a:tc>
                <a:extLst>
                  <a:ext uri="{0D108BD9-81ED-4DB2-BD59-A6C34878D82A}">
                    <a16:rowId xmlns:a16="http://schemas.microsoft.com/office/drawing/2014/main" val="4089511756"/>
                  </a:ext>
                </a:extLst>
              </a:tr>
            </a:tbl>
          </a:graphicData>
        </a:graphic>
      </p:graphicFrame>
      <p:graphicFrame>
        <p:nvGraphicFramePr>
          <p:cNvPr id="11" name="Tabela 4">
            <a:extLst>
              <a:ext uri="{FF2B5EF4-FFF2-40B4-BE49-F238E27FC236}">
                <a16:creationId xmlns:a16="http://schemas.microsoft.com/office/drawing/2014/main" id="{2F86EDDA-A21F-4F70-90E0-E6F2607F73C5}"/>
              </a:ext>
            </a:extLst>
          </p:cNvPr>
          <p:cNvGraphicFramePr>
            <a:graphicFrameLocks noGrp="1"/>
          </p:cNvGraphicFramePr>
          <p:nvPr>
            <p:extLst>
              <p:ext uri="{D42A27DB-BD31-4B8C-83A1-F6EECF244321}">
                <p14:modId xmlns:p14="http://schemas.microsoft.com/office/powerpoint/2010/main" val="2191269973"/>
              </p:ext>
            </p:extLst>
          </p:nvPr>
        </p:nvGraphicFramePr>
        <p:xfrm>
          <a:off x="1511914" y="1614026"/>
          <a:ext cx="1743700" cy="4912360"/>
        </p:xfrm>
        <a:graphic>
          <a:graphicData uri="http://schemas.openxmlformats.org/drawingml/2006/table">
            <a:tbl>
              <a:tblPr firstRow="1" bandRow="1">
                <a:tableStyleId>{5C22544A-7EE6-4342-B048-85BDC9FD1C3A}</a:tableStyleId>
              </a:tblPr>
              <a:tblGrid>
                <a:gridCol w="1743700">
                  <a:extLst>
                    <a:ext uri="{9D8B030D-6E8A-4147-A177-3AD203B41FA5}">
                      <a16:colId xmlns:a16="http://schemas.microsoft.com/office/drawing/2014/main" val="4286493734"/>
                    </a:ext>
                  </a:extLst>
                </a:gridCol>
              </a:tblGrid>
              <a:tr h="370840">
                <a:tc>
                  <a:txBody>
                    <a:bodyPr/>
                    <a:lstStyle/>
                    <a:p>
                      <a:r>
                        <a:rPr lang="pt-BR" dirty="0"/>
                        <a:t>Quem</a:t>
                      </a:r>
                      <a:endParaRPr lang="en-US" dirty="0"/>
                    </a:p>
                  </a:txBody>
                  <a:tcPr/>
                </a:tc>
                <a:extLst>
                  <a:ext uri="{0D108BD9-81ED-4DB2-BD59-A6C34878D82A}">
                    <a16:rowId xmlns:a16="http://schemas.microsoft.com/office/drawing/2014/main" val="2713239267"/>
                  </a:ext>
                </a:extLst>
              </a:tr>
              <a:tr h="370840">
                <a:tc>
                  <a:txBody>
                    <a:bodyPr/>
                    <a:lstStyle/>
                    <a:p>
                      <a:r>
                        <a:rPr lang="pt-BR" sz="1200" b="1" kern="1200" dirty="0">
                          <a:solidFill>
                            <a:schemeClr val="dk1"/>
                          </a:solidFill>
                          <a:latin typeface="+mn-lt"/>
                          <a:ea typeface="+mn-ea"/>
                          <a:cs typeface="+mn-cs"/>
                        </a:rPr>
                        <a:t>Cobertura</a:t>
                      </a:r>
                    </a:p>
                    <a:p>
                      <a:r>
                        <a:rPr lang="pt-BR" sz="1200" b="1" dirty="0"/>
                        <a:t>Geográfica</a:t>
                      </a:r>
                    </a:p>
                    <a:p>
                      <a:pPr marL="180000" indent="-180000">
                        <a:buFont typeface="Wingdings" panose="05000000000000000000" pitchFamily="2" charset="2"/>
                        <a:buChar char="§"/>
                      </a:pPr>
                      <a:r>
                        <a:rPr lang="pt-BR" sz="1200" kern="1200" dirty="0">
                          <a:solidFill>
                            <a:schemeClr val="dk1"/>
                          </a:solidFill>
                          <a:latin typeface="+mn-lt"/>
                          <a:ea typeface="+mn-ea"/>
                          <a:cs typeface="+mn-cs"/>
                        </a:rPr>
                        <a:t>Nacional</a:t>
                      </a:r>
                    </a:p>
                    <a:p>
                      <a:pPr marL="180000" indent="-180000">
                        <a:buFont typeface="Wingdings" panose="05000000000000000000" pitchFamily="2" charset="2"/>
                        <a:buChar char="§"/>
                      </a:pPr>
                      <a:r>
                        <a:rPr lang="pt-BR" sz="1200" kern="1200" dirty="0" err="1">
                          <a:solidFill>
                            <a:schemeClr val="dk1"/>
                          </a:solidFill>
                          <a:latin typeface="+mn-lt"/>
                          <a:ea typeface="+mn-ea"/>
                          <a:cs typeface="+mn-cs"/>
                        </a:rPr>
                        <a:t>Européia</a:t>
                      </a:r>
                      <a:endParaRPr lang="pt-BR" sz="1200" kern="1200" dirty="0">
                        <a:solidFill>
                          <a:schemeClr val="dk1"/>
                        </a:solidFill>
                        <a:latin typeface="+mn-lt"/>
                        <a:ea typeface="+mn-ea"/>
                        <a:cs typeface="+mn-cs"/>
                      </a:endParaRPr>
                    </a:p>
                    <a:p>
                      <a:pPr marL="180000" indent="-180000">
                        <a:buFont typeface="Wingdings" panose="05000000000000000000" pitchFamily="2" charset="2"/>
                        <a:buChar char="§"/>
                      </a:pPr>
                      <a:r>
                        <a:rPr lang="pt-BR" sz="1200" kern="1200" dirty="0">
                          <a:solidFill>
                            <a:schemeClr val="dk1"/>
                          </a:solidFill>
                          <a:latin typeface="+mn-lt"/>
                          <a:ea typeface="+mn-ea"/>
                          <a:cs typeface="+mn-cs"/>
                        </a:rPr>
                        <a:t>Internacional</a:t>
                      </a:r>
                    </a:p>
                    <a:p>
                      <a:pPr marL="180000" indent="-180000">
                        <a:buFont typeface="Wingdings" panose="05000000000000000000" pitchFamily="2" charset="2"/>
                        <a:buChar char="§"/>
                      </a:pPr>
                      <a:r>
                        <a:rPr lang="pt-BR" sz="1200" kern="1200" dirty="0">
                          <a:solidFill>
                            <a:schemeClr val="dk1"/>
                          </a:solidFill>
                          <a:latin typeface="+mn-lt"/>
                          <a:ea typeface="+mn-ea"/>
                          <a:cs typeface="+mn-cs"/>
                        </a:rPr>
                        <a:t>Proteger</a:t>
                      </a:r>
                    </a:p>
                    <a:p>
                      <a:pPr marL="0" indent="0">
                        <a:buFont typeface="Wingdings" panose="05000000000000000000" pitchFamily="2" charset="2"/>
                        <a:buNone/>
                      </a:pPr>
                      <a:r>
                        <a:rPr lang="pt-BR" sz="1200" b="1" dirty="0"/>
                        <a:t>Foco</a:t>
                      </a:r>
                      <a:endParaRPr lang="pt-BR" sz="1200" kern="1200" dirty="0">
                        <a:solidFill>
                          <a:schemeClr val="dk1"/>
                        </a:solidFill>
                        <a:latin typeface="+mn-lt"/>
                        <a:ea typeface="+mn-ea"/>
                        <a:cs typeface="+mn-cs"/>
                      </a:endParaRPr>
                    </a:p>
                    <a:p>
                      <a:pPr marL="180000" indent="-180000">
                        <a:buFont typeface="Wingdings" panose="05000000000000000000" pitchFamily="2" charset="2"/>
                        <a:buChar char="§"/>
                      </a:pPr>
                      <a:r>
                        <a:rPr lang="pt-BR" sz="1200" kern="1200" dirty="0">
                          <a:solidFill>
                            <a:schemeClr val="dk1"/>
                          </a:solidFill>
                          <a:latin typeface="+mn-lt"/>
                          <a:ea typeface="+mn-ea"/>
                          <a:cs typeface="+mn-cs"/>
                        </a:rPr>
                        <a:t>Geográfico</a:t>
                      </a:r>
                    </a:p>
                    <a:p>
                      <a:pPr marL="180000" indent="-180000">
                        <a:buFont typeface="Wingdings" panose="05000000000000000000" pitchFamily="2" charset="2"/>
                        <a:buChar char="§"/>
                      </a:pPr>
                      <a:r>
                        <a:rPr lang="pt-BR" sz="1200" kern="1200" dirty="0">
                          <a:solidFill>
                            <a:schemeClr val="dk1"/>
                          </a:solidFill>
                          <a:latin typeface="+mn-lt"/>
                          <a:ea typeface="+mn-ea"/>
                          <a:cs typeface="+mn-cs"/>
                        </a:rPr>
                        <a:t>Setor</a:t>
                      </a:r>
                    </a:p>
                    <a:p>
                      <a:pPr marL="180000" indent="-180000">
                        <a:buFont typeface="Wingdings" panose="05000000000000000000" pitchFamily="2" charset="2"/>
                        <a:buChar char="§"/>
                      </a:pPr>
                      <a:r>
                        <a:rPr lang="pt-BR" sz="1200" kern="1200" dirty="0">
                          <a:solidFill>
                            <a:schemeClr val="dk1"/>
                          </a:solidFill>
                          <a:latin typeface="+mn-lt"/>
                          <a:ea typeface="+mn-ea"/>
                          <a:cs typeface="+mn-cs"/>
                        </a:rPr>
                        <a:t>Setor Transversal</a:t>
                      </a:r>
                    </a:p>
                    <a:p>
                      <a:pPr marL="180000" indent="-180000">
                        <a:buFont typeface="Wingdings" panose="05000000000000000000" pitchFamily="2" charset="2"/>
                        <a:buChar char="§"/>
                      </a:pPr>
                      <a:r>
                        <a:rPr lang="pt-BR" sz="1200" kern="1200" dirty="0" err="1">
                          <a:solidFill>
                            <a:schemeClr val="dk1"/>
                          </a:solidFill>
                          <a:latin typeface="+mn-lt"/>
                          <a:ea typeface="+mn-ea"/>
                          <a:cs typeface="+mn-cs"/>
                        </a:rPr>
                        <a:t>Tematico</a:t>
                      </a:r>
                      <a:endParaRPr lang="pt-BR" sz="1200" kern="1200" dirty="0">
                        <a:solidFill>
                          <a:schemeClr val="dk1"/>
                        </a:solidFill>
                        <a:latin typeface="+mn-lt"/>
                        <a:ea typeface="+mn-ea"/>
                        <a:cs typeface="+mn-cs"/>
                      </a:endParaRPr>
                    </a:p>
                    <a:p>
                      <a:endParaRPr lang="pt-BR" sz="1200" b="1" dirty="0"/>
                    </a:p>
                    <a:p>
                      <a:r>
                        <a:rPr lang="pt-BR" sz="1200" b="1" dirty="0"/>
                        <a:t>Links</a:t>
                      </a:r>
                    </a:p>
                    <a:p>
                      <a:pPr marL="180000" indent="-180000">
                        <a:buFont typeface="Wingdings" panose="05000000000000000000" pitchFamily="2" charset="2"/>
                        <a:buChar char="§"/>
                      </a:pPr>
                      <a:r>
                        <a:rPr lang="pt-BR" sz="1200" kern="1200" dirty="0">
                          <a:solidFill>
                            <a:schemeClr val="dk1"/>
                          </a:solidFill>
                          <a:latin typeface="+mn-lt"/>
                          <a:ea typeface="+mn-ea"/>
                          <a:cs typeface="+mn-cs"/>
                        </a:rPr>
                        <a:t>Além das Fronteira Nacionais</a:t>
                      </a: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200" kern="1200" dirty="0">
                          <a:solidFill>
                            <a:schemeClr val="dk1"/>
                          </a:solidFill>
                          <a:latin typeface="+mn-lt"/>
                          <a:ea typeface="+mn-ea"/>
                          <a:cs typeface="+mn-cs"/>
                        </a:rPr>
                        <a:t>Dentro das Fronteira Nacionais</a:t>
                      </a: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200" kern="1200" dirty="0" err="1">
                          <a:solidFill>
                            <a:schemeClr val="dk1"/>
                          </a:solidFill>
                          <a:latin typeface="+mn-lt"/>
                          <a:ea typeface="+mn-ea"/>
                          <a:cs typeface="+mn-cs"/>
                        </a:rPr>
                        <a:t>CERTs</a:t>
                      </a:r>
                      <a:r>
                        <a:rPr lang="pt-BR" sz="1200" kern="1200" dirty="0">
                          <a:solidFill>
                            <a:schemeClr val="dk1"/>
                          </a:solidFill>
                          <a:latin typeface="+mn-lt"/>
                          <a:ea typeface="+mn-ea"/>
                          <a:cs typeface="+mn-cs"/>
                        </a:rPr>
                        <a:t> </a:t>
                      </a:r>
                      <a:r>
                        <a:rPr lang="pt-BR" sz="1200" kern="1200" dirty="0" err="1">
                          <a:solidFill>
                            <a:schemeClr val="dk1"/>
                          </a:solidFill>
                          <a:latin typeface="+mn-lt"/>
                          <a:ea typeface="+mn-ea"/>
                          <a:cs typeface="+mn-cs"/>
                        </a:rPr>
                        <a:t>or</a:t>
                      </a:r>
                      <a:r>
                        <a:rPr lang="pt-BR" sz="1200" kern="1200" dirty="0">
                          <a:solidFill>
                            <a:schemeClr val="dk1"/>
                          </a:solidFill>
                          <a:latin typeface="+mn-lt"/>
                          <a:ea typeface="+mn-ea"/>
                          <a:cs typeface="+mn-cs"/>
                        </a:rPr>
                        <a:t> CSIRTS</a:t>
                      </a: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200" kern="1200" dirty="0">
                          <a:solidFill>
                            <a:schemeClr val="dk1"/>
                          </a:solidFill>
                          <a:latin typeface="+mn-lt"/>
                          <a:ea typeface="+mn-ea"/>
                          <a:cs typeface="+mn-cs"/>
                        </a:rPr>
                        <a:t>Regulador</a:t>
                      </a: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200" kern="1200" dirty="0">
                          <a:solidFill>
                            <a:schemeClr val="dk1"/>
                          </a:solidFill>
                          <a:latin typeface="+mn-lt"/>
                          <a:ea typeface="+mn-ea"/>
                          <a:cs typeface="+mn-cs"/>
                        </a:rPr>
                        <a:t>Órgãos governamentais</a:t>
                      </a: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200" kern="1200" dirty="0">
                          <a:solidFill>
                            <a:schemeClr val="dk1"/>
                          </a:solidFill>
                          <a:latin typeface="+mn-lt"/>
                          <a:ea typeface="+mn-ea"/>
                          <a:cs typeface="+mn-cs"/>
                        </a:rPr>
                        <a:t>Órgãos de aplicação da lei</a:t>
                      </a:r>
                    </a:p>
                    <a:p>
                      <a:endParaRPr lang="pt-BR" sz="1600" dirty="0"/>
                    </a:p>
                  </a:txBody>
                  <a:tcPr/>
                </a:tc>
                <a:extLst>
                  <a:ext uri="{0D108BD9-81ED-4DB2-BD59-A6C34878D82A}">
                    <a16:rowId xmlns:a16="http://schemas.microsoft.com/office/drawing/2014/main" val="4089511756"/>
                  </a:ext>
                </a:extLst>
              </a:tr>
            </a:tbl>
          </a:graphicData>
        </a:graphic>
      </p:graphicFrame>
      <p:graphicFrame>
        <p:nvGraphicFramePr>
          <p:cNvPr id="12" name="Tabela 4">
            <a:extLst>
              <a:ext uri="{FF2B5EF4-FFF2-40B4-BE49-F238E27FC236}">
                <a16:creationId xmlns:a16="http://schemas.microsoft.com/office/drawing/2014/main" id="{FBA91B28-5ED3-4B6E-8F85-4EB6225AEAEA}"/>
              </a:ext>
            </a:extLst>
          </p:cNvPr>
          <p:cNvGraphicFramePr>
            <a:graphicFrameLocks noGrp="1"/>
          </p:cNvGraphicFramePr>
          <p:nvPr>
            <p:extLst>
              <p:ext uri="{D42A27DB-BD31-4B8C-83A1-F6EECF244321}">
                <p14:modId xmlns:p14="http://schemas.microsoft.com/office/powerpoint/2010/main" val="2265688038"/>
              </p:ext>
            </p:extLst>
          </p:nvPr>
        </p:nvGraphicFramePr>
        <p:xfrm>
          <a:off x="3267576" y="1599958"/>
          <a:ext cx="2361699" cy="5217160"/>
        </p:xfrm>
        <a:graphic>
          <a:graphicData uri="http://schemas.openxmlformats.org/drawingml/2006/table">
            <a:tbl>
              <a:tblPr firstRow="1" bandRow="1">
                <a:tableStyleId>{5C22544A-7EE6-4342-B048-85BDC9FD1C3A}</a:tableStyleId>
              </a:tblPr>
              <a:tblGrid>
                <a:gridCol w="2361699">
                  <a:extLst>
                    <a:ext uri="{9D8B030D-6E8A-4147-A177-3AD203B41FA5}">
                      <a16:colId xmlns:a16="http://schemas.microsoft.com/office/drawing/2014/main" val="4286493734"/>
                    </a:ext>
                  </a:extLst>
                </a:gridCol>
              </a:tblGrid>
              <a:tr h="370840">
                <a:tc>
                  <a:txBody>
                    <a:bodyPr/>
                    <a:lstStyle/>
                    <a:p>
                      <a:r>
                        <a:rPr lang="pt-BR" dirty="0"/>
                        <a:t>Como</a:t>
                      </a:r>
                      <a:endParaRPr lang="en-US" dirty="0"/>
                    </a:p>
                  </a:txBody>
                  <a:tcPr/>
                </a:tc>
                <a:extLst>
                  <a:ext uri="{0D108BD9-81ED-4DB2-BD59-A6C34878D82A}">
                    <a16:rowId xmlns:a16="http://schemas.microsoft.com/office/drawing/2014/main" val="2713239267"/>
                  </a:ext>
                </a:extLst>
              </a:tr>
              <a:tr h="0">
                <a:tc>
                  <a:txBody>
                    <a:bodyPr/>
                    <a:lstStyle/>
                    <a:p>
                      <a:r>
                        <a:rPr lang="pt-BR" sz="1200" b="1" dirty="0"/>
                        <a:t>Governança</a:t>
                      </a:r>
                    </a:p>
                    <a:p>
                      <a:r>
                        <a:rPr lang="pt-BR" sz="1200" b="1" dirty="0"/>
                        <a:t>Tipo de atividade</a:t>
                      </a:r>
                    </a:p>
                    <a:p>
                      <a:pPr marL="180000" indent="-180000">
                        <a:buFont typeface="Wingdings" panose="05000000000000000000" pitchFamily="2" charset="2"/>
                        <a:buChar char="§"/>
                      </a:pPr>
                      <a:r>
                        <a:rPr lang="pt-BR" sz="1000" kern="1200" dirty="0">
                          <a:solidFill>
                            <a:schemeClr val="dk1"/>
                          </a:solidFill>
                          <a:latin typeface="+mn-lt"/>
                          <a:ea typeface="+mn-ea"/>
                          <a:cs typeface="+mn-cs"/>
                        </a:rPr>
                        <a:t>Comunidade de longo-prazo</a:t>
                      </a:r>
                    </a:p>
                    <a:p>
                      <a:pPr marL="180000" indent="-180000">
                        <a:buFont typeface="Wingdings" panose="05000000000000000000" pitchFamily="2" charset="2"/>
                        <a:buChar char="§"/>
                      </a:pPr>
                      <a:r>
                        <a:rPr lang="pt-BR" sz="1000" kern="1200" dirty="0">
                          <a:solidFill>
                            <a:schemeClr val="dk1"/>
                          </a:solidFill>
                          <a:latin typeface="+mn-lt"/>
                          <a:ea typeface="+mn-ea"/>
                          <a:cs typeface="+mn-cs"/>
                        </a:rPr>
                        <a:t>Grupo de Trabalho</a:t>
                      </a:r>
                    </a:p>
                    <a:p>
                      <a:pPr marL="180000" indent="-180000">
                        <a:buFont typeface="Wingdings" panose="05000000000000000000" pitchFamily="2" charset="2"/>
                        <a:buChar char="§"/>
                      </a:pPr>
                      <a:r>
                        <a:rPr lang="pt-BR" sz="1000" kern="1200" dirty="0">
                          <a:solidFill>
                            <a:schemeClr val="dk1"/>
                          </a:solidFill>
                          <a:latin typeface="+mn-lt"/>
                          <a:ea typeface="+mn-ea"/>
                          <a:cs typeface="+mn-cs"/>
                        </a:rPr>
                        <a:t>Resposta rápida</a:t>
                      </a:r>
                    </a:p>
                    <a:p>
                      <a:pPr marL="180000" indent="-180000">
                        <a:buFont typeface="Wingdings" panose="05000000000000000000" pitchFamily="2" charset="2"/>
                        <a:buChar char="§"/>
                      </a:pPr>
                      <a:r>
                        <a:rPr lang="pt-BR" sz="1000" kern="1200" dirty="0">
                          <a:solidFill>
                            <a:schemeClr val="dk1"/>
                          </a:solidFill>
                          <a:latin typeface="+mn-lt"/>
                          <a:ea typeface="+mn-ea"/>
                          <a:cs typeface="+mn-cs"/>
                        </a:rPr>
                        <a:t>Estratégia abrangente ou Grupo Consultivo</a:t>
                      </a:r>
                    </a:p>
                    <a:p>
                      <a:pPr marL="0" indent="0">
                        <a:buFont typeface="Wingdings" panose="05000000000000000000" pitchFamily="2" charset="2"/>
                        <a:buNone/>
                      </a:pPr>
                      <a:r>
                        <a:rPr lang="pt-BR" sz="1200" b="1" dirty="0"/>
                        <a:t>Liderança</a:t>
                      </a:r>
                      <a:endParaRPr lang="pt-BR" sz="1200" kern="1200" dirty="0">
                        <a:solidFill>
                          <a:schemeClr val="dk1"/>
                        </a:solidFill>
                        <a:latin typeface="+mn-lt"/>
                        <a:ea typeface="+mn-ea"/>
                        <a:cs typeface="+mn-cs"/>
                      </a:endParaRPr>
                    </a:p>
                    <a:p>
                      <a:pPr marL="180000" indent="-180000">
                        <a:buFont typeface="Wingdings" panose="05000000000000000000" pitchFamily="2" charset="2"/>
                        <a:buChar char="§"/>
                      </a:pPr>
                      <a:r>
                        <a:rPr lang="pt-BR" sz="1000" kern="1200" dirty="0">
                          <a:solidFill>
                            <a:schemeClr val="dk1"/>
                          </a:solidFill>
                          <a:latin typeface="+mn-lt"/>
                          <a:ea typeface="+mn-ea"/>
                          <a:cs typeface="+mn-cs"/>
                        </a:rPr>
                        <a:t>Executado por um de dentro</a:t>
                      </a:r>
                    </a:p>
                    <a:p>
                      <a:pPr marL="180000" indent="-180000">
                        <a:buFont typeface="Wingdings" panose="05000000000000000000" pitchFamily="2" charset="2"/>
                        <a:buChar char="§"/>
                      </a:pPr>
                      <a:r>
                        <a:rPr lang="pt-BR" sz="1000" kern="1200" dirty="0">
                          <a:solidFill>
                            <a:schemeClr val="dk1"/>
                          </a:solidFill>
                          <a:latin typeface="+mn-lt"/>
                          <a:ea typeface="+mn-ea"/>
                          <a:cs typeface="+mn-cs"/>
                        </a:rPr>
                        <a:t>Executado por uma entidade coordenadora</a:t>
                      </a:r>
                    </a:p>
                    <a:p>
                      <a:pPr marL="180000" indent="-180000">
                        <a:buFont typeface="Wingdings" panose="05000000000000000000" pitchFamily="2" charset="2"/>
                        <a:buChar char="§"/>
                      </a:pPr>
                      <a:r>
                        <a:rPr lang="pt-BR" sz="1000" kern="1200" dirty="0">
                          <a:solidFill>
                            <a:schemeClr val="dk1"/>
                          </a:solidFill>
                          <a:latin typeface="+mn-lt"/>
                          <a:ea typeface="+mn-ea"/>
                          <a:cs typeface="+mn-cs"/>
                        </a:rPr>
                        <a:t>Setor Transversal</a:t>
                      </a:r>
                    </a:p>
                    <a:p>
                      <a:pPr marL="180000" indent="-180000">
                        <a:buFont typeface="Wingdings" panose="05000000000000000000" pitchFamily="2" charset="2"/>
                        <a:buChar char="§"/>
                      </a:pPr>
                      <a:r>
                        <a:rPr lang="pt-BR" sz="1000" kern="1200" dirty="0">
                          <a:solidFill>
                            <a:schemeClr val="dk1"/>
                          </a:solidFill>
                          <a:latin typeface="+mn-lt"/>
                          <a:ea typeface="+mn-ea"/>
                          <a:cs typeface="+mn-cs"/>
                        </a:rPr>
                        <a:t>Liderança democrática pelo pares</a:t>
                      </a:r>
                    </a:p>
                    <a:p>
                      <a:pPr marL="0" indent="0">
                        <a:buFont typeface="Wingdings" panose="05000000000000000000" pitchFamily="2" charset="2"/>
                        <a:buNone/>
                      </a:pPr>
                      <a:r>
                        <a:rPr lang="pt-BR" sz="1200" b="1" dirty="0"/>
                        <a:t>Financiamento</a:t>
                      </a:r>
                      <a:endParaRPr lang="pt-BR" sz="1200" kern="1200" dirty="0">
                        <a:solidFill>
                          <a:schemeClr val="dk1"/>
                        </a:solidFill>
                        <a:latin typeface="+mn-lt"/>
                        <a:ea typeface="+mn-ea"/>
                        <a:cs typeface="+mn-cs"/>
                      </a:endParaRPr>
                    </a:p>
                    <a:p>
                      <a:pPr marL="180000" indent="-180000">
                        <a:buFont typeface="Wingdings" panose="05000000000000000000" pitchFamily="2" charset="2"/>
                        <a:buChar char="§"/>
                      </a:pPr>
                      <a:r>
                        <a:rPr lang="pt-BR" sz="1000" kern="1200" dirty="0">
                          <a:solidFill>
                            <a:schemeClr val="dk1"/>
                          </a:solidFill>
                          <a:latin typeface="+mn-lt"/>
                          <a:ea typeface="+mn-ea"/>
                          <a:cs typeface="+mn-cs"/>
                        </a:rPr>
                        <a:t>Associação obrigatória</a:t>
                      </a:r>
                    </a:p>
                    <a:p>
                      <a:pPr marL="180000" indent="-180000">
                        <a:buFont typeface="Wingdings" panose="05000000000000000000" pitchFamily="2" charset="2"/>
                        <a:buChar char="§"/>
                      </a:pPr>
                      <a:r>
                        <a:rPr lang="pt-BR" sz="1000" kern="1200" dirty="0">
                          <a:solidFill>
                            <a:schemeClr val="dk1"/>
                          </a:solidFill>
                          <a:latin typeface="+mn-lt"/>
                          <a:ea typeface="+mn-ea"/>
                          <a:cs typeface="+mn-cs"/>
                        </a:rPr>
                        <a:t>Mudança por valor</a:t>
                      </a:r>
                    </a:p>
                    <a:p>
                      <a:pPr marL="180000" indent="-180000">
                        <a:buFont typeface="Wingdings" panose="05000000000000000000" pitchFamily="2" charset="2"/>
                        <a:buChar char="§"/>
                      </a:pPr>
                      <a:r>
                        <a:rPr lang="pt-BR" sz="1000" kern="1200" dirty="0">
                          <a:solidFill>
                            <a:schemeClr val="dk1"/>
                          </a:solidFill>
                          <a:latin typeface="+mn-lt"/>
                          <a:ea typeface="+mn-ea"/>
                          <a:cs typeface="+mn-cs"/>
                        </a:rPr>
                        <a:t>Público para todos ou alguns</a:t>
                      </a:r>
                    </a:p>
                    <a:p>
                      <a:pPr marL="180000" indent="-180000">
                        <a:buFont typeface="Wingdings" panose="05000000000000000000" pitchFamily="2" charset="2"/>
                        <a:buChar char="§"/>
                      </a:pPr>
                      <a:r>
                        <a:rPr lang="pt-BR" sz="1000" kern="1200" dirty="0">
                          <a:solidFill>
                            <a:schemeClr val="dk1"/>
                          </a:solidFill>
                          <a:latin typeface="+mn-lt"/>
                          <a:ea typeface="+mn-ea"/>
                          <a:cs typeface="+mn-cs"/>
                        </a:rPr>
                        <a:t>Tempo e viagem dos próprios membros</a:t>
                      </a:r>
                    </a:p>
                    <a:p>
                      <a:pPr marL="0" indent="0">
                        <a:buFont typeface="Wingdings" panose="05000000000000000000" pitchFamily="2" charset="2"/>
                        <a:buNone/>
                      </a:pPr>
                      <a:r>
                        <a:rPr lang="pt-BR" sz="1200" b="1" dirty="0"/>
                        <a:t>Estilo de Comunicação</a:t>
                      </a:r>
                      <a:endParaRPr lang="pt-BR" sz="1200" kern="1200" dirty="0">
                        <a:solidFill>
                          <a:schemeClr val="dk1"/>
                        </a:solidFill>
                        <a:latin typeface="+mn-lt"/>
                        <a:ea typeface="+mn-ea"/>
                        <a:cs typeface="+mn-cs"/>
                      </a:endParaRPr>
                    </a:p>
                    <a:p>
                      <a:pPr marL="180000" indent="-180000">
                        <a:buFont typeface="Wingdings" panose="05000000000000000000" pitchFamily="2" charset="2"/>
                        <a:buChar char="§"/>
                      </a:pPr>
                      <a:r>
                        <a:rPr lang="pt-BR" sz="1000" kern="1200" dirty="0">
                          <a:solidFill>
                            <a:schemeClr val="dk1"/>
                          </a:solidFill>
                          <a:latin typeface="+mn-lt"/>
                          <a:ea typeface="+mn-ea"/>
                          <a:cs typeface="+mn-cs"/>
                        </a:rPr>
                        <a:t>Cara a cara</a:t>
                      </a:r>
                    </a:p>
                    <a:p>
                      <a:pPr marL="180000" indent="-180000">
                        <a:buFont typeface="Wingdings" panose="05000000000000000000" pitchFamily="2" charset="2"/>
                        <a:buChar char="§"/>
                      </a:pPr>
                      <a:r>
                        <a:rPr lang="pt-BR" sz="1000" kern="1200" dirty="0">
                          <a:solidFill>
                            <a:schemeClr val="dk1"/>
                          </a:solidFill>
                          <a:latin typeface="+mn-lt"/>
                          <a:ea typeface="+mn-ea"/>
                          <a:cs typeface="+mn-cs"/>
                        </a:rPr>
                        <a:t>Virtual, mas pessoal</a:t>
                      </a:r>
                    </a:p>
                    <a:p>
                      <a:pPr marL="180000" indent="-180000">
                        <a:buFont typeface="Wingdings" panose="05000000000000000000" pitchFamily="2" charset="2"/>
                        <a:buChar char="§"/>
                      </a:pPr>
                      <a:r>
                        <a:rPr lang="pt-BR" sz="1000" kern="1200" dirty="0">
                          <a:solidFill>
                            <a:schemeClr val="dk1"/>
                          </a:solidFill>
                          <a:latin typeface="+mn-lt"/>
                          <a:ea typeface="+mn-ea"/>
                          <a:cs typeface="+mn-cs"/>
                        </a:rPr>
                        <a:t>Distribuição baseado em computador</a:t>
                      </a:r>
                    </a:p>
                    <a:p>
                      <a:pPr marL="180000" indent="-180000">
                        <a:buFont typeface="Wingdings" panose="05000000000000000000" pitchFamily="2" charset="2"/>
                        <a:buChar char="§"/>
                      </a:pPr>
                      <a:r>
                        <a:rPr lang="pt-BR" sz="1000" b="0" kern="1200" dirty="0">
                          <a:solidFill>
                            <a:schemeClr val="dk1"/>
                          </a:solidFill>
                          <a:latin typeface="+mn-lt"/>
                          <a:ea typeface="+mn-ea"/>
                          <a:cs typeface="+mn-cs"/>
                        </a:rPr>
                        <a:t>Colaboração baseado em computador</a:t>
                      </a:r>
                    </a:p>
                    <a:p>
                      <a:pPr marL="0" indent="0">
                        <a:buFont typeface="Wingdings" panose="05000000000000000000" pitchFamily="2" charset="2"/>
                        <a:buNone/>
                      </a:pPr>
                      <a:r>
                        <a:rPr lang="pt-BR" sz="1200" b="1" dirty="0"/>
                        <a:t>Regras</a:t>
                      </a:r>
                      <a:endParaRPr lang="pt-BR" sz="1200" kern="1200" dirty="0">
                        <a:solidFill>
                          <a:schemeClr val="dk1"/>
                        </a:solidFill>
                        <a:latin typeface="+mn-lt"/>
                        <a:ea typeface="+mn-ea"/>
                        <a:cs typeface="+mn-cs"/>
                      </a:endParaRPr>
                    </a:p>
                    <a:p>
                      <a:pPr marL="180000" indent="-180000">
                        <a:buFont typeface="Wingdings" panose="05000000000000000000" pitchFamily="2" charset="2"/>
                        <a:buChar char="§"/>
                      </a:pPr>
                      <a:r>
                        <a:rPr lang="pt-BR" sz="1000" kern="1200" dirty="0">
                          <a:solidFill>
                            <a:schemeClr val="dk1"/>
                          </a:solidFill>
                          <a:latin typeface="+mn-lt"/>
                          <a:ea typeface="+mn-ea"/>
                          <a:cs typeface="+mn-cs"/>
                        </a:rPr>
                        <a:t>Formal entre os membros</a:t>
                      </a:r>
                    </a:p>
                    <a:p>
                      <a:pPr marL="180000" indent="-180000">
                        <a:buFont typeface="Wingdings" panose="05000000000000000000" pitchFamily="2" charset="2"/>
                        <a:buChar char="§"/>
                      </a:pPr>
                      <a:r>
                        <a:rPr lang="pt-BR" sz="1000" kern="1200" dirty="0">
                          <a:solidFill>
                            <a:schemeClr val="dk1"/>
                          </a:solidFill>
                          <a:latin typeface="+mn-lt"/>
                          <a:ea typeface="+mn-ea"/>
                          <a:cs typeface="+mn-cs"/>
                        </a:rPr>
                        <a:t>Acordos formais de uso de informação</a:t>
                      </a:r>
                    </a:p>
                    <a:p>
                      <a:pPr marL="180000" indent="-180000">
                        <a:buFont typeface="Wingdings" panose="05000000000000000000" pitchFamily="2" charset="2"/>
                        <a:buChar char="§"/>
                      </a:pPr>
                      <a:r>
                        <a:rPr lang="pt-BR" sz="1000" kern="1200" dirty="0">
                          <a:solidFill>
                            <a:schemeClr val="dk1"/>
                          </a:solidFill>
                          <a:latin typeface="+mn-lt"/>
                          <a:ea typeface="+mn-ea"/>
                          <a:cs typeface="+mn-cs"/>
                        </a:rPr>
                        <a:t>Políticas de criação de confiança</a:t>
                      </a:r>
                    </a:p>
                    <a:p>
                      <a:pPr marL="180000" indent="-180000">
                        <a:buFont typeface="Wingdings" panose="05000000000000000000" pitchFamily="2" charset="2"/>
                        <a:buChar char="§"/>
                      </a:pPr>
                      <a:r>
                        <a:rPr lang="pt-BR" sz="1000" kern="1200" dirty="0">
                          <a:solidFill>
                            <a:schemeClr val="dk1"/>
                          </a:solidFill>
                          <a:latin typeface="+mn-lt"/>
                          <a:ea typeface="+mn-ea"/>
                          <a:cs typeface="+mn-cs"/>
                        </a:rPr>
                        <a:t>Associação requer autorização de segurança</a:t>
                      </a:r>
                    </a:p>
                  </a:txBody>
                  <a:tcPr/>
                </a:tc>
                <a:extLst>
                  <a:ext uri="{0D108BD9-81ED-4DB2-BD59-A6C34878D82A}">
                    <a16:rowId xmlns:a16="http://schemas.microsoft.com/office/drawing/2014/main" val="4089511756"/>
                  </a:ext>
                </a:extLst>
              </a:tr>
            </a:tbl>
          </a:graphicData>
        </a:graphic>
      </p:graphicFrame>
      <p:graphicFrame>
        <p:nvGraphicFramePr>
          <p:cNvPr id="15" name="Tabela 4">
            <a:extLst>
              <a:ext uri="{FF2B5EF4-FFF2-40B4-BE49-F238E27FC236}">
                <a16:creationId xmlns:a16="http://schemas.microsoft.com/office/drawing/2014/main" id="{CA0F0F9B-8F54-4B39-84E2-3EC0C355137E}"/>
              </a:ext>
            </a:extLst>
          </p:cNvPr>
          <p:cNvGraphicFramePr>
            <a:graphicFrameLocks noGrp="1"/>
          </p:cNvGraphicFramePr>
          <p:nvPr>
            <p:extLst>
              <p:ext uri="{D42A27DB-BD31-4B8C-83A1-F6EECF244321}">
                <p14:modId xmlns:p14="http://schemas.microsoft.com/office/powerpoint/2010/main" val="2395861997"/>
              </p:ext>
            </p:extLst>
          </p:nvPr>
        </p:nvGraphicFramePr>
        <p:xfrm>
          <a:off x="5641454" y="1614026"/>
          <a:ext cx="1743700" cy="4668520"/>
        </p:xfrm>
        <a:graphic>
          <a:graphicData uri="http://schemas.openxmlformats.org/drawingml/2006/table">
            <a:tbl>
              <a:tblPr firstRow="1" bandRow="1">
                <a:tableStyleId>{5C22544A-7EE6-4342-B048-85BDC9FD1C3A}</a:tableStyleId>
              </a:tblPr>
              <a:tblGrid>
                <a:gridCol w="1743700">
                  <a:extLst>
                    <a:ext uri="{9D8B030D-6E8A-4147-A177-3AD203B41FA5}">
                      <a16:colId xmlns:a16="http://schemas.microsoft.com/office/drawing/2014/main" val="4286493734"/>
                    </a:ext>
                  </a:extLst>
                </a:gridCol>
              </a:tblGrid>
              <a:tr h="370840">
                <a:tc>
                  <a:txBody>
                    <a:bodyPr/>
                    <a:lstStyle/>
                    <a:p>
                      <a:r>
                        <a:rPr lang="pt-BR" dirty="0"/>
                        <a:t>O que</a:t>
                      </a:r>
                      <a:endParaRPr lang="en-US" dirty="0"/>
                    </a:p>
                  </a:txBody>
                  <a:tcPr/>
                </a:tc>
                <a:extLst>
                  <a:ext uri="{0D108BD9-81ED-4DB2-BD59-A6C34878D82A}">
                    <a16:rowId xmlns:a16="http://schemas.microsoft.com/office/drawing/2014/main" val="2713239267"/>
                  </a:ext>
                </a:extLst>
              </a:tr>
              <a:tr h="370840">
                <a:tc>
                  <a:txBody>
                    <a:bodyPr/>
                    <a:lstStyle/>
                    <a:p>
                      <a:pPr marL="0" algn="l" defTabSz="914400" rtl="0" eaLnBrk="1" latinLnBrk="0" hangingPunct="1"/>
                      <a:r>
                        <a:rPr lang="pt-BR" sz="1200" b="1" kern="1200" dirty="0">
                          <a:solidFill>
                            <a:schemeClr val="dk1"/>
                          </a:solidFill>
                          <a:latin typeface="+mn-lt"/>
                          <a:ea typeface="+mn-ea"/>
                          <a:cs typeface="+mn-cs"/>
                        </a:rPr>
                        <a:t>Serviços</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Pesquisa / Análises</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Guias de Boas práticas</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Avisos antecipados</a:t>
                      </a:r>
                    </a:p>
                    <a:p>
                      <a:pPr marL="180000" indent="-180000" algn="l" defTabSz="914400" rtl="0" eaLnBrk="1" latinLnBrk="0" hangingPunct="1">
                        <a:buFont typeface="Wingdings" panose="05000000000000000000" pitchFamily="2" charset="2"/>
                        <a:buChar char="§"/>
                      </a:pPr>
                      <a:r>
                        <a:rPr lang="pt-BR" sz="1200" kern="1200" dirty="0" err="1">
                          <a:solidFill>
                            <a:schemeClr val="dk1"/>
                          </a:solidFill>
                          <a:latin typeface="+mn-lt"/>
                          <a:ea typeface="+mn-ea"/>
                          <a:cs typeface="+mn-cs"/>
                        </a:rPr>
                        <a:t>Exercicios</a:t>
                      </a:r>
                      <a:endParaRPr lang="pt-BR" sz="1200" kern="1200" dirty="0">
                        <a:solidFill>
                          <a:schemeClr val="dk1"/>
                        </a:solidFill>
                        <a:latin typeface="+mn-lt"/>
                        <a:ea typeface="+mn-ea"/>
                        <a:cs typeface="+mn-cs"/>
                      </a:endParaRP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Sensibilização</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Etc...</a:t>
                      </a:r>
                    </a:p>
                    <a:p>
                      <a:pPr marL="285750" indent="-285750" algn="l" defTabSz="914400" rtl="0" eaLnBrk="1" latinLnBrk="0" hangingPunct="1">
                        <a:buFont typeface="Wingdings" panose="05000000000000000000" pitchFamily="2" charset="2"/>
                        <a:buChar char="§"/>
                      </a:pPr>
                      <a:endParaRPr lang="pt-BR" sz="1200" kern="1200" dirty="0">
                        <a:solidFill>
                          <a:schemeClr val="dk1"/>
                        </a:solidFill>
                        <a:latin typeface="+mn-lt"/>
                        <a:ea typeface="+mn-ea"/>
                        <a:cs typeface="+mn-cs"/>
                      </a:endParaRPr>
                    </a:p>
                    <a:p>
                      <a:r>
                        <a:rPr lang="pt-BR" sz="1200" b="1" dirty="0"/>
                        <a:t>Incentivos</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Redução de exposição</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Economia</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Acesso a conhecimentos de valor</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Influencia nas políticas e regulações no âmbito nacional</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Etc..</a:t>
                      </a:r>
                    </a:p>
                    <a:p>
                      <a:pPr marL="285750" indent="-285750" algn="l" defTabSz="914400" rtl="0" eaLnBrk="1" latinLnBrk="0" hangingPunct="1">
                        <a:buFont typeface="Wingdings" panose="05000000000000000000" pitchFamily="2" charset="2"/>
                        <a:buChar char="§"/>
                      </a:pPr>
                      <a:endParaRPr lang="pt-BR" sz="1200" kern="1200" dirty="0">
                        <a:solidFill>
                          <a:schemeClr val="dk1"/>
                        </a:solidFill>
                        <a:latin typeface="+mn-lt"/>
                        <a:ea typeface="+mn-ea"/>
                        <a:cs typeface="+mn-cs"/>
                      </a:endParaRPr>
                    </a:p>
                    <a:p>
                      <a:pPr marL="0" indent="0">
                        <a:buFont typeface="Wingdings" panose="05000000000000000000" pitchFamily="2" charset="2"/>
                        <a:buNone/>
                      </a:pPr>
                      <a:endParaRPr lang="pt-BR" sz="1200" b="1" kern="1200" dirty="0">
                        <a:solidFill>
                          <a:schemeClr val="dk1"/>
                        </a:solidFill>
                        <a:latin typeface="+mn-lt"/>
                        <a:ea typeface="+mn-ea"/>
                        <a:cs typeface="+mn-cs"/>
                      </a:endParaRPr>
                    </a:p>
                    <a:p>
                      <a:pPr marL="0" indent="0">
                        <a:buFont typeface="Wingdings" panose="05000000000000000000" pitchFamily="2" charset="2"/>
                        <a:buNone/>
                      </a:pPr>
                      <a:endParaRPr lang="pt-BR" sz="1200" kern="1200" dirty="0">
                        <a:solidFill>
                          <a:schemeClr val="dk1"/>
                        </a:solidFill>
                        <a:latin typeface="+mn-lt"/>
                        <a:ea typeface="+mn-ea"/>
                        <a:cs typeface="+mn-cs"/>
                      </a:endParaRPr>
                    </a:p>
                    <a:p>
                      <a:endParaRPr lang="pt-BR" sz="1200" b="1" dirty="0"/>
                    </a:p>
                  </a:txBody>
                  <a:tcPr/>
                </a:tc>
                <a:extLst>
                  <a:ext uri="{0D108BD9-81ED-4DB2-BD59-A6C34878D82A}">
                    <a16:rowId xmlns:a16="http://schemas.microsoft.com/office/drawing/2014/main" val="4089511756"/>
                  </a:ext>
                </a:extLst>
              </a:tr>
            </a:tbl>
          </a:graphicData>
        </a:graphic>
      </p:graphicFrame>
      <p:graphicFrame>
        <p:nvGraphicFramePr>
          <p:cNvPr id="16" name="Tabela 4">
            <a:extLst>
              <a:ext uri="{FF2B5EF4-FFF2-40B4-BE49-F238E27FC236}">
                <a16:creationId xmlns:a16="http://schemas.microsoft.com/office/drawing/2014/main" id="{682CCAD8-A19E-4F3C-801C-848652CC188F}"/>
              </a:ext>
            </a:extLst>
          </p:cNvPr>
          <p:cNvGraphicFramePr>
            <a:graphicFrameLocks noGrp="1"/>
          </p:cNvGraphicFramePr>
          <p:nvPr>
            <p:extLst>
              <p:ext uri="{D42A27DB-BD31-4B8C-83A1-F6EECF244321}">
                <p14:modId xmlns:p14="http://schemas.microsoft.com/office/powerpoint/2010/main" val="1339112181"/>
              </p:ext>
            </p:extLst>
          </p:nvPr>
        </p:nvGraphicFramePr>
        <p:xfrm>
          <a:off x="7376737" y="1622664"/>
          <a:ext cx="1743700" cy="3022600"/>
        </p:xfrm>
        <a:graphic>
          <a:graphicData uri="http://schemas.openxmlformats.org/drawingml/2006/table">
            <a:tbl>
              <a:tblPr firstRow="1" bandRow="1">
                <a:tableStyleId>{5C22544A-7EE6-4342-B048-85BDC9FD1C3A}</a:tableStyleId>
              </a:tblPr>
              <a:tblGrid>
                <a:gridCol w="1743700">
                  <a:extLst>
                    <a:ext uri="{9D8B030D-6E8A-4147-A177-3AD203B41FA5}">
                      <a16:colId xmlns:a16="http://schemas.microsoft.com/office/drawing/2014/main" val="4286493734"/>
                    </a:ext>
                  </a:extLst>
                </a:gridCol>
              </a:tblGrid>
              <a:tr h="370840">
                <a:tc>
                  <a:txBody>
                    <a:bodyPr/>
                    <a:lstStyle/>
                    <a:p>
                      <a:r>
                        <a:rPr lang="pt-BR" dirty="0"/>
                        <a:t>Quando</a:t>
                      </a:r>
                      <a:endParaRPr lang="en-US" dirty="0"/>
                    </a:p>
                  </a:txBody>
                  <a:tcPr/>
                </a:tc>
                <a:extLst>
                  <a:ext uri="{0D108BD9-81ED-4DB2-BD59-A6C34878D82A}">
                    <a16:rowId xmlns:a16="http://schemas.microsoft.com/office/drawing/2014/main" val="2713239267"/>
                  </a:ext>
                </a:extLst>
              </a:tr>
              <a:tr h="370840">
                <a:tc>
                  <a:txBody>
                    <a:bodyPr/>
                    <a:lstStyle/>
                    <a:p>
                      <a:pPr marL="0" algn="l" defTabSz="914400" rtl="0" eaLnBrk="1" latinLnBrk="0" hangingPunct="1"/>
                      <a:r>
                        <a:rPr lang="pt-BR" sz="1200" b="1" kern="1200" dirty="0">
                          <a:solidFill>
                            <a:schemeClr val="dk1"/>
                          </a:solidFill>
                          <a:latin typeface="+mn-lt"/>
                          <a:ea typeface="+mn-ea"/>
                          <a:cs typeface="+mn-cs"/>
                        </a:rPr>
                        <a:t>Início/Sustentabilidade</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De cima para baixo</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De baixo para cima</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De cima para baixo com crescimento de baixo para cima</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De baixo para cima com crescimento de cima para baixo</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Lance e esqueça</a:t>
                      </a:r>
                    </a:p>
                    <a:p>
                      <a:pPr marL="180000" indent="-180000" algn="l" defTabSz="914400" rtl="0" eaLnBrk="1" latinLnBrk="0" hangingPunct="1">
                        <a:buFont typeface="Wingdings" panose="05000000000000000000" pitchFamily="2" charset="2"/>
                        <a:buChar char="§"/>
                      </a:pPr>
                      <a:r>
                        <a:rPr lang="pt-BR" sz="1200" kern="1200" dirty="0">
                          <a:solidFill>
                            <a:schemeClr val="dk1"/>
                          </a:solidFill>
                          <a:latin typeface="+mn-lt"/>
                          <a:ea typeface="+mn-ea"/>
                          <a:cs typeface="+mn-cs"/>
                        </a:rPr>
                        <a:t>Dividir ou mesclar</a:t>
                      </a:r>
                    </a:p>
                    <a:p>
                      <a:pPr marL="0" indent="0">
                        <a:buFont typeface="Wingdings" panose="05000000000000000000" pitchFamily="2" charset="2"/>
                        <a:buNone/>
                      </a:pPr>
                      <a:endParaRPr lang="pt-BR" sz="1200" b="1" kern="1200" dirty="0">
                        <a:solidFill>
                          <a:schemeClr val="dk1"/>
                        </a:solidFill>
                        <a:latin typeface="+mn-lt"/>
                        <a:ea typeface="+mn-ea"/>
                        <a:cs typeface="+mn-cs"/>
                      </a:endParaRPr>
                    </a:p>
                    <a:p>
                      <a:pPr marL="0" indent="0">
                        <a:buFont typeface="Wingdings" panose="05000000000000000000" pitchFamily="2" charset="2"/>
                        <a:buNone/>
                      </a:pPr>
                      <a:endParaRPr lang="pt-BR" sz="1200" kern="1200" dirty="0">
                        <a:solidFill>
                          <a:schemeClr val="dk1"/>
                        </a:solidFill>
                        <a:latin typeface="+mn-lt"/>
                        <a:ea typeface="+mn-ea"/>
                        <a:cs typeface="+mn-cs"/>
                      </a:endParaRPr>
                    </a:p>
                    <a:p>
                      <a:endParaRPr lang="pt-BR" sz="1200" b="1" dirty="0"/>
                    </a:p>
                  </a:txBody>
                  <a:tcPr/>
                </a:tc>
                <a:extLst>
                  <a:ext uri="{0D108BD9-81ED-4DB2-BD59-A6C34878D82A}">
                    <a16:rowId xmlns:a16="http://schemas.microsoft.com/office/drawing/2014/main" val="4089511756"/>
                  </a:ext>
                </a:extLst>
              </a:tr>
            </a:tbl>
          </a:graphicData>
        </a:graphic>
      </p:graphicFrame>
    </p:spTree>
    <p:extLst>
      <p:ext uri="{BB962C8B-B14F-4D97-AF65-F5344CB8AC3E}">
        <p14:creationId xmlns:p14="http://schemas.microsoft.com/office/powerpoint/2010/main" val="790179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29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Parceira Público-Privado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4C8245B2-06C2-43F8-A3E0-11C490657071}"/>
              </a:ext>
            </a:extLst>
          </p:cNvPr>
          <p:cNvSpPr/>
          <p:nvPr/>
        </p:nvSpPr>
        <p:spPr>
          <a:xfrm>
            <a:off x="345828" y="879694"/>
            <a:ext cx="4572000" cy="3108543"/>
          </a:xfrm>
          <a:prstGeom prst="rect">
            <a:avLst/>
          </a:prstGeom>
        </p:spPr>
        <p:txBody>
          <a:bodyPr>
            <a:spAutoFit/>
          </a:bodyPr>
          <a:lstStyle/>
          <a:p>
            <a:r>
              <a:rPr lang="pt-PT" sz="1400" dirty="0"/>
              <a:t>Grande parte da infraestrutura da Internet é gerenciada e impulsionada pelo setor privado; portanto, a coordenação entre o governo e o setor privado é essencial para a construção de uma abordagem política robusta para o gerenciamento de segurança cibernética.</a:t>
            </a:r>
          </a:p>
          <a:p>
            <a:br>
              <a:rPr lang="pt-PT" sz="1400" dirty="0"/>
            </a:br>
            <a:r>
              <a:rPr lang="pt-PT" sz="1400" dirty="0"/>
              <a:t>Seria um erro, no entanto, restringir os problemas de política da Internet associados à segurança cibernética apenas a esses dois grupos, ambos amplamente definidos.</a:t>
            </a:r>
          </a:p>
          <a:p>
            <a:br>
              <a:rPr lang="pt-PT" sz="1400" dirty="0"/>
            </a:br>
            <a:r>
              <a:rPr lang="pt-PT" sz="1400" dirty="0"/>
              <a:t>Conforme discutido ao longo deste módulo, uma abordagem aberta e com várias partes interessadas para o desenvolvimento da governança e da política da Internet produz soluções da mais alta qualidade.</a:t>
            </a:r>
            <a:endParaRPr lang="en-US" sz="1400" dirty="0"/>
          </a:p>
        </p:txBody>
      </p:sp>
      <p:pic>
        <p:nvPicPr>
          <p:cNvPr id="6" name="Imagem 5">
            <a:extLst>
              <a:ext uri="{FF2B5EF4-FFF2-40B4-BE49-F238E27FC236}">
                <a16:creationId xmlns:a16="http://schemas.microsoft.com/office/drawing/2014/main" id="{FB13B2A3-0991-48F4-BF5A-8F6F1B930905}"/>
              </a:ext>
            </a:extLst>
          </p:cNvPr>
          <p:cNvPicPr>
            <a:picLocks noChangeAspect="1"/>
          </p:cNvPicPr>
          <p:nvPr/>
        </p:nvPicPr>
        <p:blipFill>
          <a:blip r:embed="rId3"/>
          <a:stretch>
            <a:fillRect/>
          </a:stretch>
        </p:blipFill>
        <p:spPr>
          <a:xfrm>
            <a:off x="1050329" y="4517197"/>
            <a:ext cx="3080944" cy="1814014"/>
          </a:xfrm>
          <a:prstGeom prst="rect">
            <a:avLst/>
          </a:prstGeom>
        </p:spPr>
      </p:pic>
      <p:pic>
        <p:nvPicPr>
          <p:cNvPr id="7" name="Imagem 6">
            <a:extLst>
              <a:ext uri="{FF2B5EF4-FFF2-40B4-BE49-F238E27FC236}">
                <a16:creationId xmlns:a16="http://schemas.microsoft.com/office/drawing/2014/main" id="{E30C3A4C-05A3-47C4-B95C-40CF30DF0365}"/>
              </a:ext>
            </a:extLst>
          </p:cNvPr>
          <p:cNvPicPr>
            <a:picLocks noChangeAspect="1"/>
          </p:cNvPicPr>
          <p:nvPr/>
        </p:nvPicPr>
        <p:blipFill>
          <a:blip r:embed="rId4"/>
          <a:stretch>
            <a:fillRect/>
          </a:stretch>
        </p:blipFill>
        <p:spPr>
          <a:xfrm>
            <a:off x="5389406" y="1139784"/>
            <a:ext cx="3086937" cy="1940889"/>
          </a:xfrm>
          <a:prstGeom prst="rect">
            <a:avLst/>
          </a:prstGeom>
        </p:spPr>
      </p:pic>
      <p:sp>
        <p:nvSpPr>
          <p:cNvPr id="10" name="Retângulo 9">
            <a:extLst>
              <a:ext uri="{FF2B5EF4-FFF2-40B4-BE49-F238E27FC236}">
                <a16:creationId xmlns:a16="http://schemas.microsoft.com/office/drawing/2014/main" id="{181EBDEB-2EB7-4640-B0F2-AE170C632C10}"/>
              </a:ext>
            </a:extLst>
          </p:cNvPr>
          <p:cNvSpPr/>
          <p:nvPr/>
        </p:nvSpPr>
        <p:spPr>
          <a:xfrm>
            <a:off x="5087258" y="3222653"/>
            <a:ext cx="3926113" cy="523220"/>
          </a:xfrm>
          <a:prstGeom prst="rect">
            <a:avLst/>
          </a:prstGeom>
        </p:spPr>
        <p:txBody>
          <a:bodyPr wrap="square">
            <a:spAutoFit/>
          </a:bodyPr>
          <a:lstStyle/>
          <a:p>
            <a:r>
              <a:rPr lang="pt-PT" sz="1400" dirty="0"/>
              <a:t>O Conselho Holandês de Segurança Cibernética, por exemplo:</a:t>
            </a:r>
            <a:endParaRPr lang="en-US" sz="1400" dirty="0"/>
          </a:p>
        </p:txBody>
      </p:sp>
      <p:sp>
        <p:nvSpPr>
          <p:cNvPr id="13" name="Retângulo 12">
            <a:extLst>
              <a:ext uri="{FF2B5EF4-FFF2-40B4-BE49-F238E27FC236}">
                <a16:creationId xmlns:a16="http://schemas.microsoft.com/office/drawing/2014/main" id="{21A9C2D7-1529-4E54-86F5-13327FE23DE7}"/>
              </a:ext>
            </a:extLst>
          </p:cNvPr>
          <p:cNvSpPr/>
          <p:nvPr/>
        </p:nvSpPr>
        <p:spPr>
          <a:xfrm>
            <a:off x="5389406" y="3807255"/>
            <a:ext cx="3297394" cy="954107"/>
          </a:xfrm>
          <a:prstGeom prst="rect">
            <a:avLst/>
          </a:prstGeom>
        </p:spPr>
        <p:txBody>
          <a:bodyPr wrap="square">
            <a:spAutoFit/>
          </a:bodyPr>
          <a:lstStyle/>
          <a:p>
            <a:r>
              <a:rPr lang="pt-PT" sz="1400" dirty="0"/>
              <a:t>possui 15 membros do governo, da indústria e da comunidade científica, num total de três cientistas, seis do setor público e seis do setor privado. [14]</a:t>
            </a:r>
            <a:endParaRPr lang="en-US" sz="1400" dirty="0"/>
          </a:p>
        </p:txBody>
      </p:sp>
      <p:sp>
        <p:nvSpPr>
          <p:cNvPr id="14" name="Retângulo 13">
            <a:extLst>
              <a:ext uri="{FF2B5EF4-FFF2-40B4-BE49-F238E27FC236}">
                <a16:creationId xmlns:a16="http://schemas.microsoft.com/office/drawing/2014/main" id="{2B9E3B44-2A01-48F3-BF47-6E63C6ECF08A}"/>
              </a:ext>
            </a:extLst>
          </p:cNvPr>
          <p:cNvSpPr/>
          <p:nvPr/>
        </p:nvSpPr>
        <p:spPr>
          <a:xfrm>
            <a:off x="4917828" y="4949509"/>
            <a:ext cx="4095543" cy="1384995"/>
          </a:xfrm>
          <a:prstGeom prst="rect">
            <a:avLst/>
          </a:prstGeom>
        </p:spPr>
        <p:txBody>
          <a:bodyPr wrap="square">
            <a:spAutoFit/>
          </a:bodyPr>
          <a:lstStyle/>
          <a:p>
            <a:r>
              <a:rPr lang="pt-PT" sz="1400" dirty="0"/>
              <a:t>A colaboração e a coordenação entre membros do setor privado, o governo, a comunidade técnica e a sociedade civil se mostraram essenciais para o desenvolvimento de uma resposta totalmente informada às ameaças nacionais de segurança cibernética.</a:t>
            </a:r>
            <a:endParaRPr lang="en-US" sz="1400" dirty="0"/>
          </a:p>
        </p:txBody>
      </p:sp>
      <p:pic>
        <p:nvPicPr>
          <p:cNvPr id="17" name="Imagem 16">
            <a:extLst>
              <a:ext uri="{FF2B5EF4-FFF2-40B4-BE49-F238E27FC236}">
                <a16:creationId xmlns:a16="http://schemas.microsoft.com/office/drawing/2014/main" id="{61CADCB3-4EDF-4403-A5FD-7D5D0C32C7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5357" y="3664945"/>
            <a:ext cx="518669" cy="575651"/>
          </a:xfrm>
          <a:prstGeom prst="rect">
            <a:avLst/>
          </a:prstGeom>
        </p:spPr>
      </p:pic>
      <p:pic>
        <p:nvPicPr>
          <p:cNvPr id="18" name="Imagem 17" descr="Uma imagem contendo escuro, preto, computador, aceso&#10;&#10;Descrição gerada automaticamente">
            <a:extLst>
              <a:ext uri="{FF2B5EF4-FFF2-40B4-BE49-F238E27FC236}">
                <a16:creationId xmlns:a16="http://schemas.microsoft.com/office/drawing/2014/main" id="{96BD42FE-B449-4B59-9B70-B701247356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8236" y="4544350"/>
            <a:ext cx="288107" cy="311085"/>
          </a:xfrm>
          <a:prstGeom prst="rect">
            <a:avLst/>
          </a:prstGeom>
        </p:spPr>
      </p:pic>
    </p:spTree>
    <p:extLst>
      <p:ext uri="{BB962C8B-B14F-4D97-AF65-F5344CB8AC3E}">
        <p14:creationId xmlns:p14="http://schemas.microsoft.com/office/powerpoint/2010/main" val="3039585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a:t>
            </a:fld>
            <a:endParaRPr lang="en-GB" altLang="en-US" noProof="0" dirty="0"/>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sp>
        <p:nvSpPr>
          <p:cNvPr id="6" name="Rectangle 4">
            <a:extLst>
              <a:ext uri="{FF2B5EF4-FFF2-40B4-BE49-F238E27FC236}">
                <a16:creationId xmlns:a16="http://schemas.microsoft.com/office/drawing/2014/main" id="{AED7B73E-F798-9F4C-BFE1-F30EEE6DEDD6}"/>
              </a:ext>
            </a:extLst>
          </p:cNvPr>
          <p:cNvSpPr/>
          <p:nvPr/>
        </p:nvSpPr>
        <p:spPr>
          <a:xfrm>
            <a:off x="440096" y="1120348"/>
            <a:ext cx="4461842" cy="4832092"/>
          </a:xfrm>
          <a:prstGeom prst="rect">
            <a:avLst/>
          </a:prstGeom>
        </p:spPr>
        <p:txBody>
          <a:bodyPr wrap="square">
            <a:spAutoFit/>
          </a:bodyPr>
          <a:lstStyle/>
          <a:p>
            <a:pPr algn="just"/>
            <a:r>
              <a:rPr lang="pt-PT" sz="1400" dirty="0"/>
              <a:t>Segurança Cibernética é um termo abrangente usado em contextos diferentes, podendo significar qualquer um ou todos os seguintes abaixo apresentados:</a:t>
            </a:r>
          </a:p>
          <a:p>
            <a:pPr algn="just"/>
            <a:endParaRPr lang="pt-PT" sz="1400" dirty="0">
              <a:latin typeface="Hind Light" panose="02000000000000000000" pitchFamily="2" charset="77"/>
              <a:ea typeface="Hind Light" panose="02000000000000000000" pitchFamily="2" charset="77"/>
              <a:cs typeface="Times New Roman" panose="02020603050405020304" pitchFamily="18" charset="0"/>
            </a:endParaRPr>
          </a:p>
          <a:p>
            <a:pPr marL="285750" indent="-285750" algn="just">
              <a:buFont typeface="Wingdings" panose="05000000000000000000" pitchFamily="2" charset="2"/>
              <a:buChar char="§"/>
            </a:pPr>
            <a:r>
              <a:rPr lang="pt-PT" sz="1400" dirty="0"/>
              <a:t>tecnologia da informação e segurança de computadores</a:t>
            </a:r>
          </a:p>
          <a:p>
            <a:pPr marL="285750" indent="-285750" algn="just">
              <a:buFont typeface="Wingdings" panose="05000000000000000000" pitchFamily="2" charset="2"/>
              <a:buChar char="§"/>
            </a:pPr>
            <a:r>
              <a:rPr lang="pt-PT" sz="1400" dirty="0"/>
              <a:t>segurança da infraestrutura da Internet;</a:t>
            </a:r>
          </a:p>
          <a:p>
            <a:pPr marL="285750" indent="-285750" algn="just">
              <a:buFont typeface="Wingdings" panose="05000000000000000000" pitchFamily="2" charset="2"/>
              <a:buChar char="§"/>
            </a:pPr>
            <a:r>
              <a:rPr lang="pt-PT" sz="1400" dirty="0"/>
              <a:t>segurança de qualquer coisa conectada à Internet</a:t>
            </a:r>
            <a:br>
              <a:rPr lang="pt-PT" sz="1400" dirty="0"/>
            </a:br>
            <a:r>
              <a:rPr lang="pt-PT" sz="1400" dirty="0"/>
              <a:t>(incluindo 'serviços essenciais', como distribuição de eletricidade);</a:t>
            </a:r>
          </a:p>
          <a:p>
            <a:pPr marL="285750" indent="-285750" algn="just">
              <a:buFont typeface="Wingdings" panose="05000000000000000000" pitchFamily="2" charset="2"/>
              <a:buChar char="§"/>
            </a:pPr>
            <a:r>
              <a:rPr lang="pt-PT" sz="1400" dirty="0"/>
              <a:t>segurança de dados, aplicativos e comunicações; e</a:t>
            </a:r>
          </a:p>
          <a:p>
            <a:pPr marL="285750" indent="-285750" algn="just">
              <a:buFont typeface="Wingdings" panose="05000000000000000000" pitchFamily="2" charset="2"/>
              <a:buChar char="§"/>
            </a:pPr>
            <a:r>
              <a:rPr lang="pt-PT" sz="1400" dirty="0"/>
              <a:t>a segurança dos usuários da Internet.</a:t>
            </a:r>
          </a:p>
          <a:p>
            <a:pPr marL="285750" indent="-285750" algn="just">
              <a:buFont typeface="Wingdings" panose="05000000000000000000" pitchFamily="2" charset="2"/>
              <a:buChar char="§"/>
            </a:pPr>
            <a:endParaRPr lang="pt-PT" sz="1400" dirty="0"/>
          </a:p>
          <a:p>
            <a:pPr algn="just"/>
            <a:endParaRPr lang="pt-PT" sz="1400" dirty="0"/>
          </a:p>
          <a:p>
            <a:pPr algn="just"/>
            <a:r>
              <a:rPr lang="pt-PT" sz="1400" dirty="0"/>
              <a:t>O termo freqüentemente abrange noções de </a:t>
            </a:r>
            <a:r>
              <a:rPr lang="pt-PT" sz="1400" dirty="0">
                <a:solidFill>
                  <a:srgbClr val="00B0F0"/>
                </a:solidFill>
              </a:rPr>
              <a:t>segurança nacional</a:t>
            </a:r>
            <a:r>
              <a:rPr lang="pt-PT" sz="1400" dirty="0"/>
              <a:t> assim como de </a:t>
            </a:r>
            <a:r>
              <a:rPr lang="pt-PT" sz="1400" dirty="0">
                <a:solidFill>
                  <a:srgbClr val="00B0F0"/>
                </a:solidFill>
              </a:rPr>
              <a:t>segurança privada</a:t>
            </a:r>
            <a:r>
              <a:rPr lang="pt-PT" sz="1400" dirty="0"/>
              <a:t>. De fato, não há consenso sobre o que significa 'segurança cibernética'.</a:t>
            </a:r>
            <a:br>
              <a:rPr lang="pt-PT" sz="1400" dirty="0"/>
            </a:br>
            <a:br>
              <a:rPr lang="pt-PT" sz="1400" dirty="0"/>
            </a:br>
            <a:r>
              <a:rPr lang="pt-PT" sz="1400" dirty="0"/>
              <a:t>Assim, como em muitas outras áreas da política da Internet - "privacidade", por exemplo, como vemos no</a:t>
            </a:r>
            <a:r>
              <a:rPr lang="pt-PT" sz="1400" b="1" dirty="0"/>
              <a:t> Módulo 11: Aspectos legais da governança da Internet </a:t>
            </a:r>
            <a:r>
              <a:rPr lang="pt-PT" sz="1400" dirty="0"/>
              <a:t>- não há uma definição universalmente aceita de segurança cibernética.</a:t>
            </a:r>
            <a:endParaRPr lang="en-US" sz="1400" dirty="0"/>
          </a:p>
        </p:txBody>
      </p:sp>
      <p:pic>
        <p:nvPicPr>
          <p:cNvPr id="2" name="Imagem 1">
            <a:extLst>
              <a:ext uri="{FF2B5EF4-FFF2-40B4-BE49-F238E27FC236}">
                <a16:creationId xmlns:a16="http://schemas.microsoft.com/office/drawing/2014/main" id="{DA969F8E-8227-49CA-A1AB-CD9D2822EAC8}"/>
              </a:ext>
            </a:extLst>
          </p:cNvPr>
          <p:cNvPicPr>
            <a:picLocks noChangeAspect="1"/>
          </p:cNvPicPr>
          <p:nvPr/>
        </p:nvPicPr>
        <p:blipFill>
          <a:blip r:embed="rId3"/>
          <a:stretch>
            <a:fillRect/>
          </a:stretch>
        </p:blipFill>
        <p:spPr>
          <a:xfrm>
            <a:off x="5207865" y="1904509"/>
            <a:ext cx="3351673" cy="4451841"/>
          </a:xfrm>
          <a:prstGeom prst="rect">
            <a:avLst/>
          </a:prstGeom>
        </p:spPr>
      </p:pic>
      <p:cxnSp>
        <p:nvCxnSpPr>
          <p:cNvPr id="5" name="Conector reto 4">
            <a:extLst>
              <a:ext uri="{FF2B5EF4-FFF2-40B4-BE49-F238E27FC236}">
                <a16:creationId xmlns:a16="http://schemas.microsoft.com/office/drawing/2014/main" id="{3507CF17-6E67-4663-BE90-CA7DDAF9AA3E}"/>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360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30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Assistência Técnica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44E31B99-9DE1-45C2-91FE-C07A19F32BE6}"/>
              </a:ext>
            </a:extLst>
          </p:cNvPr>
          <p:cNvPicPr>
            <a:picLocks noChangeAspect="1"/>
          </p:cNvPicPr>
          <p:nvPr/>
        </p:nvPicPr>
        <p:blipFill>
          <a:blip r:embed="rId3"/>
          <a:stretch>
            <a:fillRect/>
          </a:stretch>
        </p:blipFill>
        <p:spPr>
          <a:xfrm>
            <a:off x="440096" y="1206397"/>
            <a:ext cx="1879362" cy="1815869"/>
          </a:xfrm>
          <a:prstGeom prst="rect">
            <a:avLst/>
          </a:prstGeom>
        </p:spPr>
      </p:pic>
      <p:sp>
        <p:nvSpPr>
          <p:cNvPr id="13" name="Rectangle 1">
            <a:extLst>
              <a:ext uri="{FF2B5EF4-FFF2-40B4-BE49-F238E27FC236}">
                <a16:creationId xmlns:a16="http://schemas.microsoft.com/office/drawing/2014/main" id="{7B38F814-FC4D-4D7D-8689-130E42ACD840}"/>
              </a:ext>
            </a:extLst>
          </p:cNvPr>
          <p:cNvSpPr>
            <a:spLocks noChangeArrowheads="1"/>
          </p:cNvSpPr>
          <p:nvPr/>
        </p:nvSpPr>
        <p:spPr bwMode="auto">
          <a:xfrm>
            <a:off x="2319459" y="1152701"/>
            <a:ext cx="29009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Dada a crescente importância da Internet para o desenvolvimento nacional, uma estrutura nacional de cibersegurança se tornou essencial.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solidFill>
                  <a:schemeClr val="accent1"/>
                </a:solidFill>
              </a:rPr>
              <a:t>No entanto, os países menores e menos desenvolvidos muitas vezes carecem de recursos humanos para desenvolver estruturas robustas para a estratégia de cibersegurança. </a:t>
            </a:r>
          </a:p>
        </p:txBody>
      </p:sp>
      <p:sp>
        <p:nvSpPr>
          <p:cNvPr id="14" name="Rectangle 2">
            <a:extLst>
              <a:ext uri="{FF2B5EF4-FFF2-40B4-BE49-F238E27FC236}">
                <a16:creationId xmlns:a16="http://schemas.microsoft.com/office/drawing/2014/main" id="{5B9C4196-EC4D-4B1A-A638-37DFC72E375C}"/>
              </a:ext>
            </a:extLst>
          </p:cNvPr>
          <p:cNvSpPr>
            <a:spLocks noChangeArrowheads="1"/>
          </p:cNvSpPr>
          <p:nvPr/>
        </p:nvSpPr>
        <p:spPr bwMode="auto">
          <a:xfrm>
            <a:off x="440096" y="3943456"/>
            <a:ext cx="458785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Nesta medida, é necessária colaboração e cooperação para o desenvolvimento da capacidade.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Programas de assistência técnica foram formados para ajudar esses países. </a:t>
            </a:r>
          </a:p>
          <a:p>
            <a:pPr marL="0" marR="0" lvl="0" indent="0" algn="l" defTabSz="914400" rtl="0" eaLnBrk="0" fontAlgn="base" latinLnBrk="0" hangingPunct="0">
              <a:lnSpc>
                <a:spcPct val="100000"/>
              </a:lnSpc>
              <a:spcBef>
                <a:spcPct val="0"/>
              </a:spcBef>
              <a:spcAft>
                <a:spcPct val="0"/>
              </a:spcAft>
              <a:buClrTx/>
              <a:buSzTx/>
              <a:buFontTx/>
              <a:buNone/>
              <a:tabLst/>
            </a:pPr>
            <a:endParaRPr lang="pt-PT" altLang="en-US" sz="1400" dirty="0"/>
          </a:p>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Em resposta a um pedido de ajuda do governo colombiano, por exemplo, a Organização dos Estados Americanos (OEA) formou uma Missão de Assistência Técnica para avaliar o status da segurança cibernética no país. [15] </a:t>
            </a:r>
          </a:p>
        </p:txBody>
      </p:sp>
      <p:pic>
        <p:nvPicPr>
          <p:cNvPr id="16" name="Imagem 15">
            <a:extLst>
              <a:ext uri="{FF2B5EF4-FFF2-40B4-BE49-F238E27FC236}">
                <a16:creationId xmlns:a16="http://schemas.microsoft.com/office/drawing/2014/main" id="{647B186F-8725-4BC4-9640-80E07D43778A}"/>
              </a:ext>
            </a:extLst>
          </p:cNvPr>
          <p:cNvPicPr>
            <a:picLocks noChangeAspect="1"/>
          </p:cNvPicPr>
          <p:nvPr/>
        </p:nvPicPr>
        <p:blipFill>
          <a:blip r:embed="rId4"/>
          <a:stretch>
            <a:fillRect/>
          </a:stretch>
        </p:blipFill>
        <p:spPr>
          <a:xfrm>
            <a:off x="5220393" y="2255894"/>
            <a:ext cx="3685548" cy="2243015"/>
          </a:xfrm>
          <a:prstGeom prst="rect">
            <a:avLst/>
          </a:prstGeom>
        </p:spPr>
      </p:pic>
    </p:spTree>
    <p:extLst>
      <p:ext uri="{BB962C8B-B14F-4D97-AF65-F5344CB8AC3E}">
        <p14:creationId xmlns:p14="http://schemas.microsoft.com/office/powerpoint/2010/main" val="938834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31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Assistência Técnica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363E4761-587D-4706-BC00-28FAF6FE993F}"/>
              </a:ext>
            </a:extLst>
          </p:cNvPr>
          <p:cNvPicPr>
            <a:picLocks noChangeAspect="1"/>
          </p:cNvPicPr>
          <p:nvPr/>
        </p:nvPicPr>
        <p:blipFill>
          <a:blip r:embed="rId3"/>
          <a:stretch>
            <a:fillRect/>
          </a:stretch>
        </p:blipFill>
        <p:spPr>
          <a:xfrm>
            <a:off x="440096" y="1207896"/>
            <a:ext cx="1670058" cy="1760945"/>
          </a:xfrm>
          <a:prstGeom prst="rect">
            <a:avLst/>
          </a:prstGeom>
        </p:spPr>
      </p:pic>
      <p:sp>
        <p:nvSpPr>
          <p:cNvPr id="3" name="Rectangle 1">
            <a:extLst>
              <a:ext uri="{FF2B5EF4-FFF2-40B4-BE49-F238E27FC236}">
                <a16:creationId xmlns:a16="http://schemas.microsoft.com/office/drawing/2014/main" id="{3A8E2C55-B1E8-489B-B9BE-98562E456374}"/>
              </a:ext>
            </a:extLst>
          </p:cNvPr>
          <p:cNvSpPr>
            <a:spLocks noChangeArrowheads="1"/>
          </p:cNvSpPr>
          <p:nvPr/>
        </p:nvSpPr>
        <p:spPr bwMode="auto">
          <a:xfrm>
            <a:off x="2286000" y="953321"/>
            <a:ext cx="274194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O alcance global da Internet significa esse crime cibernético transfronteiriço pode ser mais fácil de cometer e que os ataques podem ter efeitos de longo alcance. Nesta medida, existe uma necessidade muito prática de cooperação entre grupos nacionais para tratar questões de segurança cibernética internacionalmente. </a:t>
            </a:r>
          </a:p>
        </p:txBody>
      </p:sp>
      <p:sp>
        <p:nvSpPr>
          <p:cNvPr id="5" name="Rectangle 2">
            <a:extLst>
              <a:ext uri="{FF2B5EF4-FFF2-40B4-BE49-F238E27FC236}">
                <a16:creationId xmlns:a16="http://schemas.microsoft.com/office/drawing/2014/main" id="{FD27E95C-057E-45AB-89C8-5C676B514EC4}"/>
              </a:ext>
            </a:extLst>
          </p:cNvPr>
          <p:cNvSpPr>
            <a:spLocks noChangeArrowheads="1"/>
          </p:cNvSpPr>
          <p:nvPr/>
        </p:nvSpPr>
        <p:spPr bwMode="auto">
          <a:xfrm>
            <a:off x="362161" y="3339075"/>
            <a:ext cx="46657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PT" altLang="en-US" sz="1400" dirty="0"/>
              <a:t>O uso dos </a:t>
            </a:r>
            <a:r>
              <a:rPr lang="pt-PT" altLang="en-US" sz="1400" dirty="0">
                <a:solidFill>
                  <a:schemeClr val="accent1"/>
                </a:solidFill>
              </a:rPr>
              <a:t>Tratados de Assistência Jurídica Mútua (MLATs), </a:t>
            </a:r>
            <a:r>
              <a:rPr lang="pt-PT" altLang="en-US" sz="1400" dirty="0"/>
              <a:t>tratados entre dois países projetados para auxiliar na coleta e troca de informações, em um esforço para fazer cumprir suas leis civis e criminais mútuas, são mecanismos importantes para a cooperação internacional em matéria de aplicação da lei. </a:t>
            </a:r>
          </a:p>
        </p:txBody>
      </p:sp>
      <p:sp>
        <p:nvSpPr>
          <p:cNvPr id="6" name="Rectangle 3">
            <a:extLst>
              <a:ext uri="{FF2B5EF4-FFF2-40B4-BE49-F238E27FC236}">
                <a16:creationId xmlns:a16="http://schemas.microsoft.com/office/drawing/2014/main" id="{EF084382-80ED-4C7C-8283-7D05A46EB315}"/>
              </a:ext>
            </a:extLst>
          </p:cNvPr>
          <p:cNvSpPr>
            <a:spLocks noChangeArrowheads="1"/>
          </p:cNvSpPr>
          <p:nvPr/>
        </p:nvSpPr>
        <p:spPr bwMode="auto">
          <a:xfrm>
            <a:off x="352173" y="4742164"/>
            <a:ext cx="443843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Além disso, instituições como a Interpol e Europol promovem a colaboração institucional, enquanto a cooperação internacional também é enfatizada por esforços multilaterais como a Declaração Cibernética da Commonwealth de 2018 [17]. </a:t>
            </a:r>
            <a:r>
              <a:rPr lang="pt-PT" altLang="en-US" sz="1400" dirty="0">
                <a:solidFill>
                  <a:schemeClr val="accent1"/>
                </a:solidFill>
              </a:rPr>
              <a:t>No Módulo 11: Aspectos legais da governança da Internet</a:t>
            </a:r>
            <a:r>
              <a:rPr lang="pt-PT" altLang="en-US" sz="1400" dirty="0"/>
              <a:t>, abordaremos diversos acordos e declarações internacionais relacionados à segurança cibernética. </a:t>
            </a:r>
          </a:p>
        </p:txBody>
      </p:sp>
      <p:sp>
        <p:nvSpPr>
          <p:cNvPr id="7" name="Rectangle 4">
            <a:extLst>
              <a:ext uri="{FF2B5EF4-FFF2-40B4-BE49-F238E27FC236}">
                <a16:creationId xmlns:a16="http://schemas.microsoft.com/office/drawing/2014/main" id="{E844ECA3-3E9E-4C2C-8F5A-1D09F71B0EFC}"/>
              </a:ext>
            </a:extLst>
          </p:cNvPr>
          <p:cNvSpPr>
            <a:spLocks noChangeArrowheads="1"/>
          </p:cNvSpPr>
          <p:nvPr/>
        </p:nvSpPr>
        <p:spPr bwMode="auto">
          <a:xfrm>
            <a:off x="5010844" y="987416"/>
            <a:ext cx="36759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sz="1400" dirty="0"/>
              <a:t>Uma das principais instituições projetadas para facilitar a colaboração internacional em segurança cibernética é a </a:t>
            </a:r>
            <a:r>
              <a:rPr lang="pt-PT" altLang="en-US" sz="1400" dirty="0">
                <a:solidFill>
                  <a:schemeClr val="accent1"/>
                </a:solidFill>
              </a:rPr>
              <a:t>Aliança Internacional para Proteção de Segurança Cibernética (ICSPA). </a:t>
            </a:r>
          </a:p>
        </p:txBody>
      </p:sp>
      <p:pic>
        <p:nvPicPr>
          <p:cNvPr id="11" name="Imagem 10">
            <a:extLst>
              <a:ext uri="{FF2B5EF4-FFF2-40B4-BE49-F238E27FC236}">
                <a16:creationId xmlns:a16="http://schemas.microsoft.com/office/drawing/2014/main" id="{C30FE590-8D9A-4116-AB34-055E162F2FDF}"/>
              </a:ext>
            </a:extLst>
          </p:cNvPr>
          <p:cNvPicPr>
            <a:picLocks noChangeAspect="1"/>
          </p:cNvPicPr>
          <p:nvPr/>
        </p:nvPicPr>
        <p:blipFill>
          <a:blip r:embed="rId4"/>
          <a:stretch>
            <a:fillRect/>
          </a:stretch>
        </p:blipFill>
        <p:spPr>
          <a:xfrm>
            <a:off x="6174464" y="2186803"/>
            <a:ext cx="1859441" cy="670618"/>
          </a:xfrm>
          <a:prstGeom prst="rect">
            <a:avLst/>
          </a:prstGeom>
        </p:spPr>
      </p:pic>
      <p:sp>
        <p:nvSpPr>
          <p:cNvPr id="15" name="Retângulo 14">
            <a:extLst>
              <a:ext uri="{FF2B5EF4-FFF2-40B4-BE49-F238E27FC236}">
                <a16:creationId xmlns:a16="http://schemas.microsoft.com/office/drawing/2014/main" id="{736F5F23-4B97-4C72-8608-79BB4F2C6ABF}"/>
              </a:ext>
            </a:extLst>
          </p:cNvPr>
          <p:cNvSpPr/>
          <p:nvPr/>
        </p:nvSpPr>
        <p:spPr>
          <a:xfrm>
            <a:off x="5203794" y="3031298"/>
            <a:ext cx="838306" cy="307777"/>
          </a:xfrm>
          <a:prstGeom prst="rect">
            <a:avLst/>
          </a:prstGeom>
        </p:spPr>
        <p:txBody>
          <a:bodyPr wrap="none">
            <a:spAutoFit/>
          </a:bodyPr>
          <a:lstStyle/>
          <a:p>
            <a:r>
              <a:rPr lang="en-US" sz="1400" dirty="0"/>
              <a:t>O ICSPA: </a:t>
            </a:r>
          </a:p>
        </p:txBody>
      </p:sp>
      <p:sp>
        <p:nvSpPr>
          <p:cNvPr id="17" name="Rectangle 5">
            <a:extLst>
              <a:ext uri="{FF2B5EF4-FFF2-40B4-BE49-F238E27FC236}">
                <a16:creationId xmlns:a16="http://schemas.microsoft.com/office/drawing/2014/main" id="{5D912188-626F-40CB-8FB3-8AD4FBDA8420}"/>
              </a:ext>
            </a:extLst>
          </p:cNvPr>
          <p:cNvSpPr>
            <a:spLocks noChangeArrowheads="1"/>
          </p:cNvSpPr>
          <p:nvPr/>
        </p:nvSpPr>
        <p:spPr bwMode="auto">
          <a:xfrm>
            <a:off x="5252226" y="3469928"/>
            <a:ext cx="343457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pt-PT" altLang="en-US" sz="1400" dirty="0"/>
              <a:t>aborda a necessidade crítica de cooperação internacional entre:</a:t>
            </a:r>
          </a:p>
          <a:p>
            <a:pPr marR="0" lvl="0" indent="0" fontAlgn="base">
              <a:lnSpc>
                <a:spcPct val="100000"/>
              </a:lnSpc>
              <a:spcBef>
                <a:spcPct val="0"/>
              </a:spcBef>
              <a:spcAft>
                <a:spcPct val="0"/>
              </a:spcAft>
              <a:buClrTx/>
              <a:buSzTx/>
              <a:buFontTx/>
              <a:buNone/>
              <a:tabLst/>
            </a:pPr>
            <a:endParaRPr lang="pt-PT" altLang="en-US" sz="1400" dirty="0"/>
          </a:p>
          <a:p>
            <a:pPr marR="0" lvl="0" indent="-285750" fontAlgn="base">
              <a:lnSpc>
                <a:spcPct val="100000"/>
              </a:lnSpc>
              <a:spcBef>
                <a:spcPct val="0"/>
              </a:spcBef>
              <a:spcAft>
                <a:spcPct val="0"/>
              </a:spcAft>
              <a:buClrTx/>
              <a:buSzTx/>
              <a:buFont typeface="Wingdings" panose="05000000000000000000" pitchFamily="2" charset="2"/>
              <a:buChar char="§"/>
              <a:tabLst/>
            </a:pPr>
            <a:r>
              <a:rPr lang="pt-PT" altLang="en-US" sz="1400" dirty="0"/>
              <a:t>negócio; </a:t>
            </a:r>
          </a:p>
          <a:p>
            <a:pPr marR="0" lvl="0" indent="-285750" fontAlgn="base">
              <a:lnSpc>
                <a:spcPct val="100000"/>
              </a:lnSpc>
              <a:spcBef>
                <a:spcPct val="0"/>
              </a:spcBef>
              <a:spcAft>
                <a:spcPct val="0"/>
              </a:spcAft>
              <a:buClrTx/>
              <a:buSzTx/>
              <a:buFont typeface="Wingdings" panose="05000000000000000000" pitchFamily="2" charset="2"/>
              <a:buChar char="§"/>
              <a:tabLst/>
            </a:pPr>
            <a:r>
              <a:rPr lang="pt-PT" altLang="en-US" sz="1400" dirty="0"/>
              <a:t>governo; </a:t>
            </a:r>
          </a:p>
          <a:p>
            <a:pPr marR="0" lvl="0" indent="-285750" fontAlgn="base">
              <a:lnSpc>
                <a:spcPct val="100000"/>
              </a:lnSpc>
              <a:spcBef>
                <a:spcPct val="0"/>
              </a:spcBef>
              <a:spcAft>
                <a:spcPct val="0"/>
              </a:spcAft>
              <a:buClrTx/>
              <a:buSzTx/>
              <a:buFont typeface="Wingdings" panose="05000000000000000000" pitchFamily="2" charset="2"/>
              <a:buChar char="§"/>
              <a:tabLst/>
            </a:pPr>
            <a:r>
              <a:rPr lang="pt-PT" altLang="en-US" sz="1400" dirty="0"/>
              <a:t>aplicação da lei; </a:t>
            </a:r>
          </a:p>
          <a:p>
            <a:pPr marR="0" lvl="0" indent="-285750" fontAlgn="base">
              <a:lnSpc>
                <a:spcPct val="100000"/>
              </a:lnSpc>
              <a:spcBef>
                <a:spcPct val="0"/>
              </a:spcBef>
              <a:spcAft>
                <a:spcPct val="0"/>
              </a:spcAft>
              <a:buClrTx/>
              <a:buSzTx/>
              <a:buFont typeface="Wingdings" panose="05000000000000000000" pitchFamily="2" charset="2"/>
              <a:buChar char="§"/>
              <a:tabLst/>
            </a:pPr>
            <a:r>
              <a:rPr lang="pt-PT" altLang="en-US" sz="1400" dirty="0"/>
              <a:t>academia; e </a:t>
            </a:r>
          </a:p>
          <a:p>
            <a:pPr marR="0" lvl="0" indent="-285750" fontAlgn="base">
              <a:lnSpc>
                <a:spcPct val="100000"/>
              </a:lnSpc>
              <a:spcBef>
                <a:spcPct val="0"/>
              </a:spcBef>
              <a:spcAft>
                <a:spcPct val="0"/>
              </a:spcAft>
              <a:buClrTx/>
              <a:buSzTx/>
              <a:buFont typeface="Wingdings" panose="05000000000000000000" pitchFamily="2" charset="2"/>
              <a:buChar char="§"/>
              <a:tabLst/>
            </a:pPr>
            <a:r>
              <a:rPr lang="pt-PT" altLang="en-US" sz="1400" dirty="0"/>
              <a:t>sociedade civil; </a:t>
            </a:r>
          </a:p>
          <a:p>
            <a:pPr marR="0" lvl="0" indent="0" fontAlgn="base">
              <a:lnSpc>
                <a:spcPct val="100000"/>
              </a:lnSpc>
              <a:spcBef>
                <a:spcPct val="0"/>
              </a:spcBef>
              <a:spcAft>
                <a:spcPct val="0"/>
              </a:spcAft>
              <a:buClrTx/>
              <a:buSzTx/>
              <a:buFontTx/>
              <a:buNone/>
              <a:tabLst/>
            </a:pPr>
            <a:endParaRPr lang="pt-PT" altLang="en-US" sz="1400" dirty="0"/>
          </a:p>
          <a:p>
            <a:pPr marR="0" lvl="0" indent="0" fontAlgn="base">
              <a:lnSpc>
                <a:spcPct val="100000"/>
              </a:lnSpc>
              <a:spcBef>
                <a:spcPct val="0"/>
              </a:spcBef>
              <a:spcAft>
                <a:spcPct val="0"/>
              </a:spcAft>
              <a:buClrTx/>
              <a:buSzTx/>
              <a:buFontTx/>
              <a:buNone/>
              <a:tabLst/>
            </a:pPr>
            <a:endParaRPr lang="pt-PT" altLang="en-US" sz="1400" dirty="0"/>
          </a:p>
          <a:p>
            <a:pPr marR="0" lvl="0" indent="0" fontAlgn="base">
              <a:lnSpc>
                <a:spcPct val="100000"/>
              </a:lnSpc>
              <a:spcBef>
                <a:spcPct val="0"/>
              </a:spcBef>
              <a:spcAft>
                <a:spcPct val="0"/>
              </a:spcAft>
              <a:buClrTx/>
              <a:buSzTx/>
              <a:buFontTx/>
              <a:buNone/>
              <a:tabLst/>
            </a:pPr>
            <a:r>
              <a:rPr lang="pt-PT" altLang="en-US" sz="1400" dirty="0"/>
              <a:t>para combater o crescimento inexorável do crime cibernético. [18] </a:t>
            </a:r>
          </a:p>
        </p:txBody>
      </p:sp>
    </p:spTree>
    <p:extLst>
      <p:ext uri="{BB962C8B-B14F-4D97-AF65-F5344CB8AC3E}">
        <p14:creationId xmlns:p14="http://schemas.microsoft.com/office/powerpoint/2010/main" val="423061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32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Cooperação Internacional</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043C590B-D32F-4A0B-BF8E-6694D98664C6}"/>
              </a:ext>
            </a:extLst>
          </p:cNvPr>
          <p:cNvPicPr>
            <a:picLocks noChangeAspect="1"/>
          </p:cNvPicPr>
          <p:nvPr/>
        </p:nvPicPr>
        <p:blipFill>
          <a:blip r:embed="rId3"/>
          <a:stretch>
            <a:fillRect/>
          </a:stretch>
        </p:blipFill>
        <p:spPr>
          <a:xfrm>
            <a:off x="103059" y="1403629"/>
            <a:ext cx="4434304" cy="4049509"/>
          </a:xfrm>
          <a:prstGeom prst="rect">
            <a:avLst/>
          </a:prstGeom>
        </p:spPr>
      </p:pic>
      <p:sp>
        <p:nvSpPr>
          <p:cNvPr id="13" name="Retângulo 12">
            <a:extLst>
              <a:ext uri="{FF2B5EF4-FFF2-40B4-BE49-F238E27FC236}">
                <a16:creationId xmlns:a16="http://schemas.microsoft.com/office/drawing/2014/main" id="{04CC8A30-E816-45AD-942E-31C52A935FAB}"/>
              </a:ext>
            </a:extLst>
          </p:cNvPr>
          <p:cNvSpPr/>
          <p:nvPr/>
        </p:nvSpPr>
        <p:spPr>
          <a:xfrm>
            <a:off x="4606639" y="1142019"/>
            <a:ext cx="4572000" cy="523220"/>
          </a:xfrm>
          <a:prstGeom prst="rect">
            <a:avLst/>
          </a:prstGeom>
        </p:spPr>
        <p:txBody>
          <a:bodyPr>
            <a:spAutoFit/>
          </a:bodyPr>
          <a:lstStyle/>
          <a:p>
            <a:r>
              <a:rPr lang="pt-PT" sz="1400" dirty="0"/>
              <a:t>Os participantes da Missão incluíram funcionários do governo de:</a:t>
            </a:r>
            <a:endParaRPr lang="en-US" sz="1400" dirty="0"/>
          </a:p>
        </p:txBody>
      </p:sp>
      <p:sp>
        <p:nvSpPr>
          <p:cNvPr id="14" name="Retângulo 13">
            <a:extLst>
              <a:ext uri="{FF2B5EF4-FFF2-40B4-BE49-F238E27FC236}">
                <a16:creationId xmlns:a16="http://schemas.microsoft.com/office/drawing/2014/main" id="{7166E461-7A31-4C30-9C1F-330534661CF9}"/>
              </a:ext>
            </a:extLst>
          </p:cNvPr>
          <p:cNvSpPr/>
          <p:nvPr/>
        </p:nvSpPr>
        <p:spPr>
          <a:xfrm>
            <a:off x="4838006" y="1926849"/>
            <a:ext cx="4305993" cy="2246769"/>
          </a:xfrm>
          <a:prstGeom prst="rect">
            <a:avLst/>
          </a:prstGeom>
        </p:spPr>
        <p:txBody>
          <a:bodyPr wrap="square">
            <a:spAutoFit/>
          </a:bodyPr>
          <a:lstStyle/>
          <a:p>
            <a:r>
              <a:rPr lang="pt-PT" sz="1400" dirty="0"/>
              <a:t>Canadá, Espanha, Estados Unidos, Reino Unido, República Dominicana, Estônia, Israel, República da Coréia do Sul e Uruguai.</a:t>
            </a:r>
            <a:br>
              <a:rPr lang="pt-PT" sz="1400" dirty="0"/>
            </a:br>
            <a:r>
              <a:rPr lang="pt-PT" sz="1400" dirty="0"/>
              <a:t>Da mesma forma, além de funcionários da OEA, esta Comissão Internacional contou com a presença de representantes </a:t>
            </a:r>
            <a:r>
              <a:rPr lang="pt-PT" sz="1400" dirty="0">
                <a:solidFill>
                  <a:schemeClr val="accent1"/>
                </a:solidFill>
              </a:rPr>
              <a:t>do Conselho da Europa (COE), do Fórum Econômico Mundial (WEF), da INTERPOL, da Organização das Nações Unidas (ONU), da Organização de Cooperação Econômica. e Desenvolvimento (OCDE) e a Universidade de Oxford. </a:t>
            </a:r>
            <a:r>
              <a:rPr lang="pt-PT" sz="1400" dirty="0"/>
              <a:t>[16]</a:t>
            </a:r>
            <a:endParaRPr lang="en-US" sz="1400" dirty="0"/>
          </a:p>
        </p:txBody>
      </p:sp>
      <p:sp>
        <p:nvSpPr>
          <p:cNvPr id="18" name="Retângulo 17">
            <a:extLst>
              <a:ext uri="{FF2B5EF4-FFF2-40B4-BE49-F238E27FC236}">
                <a16:creationId xmlns:a16="http://schemas.microsoft.com/office/drawing/2014/main" id="{7FA19ECB-B70D-40DB-A6FF-A8328226CAF2}"/>
              </a:ext>
            </a:extLst>
          </p:cNvPr>
          <p:cNvSpPr/>
          <p:nvPr/>
        </p:nvSpPr>
        <p:spPr>
          <a:xfrm>
            <a:off x="4806657" y="4739875"/>
            <a:ext cx="4234284" cy="954107"/>
          </a:xfrm>
          <a:prstGeom prst="rect">
            <a:avLst/>
          </a:prstGeom>
        </p:spPr>
        <p:txBody>
          <a:bodyPr wrap="square">
            <a:spAutoFit/>
          </a:bodyPr>
          <a:lstStyle/>
          <a:p>
            <a:r>
              <a:rPr lang="pt-PT" sz="1400" dirty="0"/>
              <a:t>A Missão produziu um conjunto de recomendações para melhor informar os próximos passos da Colômbia no desenvolvimento de uma estratégia nacional de segurança cibernética.</a:t>
            </a:r>
            <a:endParaRPr lang="en-US" sz="1400" dirty="0"/>
          </a:p>
        </p:txBody>
      </p:sp>
      <p:pic>
        <p:nvPicPr>
          <p:cNvPr id="11" name="Imagem 10">
            <a:extLst>
              <a:ext uri="{FF2B5EF4-FFF2-40B4-BE49-F238E27FC236}">
                <a16:creationId xmlns:a16="http://schemas.microsoft.com/office/drawing/2014/main" id="{D7C6387D-ABF7-4286-A428-BF4863CFDE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314" y="1776779"/>
            <a:ext cx="518669" cy="575651"/>
          </a:xfrm>
          <a:prstGeom prst="rect">
            <a:avLst/>
          </a:prstGeom>
        </p:spPr>
      </p:pic>
      <p:pic>
        <p:nvPicPr>
          <p:cNvPr id="12" name="Imagem 11" descr="Uma imagem contendo escuro, preto, computador, aceso&#10;&#10;Descrição gerada automaticamente">
            <a:extLst>
              <a:ext uri="{FF2B5EF4-FFF2-40B4-BE49-F238E27FC236}">
                <a16:creationId xmlns:a16="http://schemas.microsoft.com/office/drawing/2014/main" id="{1286953A-1FDF-46F9-BA20-29F9499FC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0714" y="3933504"/>
            <a:ext cx="288107" cy="311085"/>
          </a:xfrm>
          <a:prstGeom prst="rect">
            <a:avLst/>
          </a:prstGeom>
        </p:spPr>
      </p:pic>
    </p:spTree>
    <p:extLst>
      <p:ext uri="{BB962C8B-B14F-4D97-AF65-F5344CB8AC3E}">
        <p14:creationId xmlns:p14="http://schemas.microsoft.com/office/powerpoint/2010/main" val="325802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33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Cooperação Internacional</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80647DFA-4ADB-4FDB-B0E4-071E8E6023C8}"/>
              </a:ext>
            </a:extLst>
          </p:cNvPr>
          <p:cNvSpPr/>
          <p:nvPr/>
        </p:nvSpPr>
        <p:spPr>
          <a:xfrm>
            <a:off x="129699" y="1028479"/>
            <a:ext cx="4572000" cy="738664"/>
          </a:xfrm>
          <a:prstGeom prst="rect">
            <a:avLst/>
          </a:prstGeom>
        </p:spPr>
        <p:txBody>
          <a:bodyPr>
            <a:spAutoFit/>
          </a:bodyPr>
          <a:lstStyle/>
          <a:p>
            <a:r>
              <a:rPr lang="pt-PT" sz="1400" dirty="0"/>
              <a:t>Essa iniciativa multissetorial hospeda vários projetos e atividades diferentes, projetados para entender e abordar questões de segurança cibernética.</a:t>
            </a:r>
            <a:endParaRPr lang="en-US" sz="1400" dirty="0"/>
          </a:p>
        </p:txBody>
      </p:sp>
      <p:sp>
        <p:nvSpPr>
          <p:cNvPr id="3" name="Retângulo 2">
            <a:extLst>
              <a:ext uri="{FF2B5EF4-FFF2-40B4-BE49-F238E27FC236}">
                <a16:creationId xmlns:a16="http://schemas.microsoft.com/office/drawing/2014/main" id="{E10C0B09-444C-46AC-BBA7-AB37ECAB9396}"/>
              </a:ext>
            </a:extLst>
          </p:cNvPr>
          <p:cNvSpPr/>
          <p:nvPr/>
        </p:nvSpPr>
        <p:spPr>
          <a:xfrm>
            <a:off x="146324" y="1891089"/>
            <a:ext cx="4572000" cy="523220"/>
          </a:xfrm>
          <a:prstGeom prst="rect">
            <a:avLst/>
          </a:prstGeom>
        </p:spPr>
        <p:txBody>
          <a:bodyPr>
            <a:spAutoFit/>
          </a:bodyPr>
          <a:lstStyle/>
          <a:p>
            <a:r>
              <a:rPr lang="pt-PT" sz="1400" dirty="0"/>
              <a:t>Por exemplo, o white paper recente do Project2020 da ICSPA:</a:t>
            </a:r>
            <a:endParaRPr lang="en-US" sz="1400" dirty="0"/>
          </a:p>
        </p:txBody>
      </p:sp>
      <p:sp>
        <p:nvSpPr>
          <p:cNvPr id="5" name="Retângulo 4">
            <a:extLst>
              <a:ext uri="{FF2B5EF4-FFF2-40B4-BE49-F238E27FC236}">
                <a16:creationId xmlns:a16="http://schemas.microsoft.com/office/drawing/2014/main" id="{BD681C61-4140-4836-96BA-A4A0C0E0A602}"/>
              </a:ext>
            </a:extLst>
          </p:cNvPr>
          <p:cNvSpPr/>
          <p:nvPr/>
        </p:nvSpPr>
        <p:spPr>
          <a:xfrm>
            <a:off x="487150" y="2523878"/>
            <a:ext cx="4084849" cy="1384995"/>
          </a:xfrm>
          <a:prstGeom prst="rect">
            <a:avLst/>
          </a:prstGeom>
        </p:spPr>
        <p:txBody>
          <a:bodyPr wrap="square">
            <a:spAutoFit/>
          </a:bodyPr>
          <a:lstStyle/>
          <a:p>
            <a:r>
              <a:rPr lang="pt-PT" sz="1400" dirty="0"/>
              <a:t>visa antecipar o futuro do cibercrime, permitindo que governos, empresas e cidadãos se preparem para os desafios e oportunidades da próxima década. Compreende uma série de atividades, incluindo relatórios comuns de ameaças, exercícios de cenário, orientação de políticas e capacitação. [19]</a:t>
            </a:r>
            <a:endParaRPr lang="en-US" sz="1400" dirty="0"/>
          </a:p>
        </p:txBody>
      </p:sp>
      <p:sp>
        <p:nvSpPr>
          <p:cNvPr id="6" name="Retângulo 5">
            <a:extLst>
              <a:ext uri="{FF2B5EF4-FFF2-40B4-BE49-F238E27FC236}">
                <a16:creationId xmlns:a16="http://schemas.microsoft.com/office/drawing/2014/main" id="{2E50B585-F850-42B4-AB87-BCA7DBDD412B}"/>
              </a:ext>
            </a:extLst>
          </p:cNvPr>
          <p:cNvSpPr/>
          <p:nvPr/>
        </p:nvSpPr>
        <p:spPr>
          <a:xfrm>
            <a:off x="301763" y="4160920"/>
            <a:ext cx="4572000" cy="2031325"/>
          </a:xfrm>
          <a:prstGeom prst="rect">
            <a:avLst/>
          </a:prstGeom>
        </p:spPr>
        <p:txBody>
          <a:bodyPr>
            <a:spAutoFit/>
          </a:bodyPr>
          <a:lstStyle/>
          <a:p>
            <a:r>
              <a:rPr lang="pt-PT" sz="1400" dirty="0"/>
              <a:t>Outras iniciativas importantes incluem:</a:t>
            </a:r>
          </a:p>
          <a:p>
            <a:endParaRPr lang="pt-PT" sz="1400" dirty="0"/>
          </a:p>
          <a:p>
            <a:pPr indent="-285750">
              <a:buFont typeface="Wingdings" panose="05000000000000000000" pitchFamily="2" charset="2"/>
              <a:buChar char="§"/>
            </a:pPr>
            <a:r>
              <a:rPr lang="pt-PT" sz="1400" dirty="0"/>
              <a:t>Grupo de Trabalho Anti-Phishing (APWG);</a:t>
            </a:r>
          </a:p>
          <a:p>
            <a:endParaRPr lang="pt-PT" sz="1400" dirty="0"/>
          </a:p>
          <a:p>
            <a:pPr indent="-285750">
              <a:buFont typeface="Wingdings" panose="05000000000000000000" pitchFamily="2" charset="2"/>
              <a:buChar char="§"/>
            </a:pPr>
            <a:r>
              <a:rPr lang="pt-PT" sz="1400" dirty="0"/>
              <a:t>O sistema de mensagens, malware e anti-abuso móvel Grupo de Trabalho (MAAWG); e</a:t>
            </a:r>
          </a:p>
          <a:p>
            <a:pPr indent="-285750">
              <a:buFont typeface="Wingdings" panose="05000000000000000000" pitchFamily="2" charset="2"/>
              <a:buChar char="§"/>
            </a:pPr>
            <a:endParaRPr lang="pt-PT" sz="1400" dirty="0"/>
          </a:p>
          <a:p>
            <a:pPr indent="-285750">
              <a:buFont typeface="Wingdings" panose="05000000000000000000" pitchFamily="2" charset="2"/>
              <a:buChar char="§"/>
            </a:pPr>
            <a:r>
              <a:rPr lang="pt-PT" sz="1400" dirty="0"/>
              <a:t>Fórum de resposta a incidentes e segurança</a:t>
            </a:r>
            <a:br>
              <a:rPr lang="pt-PT" sz="1400" dirty="0"/>
            </a:br>
            <a:r>
              <a:rPr lang="pt-PT" sz="1400" dirty="0"/>
              <a:t>Equipes (FIRST).</a:t>
            </a:r>
            <a:endParaRPr lang="en-US" sz="1400" dirty="0"/>
          </a:p>
        </p:txBody>
      </p:sp>
      <p:sp>
        <p:nvSpPr>
          <p:cNvPr id="7" name="Retângulo 6">
            <a:extLst>
              <a:ext uri="{FF2B5EF4-FFF2-40B4-BE49-F238E27FC236}">
                <a16:creationId xmlns:a16="http://schemas.microsoft.com/office/drawing/2014/main" id="{83490D6F-AD83-4B09-B9E9-DFD4BBF3D997}"/>
              </a:ext>
            </a:extLst>
          </p:cNvPr>
          <p:cNvSpPr/>
          <p:nvPr/>
        </p:nvSpPr>
        <p:spPr>
          <a:xfrm>
            <a:off x="4651823" y="955314"/>
            <a:ext cx="4572000" cy="1384995"/>
          </a:xfrm>
          <a:prstGeom prst="rect">
            <a:avLst/>
          </a:prstGeom>
        </p:spPr>
        <p:txBody>
          <a:bodyPr wrap="square">
            <a:spAutoFit/>
          </a:bodyPr>
          <a:lstStyle/>
          <a:p>
            <a:r>
              <a:rPr lang="pt-PT" sz="1400" dirty="0"/>
              <a:t>A última das três iniciativas mencionadas acima - FIRST - é uma plataforma para o intercâmbio de experiências e melhores práticas na resposta a incidentes de segurança cibernética. Essa comunidade global de especialistas se reúne anualmente </a:t>
            </a:r>
            <a:r>
              <a:rPr lang="pt-PT" sz="1400" dirty="0">
                <a:solidFill>
                  <a:schemeClr val="accent1"/>
                </a:solidFill>
              </a:rPr>
              <a:t>na Conferência sobre Manuseio de Incidentes de Segurança em Computadores.</a:t>
            </a:r>
            <a:endParaRPr lang="en-US" sz="1400" dirty="0">
              <a:solidFill>
                <a:schemeClr val="accent1"/>
              </a:solidFill>
            </a:endParaRPr>
          </a:p>
        </p:txBody>
      </p:sp>
      <p:sp>
        <p:nvSpPr>
          <p:cNvPr id="11" name="Retângulo 10">
            <a:extLst>
              <a:ext uri="{FF2B5EF4-FFF2-40B4-BE49-F238E27FC236}">
                <a16:creationId xmlns:a16="http://schemas.microsoft.com/office/drawing/2014/main" id="{A8B6E297-AC96-422B-8C15-43A1AC7086D6}"/>
              </a:ext>
            </a:extLst>
          </p:cNvPr>
          <p:cNvSpPr/>
          <p:nvPr/>
        </p:nvSpPr>
        <p:spPr>
          <a:xfrm>
            <a:off x="4701699" y="3253200"/>
            <a:ext cx="4264425" cy="523220"/>
          </a:xfrm>
          <a:prstGeom prst="rect">
            <a:avLst/>
          </a:prstGeom>
        </p:spPr>
        <p:txBody>
          <a:bodyPr wrap="square">
            <a:spAutoFit/>
          </a:bodyPr>
          <a:lstStyle/>
          <a:p>
            <a:r>
              <a:rPr lang="pt-PT" sz="1400" dirty="0"/>
              <a:t>A FIRST também organiza eventos de treinamento, workshops e colóquios técnicos, onde os participantes:</a:t>
            </a:r>
            <a:endParaRPr lang="en-US" sz="1400" dirty="0"/>
          </a:p>
        </p:txBody>
      </p:sp>
      <p:sp>
        <p:nvSpPr>
          <p:cNvPr id="12" name="Retângulo 11">
            <a:extLst>
              <a:ext uri="{FF2B5EF4-FFF2-40B4-BE49-F238E27FC236}">
                <a16:creationId xmlns:a16="http://schemas.microsoft.com/office/drawing/2014/main" id="{E8E5901F-E4F0-4698-8128-B36365CBF513}"/>
              </a:ext>
            </a:extLst>
          </p:cNvPr>
          <p:cNvSpPr/>
          <p:nvPr/>
        </p:nvSpPr>
        <p:spPr>
          <a:xfrm>
            <a:off x="4923639" y="3940141"/>
            <a:ext cx="4264425" cy="954107"/>
          </a:xfrm>
          <a:prstGeom prst="rect">
            <a:avLst/>
          </a:prstGeom>
        </p:spPr>
        <p:txBody>
          <a:bodyPr wrap="square">
            <a:spAutoFit/>
          </a:bodyPr>
          <a:lstStyle/>
          <a:p>
            <a:r>
              <a:rPr lang="pt-PT" sz="1400" dirty="0"/>
              <a:t>compartilhar informações sobre vulnerabilidades, incidentes, ferramentas e todos os outros problemas que afetam a operação das equipes de resposta e segurança a incidentes. [20]</a:t>
            </a:r>
            <a:endParaRPr lang="en-US" sz="1400" dirty="0"/>
          </a:p>
        </p:txBody>
      </p:sp>
      <p:sp>
        <p:nvSpPr>
          <p:cNvPr id="15" name="Retângulo 14">
            <a:extLst>
              <a:ext uri="{FF2B5EF4-FFF2-40B4-BE49-F238E27FC236}">
                <a16:creationId xmlns:a16="http://schemas.microsoft.com/office/drawing/2014/main" id="{1E5B4945-3E22-4961-A0B1-EBFE07891807}"/>
              </a:ext>
            </a:extLst>
          </p:cNvPr>
          <p:cNvSpPr/>
          <p:nvPr/>
        </p:nvSpPr>
        <p:spPr>
          <a:xfrm>
            <a:off x="4718325" y="5046335"/>
            <a:ext cx="4369990" cy="1384995"/>
          </a:xfrm>
          <a:prstGeom prst="rect">
            <a:avLst/>
          </a:prstGeom>
        </p:spPr>
        <p:txBody>
          <a:bodyPr wrap="square">
            <a:spAutoFit/>
          </a:bodyPr>
          <a:lstStyle/>
          <a:p>
            <a:r>
              <a:rPr lang="pt-PT" sz="1400" dirty="0"/>
              <a:t>A grande maioria dos mais de 300 membros da FIRST é formada por equipes nacionais e corporativas de resposta a incidentes e segurança. Na próxima seção, apresentamos essas equipes e explicamos suas funções na construção e manutenção da capacidade de resposta a incidentes de segurança cibernética.</a:t>
            </a:r>
            <a:endParaRPr lang="en-US" sz="1400" dirty="0"/>
          </a:p>
        </p:txBody>
      </p:sp>
      <p:pic>
        <p:nvPicPr>
          <p:cNvPr id="16" name="Imagem 15">
            <a:extLst>
              <a:ext uri="{FF2B5EF4-FFF2-40B4-BE49-F238E27FC236}">
                <a16:creationId xmlns:a16="http://schemas.microsoft.com/office/drawing/2014/main" id="{89B77C03-0B18-41C3-A2DF-FD5D03B3440A}"/>
              </a:ext>
            </a:extLst>
          </p:cNvPr>
          <p:cNvPicPr>
            <a:picLocks noChangeAspect="1"/>
          </p:cNvPicPr>
          <p:nvPr/>
        </p:nvPicPr>
        <p:blipFill>
          <a:blip r:embed="rId3"/>
          <a:stretch>
            <a:fillRect/>
          </a:stretch>
        </p:blipFill>
        <p:spPr>
          <a:xfrm>
            <a:off x="6111109" y="2530860"/>
            <a:ext cx="1508891" cy="777307"/>
          </a:xfrm>
          <a:prstGeom prst="rect">
            <a:avLst/>
          </a:prstGeom>
        </p:spPr>
      </p:pic>
      <p:pic>
        <p:nvPicPr>
          <p:cNvPr id="14" name="Imagem 13">
            <a:extLst>
              <a:ext uri="{FF2B5EF4-FFF2-40B4-BE49-F238E27FC236}">
                <a16:creationId xmlns:a16="http://schemas.microsoft.com/office/drawing/2014/main" id="{4A009B81-20B5-4F67-8B3E-5676D81A19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11" y="2343862"/>
            <a:ext cx="518669" cy="575651"/>
          </a:xfrm>
          <a:prstGeom prst="rect">
            <a:avLst/>
          </a:prstGeom>
        </p:spPr>
      </p:pic>
      <p:pic>
        <p:nvPicPr>
          <p:cNvPr id="17" name="Imagem 16" descr="Uma imagem contendo escuro, preto, computador, aceso&#10;&#10;Descrição gerada automaticamente">
            <a:extLst>
              <a:ext uri="{FF2B5EF4-FFF2-40B4-BE49-F238E27FC236}">
                <a16:creationId xmlns:a16="http://schemas.microsoft.com/office/drawing/2014/main" id="{95A921F1-B3DD-4C4E-BD0D-492D98B21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211" y="3689316"/>
            <a:ext cx="288107" cy="311085"/>
          </a:xfrm>
          <a:prstGeom prst="rect">
            <a:avLst/>
          </a:prstGeom>
        </p:spPr>
      </p:pic>
      <p:pic>
        <p:nvPicPr>
          <p:cNvPr id="18" name="Imagem 17">
            <a:extLst>
              <a:ext uri="{FF2B5EF4-FFF2-40B4-BE49-F238E27FC236}">
                <a16:creationId xmlns:a16="http://schemas.microsoft.com/office/drawing/2014/main" id="{387A38F3-023A-4A7C-A62C-5E310A575B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968" y="3776420"/>
            <a:ext cx="518669" cy="575651"/>
          </a:xfrm>
          <a:prstGeom prst="rect">
            <a:avLst/>
          </a:prstGeom>
        </p:spPr>
      </p:pic>
      <p:pic>
        <p:nvPicPr>
          <p:cNvPr id="19" name="Imagem 18" descr="Uma imagem contendo escuro, preto, computador, aceso&#10;&#10;Descrição gerada automaticamente">
            <a:extLst>
              <a:ext uri="{FF2B5EF4-FFF2-40B4-BE49-F238E27FC236}">
                <a16:creationId xmlns:a16="http://schemas.microsoft.com/office/drawing/2014/main" id="{F124F984-1C1A-4F02-AA62-2C615E0A5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432" y="4659206"/>
            <a:ext cx="288107" cy="311085"/>
          </a:xfrm>
          <a:prstGeom prst="rect">
            <a:avLst/>
          </a:prstGeom>
        </p:spPr>
      </p:pic>
    </p:spTree>
    <p:extLst>
      <p:ext uri="{BB962C8B-B14F-4D97-AF65-F5344CB8AC3E}">
        <p14:creationId xmlns:p14="http://schemas.microsoft.com/office/powerpoint/2010/main" val="884735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34</a:t>
            </a:fld>
            <a:endParaRPr lang="en-GB" altLang="en-US" noProof="0" dirty="0"/>
          </a:p>
        </p:txBody>
      </p:sp>
      <p:sp>
        <p:nvSpPr>
          <p:cNvPr id="8" name="Rectangle 4">
            <a:extLst>
              <a:ext uri="{FF2B5EF4-FFF2-40B4-BE49-F238E27FC236}">
                <a16:creationId xmlns:a16="http://schemas.microsoft.com/office/drawing/2014/main" id="{6B17FDA1-9C8A-4B0E-8DD4-E3E0F4054EC3}"/>
              </a:ext>
            </a:extLst>
          </p:cNvPr>
          <p:cNvSpPr/>
          <p:nvPr/>
        </p:nvSpPr>
        <p:spPr>
          <a:xfrm>
            <a:off x="1538701" y="1882038"/>
            <a:ext cx="6379813" cy="2308324"/>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b="1" dirty="0"/>
              <a:t>Colaboração e Coordenação</a:t>
            </a:r>
          </a:p>
          <a:p>
            <a:pPr algn="ctr"/>
            <a:endParaRPr lang="pt-PT" sz="1400" dirty="0"/>
          </a:p>
          <a:p>
            <a:pPr algn="ctr"/>
            <a:r>
              <a:rPr lang="pt-PT" sz="1400" dirty="0"/>
              <a:t>Agora clique na seta para a frente para um pequeno teste</a:t>
            </a:r>
          </a:p>
          <a:p>
            <a:pPr algn="ctr"/>
            <a:endParaRPr lang="pt-PT" sz="1400" dirty="0"/>
          </a:p>
          <a:p>
            <a:pPr algn="ctr"/>
            <a:r>
              <a:rPr lang="pt-PT" sz="1400" dirty="0"/>
              <a:t>Haverá </a:t>
            </a:r>
            <a:r>
              <a:rPr lang="pt-PT" sz="1400" b="1" dirty="0">
                <a:solidFill>
                  <a:schemeClr val="accent1"/>
                </a:solidFill>
              </a:rPr>
              <a:t>quatro</a:t>
            </a:r>
            <a:r>
              <a:rPr lang="pt-PT" sz="1400" dirty="0"/>
              <a:t> questões para responder</a:t>
            </a:r>
            <a:endParaRPr lang="pt-PT" sz="1200" b="1" dirty="0"/>
          </a:p>
          <a:p>
            <a:pPr algn="ctr"/>
            <a:endParaRPr lang="pt-PT" sz="1200" b="1" dirty="0"/>
          </a:p>
          <a:p>
            <a:pPr algn="ctr"/>
            <a:endParaRPr lang="pt-PT" sz="1200" b="1" dirty="0"/>
          </a:p>
        </p:txBody>
      </p:sp>
      <p:cxnSp>
        <p:nvCxnSpPr>
          <p:cNvPr id="11" name="Conector reto 10">
            <a:extLst>
              <a:ext uri="{FF2B5EF4-FFF2-40B4-BE49-F238E27FC236}">
                <a16:creationId xmlns:a16="http://schemas.microsoft.com/office/drawing/2014/main" id="{8329E7D6-553F-4C31-867E-8622220A9D4F}"/>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703C559B-8344-4293-A025-03D8AE4AC2F9}"/>
              </a:ext>
            </a:extLst>
          </p:cNvPr>
          <p:cNvPicPr>
            <a:picLocks noChangeAspect="1"/>
          </p:cNvPicPr>
          <p:nvPr/>
        </p:nvPicPr>
        <p:blipFill>
          <a:blip r:embed="rId3"/>
          <a:stretch>
            <a:fillRect/>
          </a:stretch>
        </p:blipFill>
        <p:spPr>
          <a:xfrm>
            <a:off x="2668361" y="3429000"/>
            <a:ext cx="548688" cy="525826"/>
          </a:xfrm>
          <a:prstGeom prst="rect">
            <a:avLst/>
          </a:prstGeom>
        </p:spPr>
      </p:pic>
      <p:sp>
        <p:nvSpPr>
          <p:cNvPr id="9" name="Título 6">
            <a:extLst>
              <a:ext uri="{FF2B5EF4-FFF2-40B4-BE49-F238E27FC236}">
                <a16:creationId xmlns:a16="http://schemas.microsoft.com/office/drawing/2014/main" id="{B9FC0799-ED92-4D7B-9094-A39FDC885D84}"/>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pt-BR" sz="2000" b="1" dirty="0">
                <a:solidFill>
                  <a:srgbClr val="00B0F0"/>
                </a:solidFill>
              </a:rPr>
              <a:t>Quiz</a:t>
            </a:r>
            <a:endParaRPr lang="pt-BR" sz="3600" b="1" dirty="0">
              <a:solidFill>
                <a:srgbClr val="00B0F0"/>
              </a:solidFill>
            </a:endParaRPr>
          </a:p>
        </p:txBody>
      </p:sp>
    </p:spTree>
    <p:extLst>
      <p:ext uri="{BB962C8B-B14F-4D97-AF65-F5344CB8AC3E}">
        <p14:creationId xmlns:p14="http://schemas.microsoft.com/office/powerpoint/2010/main" val="3597704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35</a:t>
            </a:fld>
            <a:endParaRPr lang="en-GB" altLang="en-US" noProof="0" dirty="0"/>
          </a:p>
        </p:txBody>
      </p:sp>
      <p:sp>
        <p:nvSpPr>
          <p:cNvPr id="5" name="Título 6">
            <a:extLst>
              <a:ext uri="{FF2B5EF4-FFF2-40B4-BE49-F238E27FC236}">
                <a16:creationId xmlns:a16="http://schemas.microsoft.com/office/drawing/2014/main" id="{A805E6DE-32CF-41BF-BD7F-7C7FB56BAD9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1 de 4</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20" name="Retângulo 19">
            <a:extLst>
              <a:ext uri="{FF2B5EF4-FFF2-40B4-BE49-F238E27FC236}">
                <a16:creationId xmlns:a16="http://schemas.microsoft.com/office/drawing/2014/main" id="{87782CB2-2506-4C72-9714-4300C29C7E01}"/>
              </a:ext>
            </a:extLst>
          </p:cNvPr>
          <p:cNvSpPr/>
          <p:nvPr/>
        </p:nvSpPr>
        <p:spPr>
          <a:xfrm>
            <a:off x="440095" y="3296639"/>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34" name="Retângulo 33">
            <a:extLst>
              <a:ext uri="{FF2B5EF4-FFF2-40B4-BE49-F238E27FC236}">
                <a16:creationId xmlns:a16="http://schemas.microsoft.com/office/drawing/2014/main" id="{52C64CBC-CE90-4BEA-A4C1-F7B59F2EA581}"/>
              </a:ext>
            </a:extLst>
          </p:cNvPr>
          <p:cNvSpPr/>
          <p:nvPr/>
        </p:nvSpPr>
        <p:spPr>
          <a:xfrm>
            <a:off x="440095" y="4100911"/>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657045" y="4100911"/>
            <a:ext cx="1184940" cy="369332"/>
          </a:xfrm>
          <a:prstGeom prst="rect">
            <a:avLst/>
          </a:prstGeom>
        </p:spPr>
        <p:txBody>
          <a:bodyPr wrap="none">
            <a:spAutoFit/>
          </a:bodyPr>
          <a:lstStyle/>
          <a:p>
            <a:r>
              <a:rPr lang="pt-PT" altLang="en-US" dirty="0">
                <a:solidFill>
                  <a:schemeClr val="bg1"/>
                </a:solidFill>
                <a:latin typeface="Arial Unicode MS"/>
              </a:rPr>
              <a:t>Submeter</a:t>
            </a:r>
            <a:endParaRPr lang="en-US" dirty="0">
              <a:solidFill>
                <a:schemeClr val="bg1"/>
              </a:solidFill>
            </a:endParaRPr>
          </a:p>
        </p:txBody>
      </p:sp>
      <p:sp>
        <p:nvSpPr>
          <p:cNvPr id="3" name="Retângulo 2">
            <a:extLst>
              <a:ext uri="{FF2B5EF4-FFF2-40B4-BE49-F238E27FC236}">
                <a16:creationId xmlns:a16="http://schemas.microsoft.com/office/drawing/2014/main" id="{8DC24FEC-721A-4706-B2CF-A3C873A8A053}"/>
              </a:ext>
            </a:extLst>
          </p:cNvPr>
          <p:cNvSpPr/>
          <p:nvPr/>
        </p:nvSpPr>
        <p:spPr>
          <a:xfrm>
            <a:off x="403911" y="1522018"/>
            <a:ext cx="7676059" cy="1169551"/>
          </a:xfrm>
          <a:prstGeom prst="rect">
            <a:avLst/>
          </a:prstGeom>
        </p:spPr>
        <p:txBody>
          <a:bodyPr wrap="square">
            <a:spAutoFit/>
          </a:bodyPr>
          <a:lstStyle/>
          <a:p>
            <a:r>
              <a:rPr lang="pt-PT" sz="1400" dirty="0">
                <a:latin typeface="Arial Unicode MS"/>
              </a:rPr>
              <a:t>Este módulo considerou três tópicos sob o título "colaboração e coordenação".</a:t>
            </a:r>
          </a:p>
          <a:p>
            <a:br>
              <a:rPr lang="pt-PT" sz="1400" dirty="0">
                <a:latin typeface="Arial Unicode MS"/>
              </a:rPr>
            </a:br>
            <a:r>
              <a:rPr lang="pt-PT" sz="1400" dirty="0">
                <a:latin typeface="Arial Unicode MS"/>
              </a:rPr>
              <a:t>Dois deles foram Partners Parcerias Público-Privadas e Cooperação Transfronteiriça.</a:t>
            </a:r>
          </a:p>
          <a:p>
            <a:br>
              <a:rPr lang="pt-PT" sz="1400" dirty="0">
                <a:latin typeface="Arial Unicode MS"/>
              </a:rPr>
            </a:br>
            <a:r>
              <a:rPr lang="pt-PT" sz="1400" dirty="0">
                <a:latin typeface="Arial Unicode MS"/>
              </a:rPr>
              <a:t>Qual foi o terceiro tópico?</a:t>
            </a:r>
            <a:endParaRPr lang="en-US" sz="1400" dirty="0">
              <a:latin typeface="Arial Unicode MS"/>
            </a:endParaRPr>
          </a:p>
        </p:txBody>
      </p:sp>
      <p:sp>
        <p:nvSpPr>
          <p:cNvPr id="9" name="Retângulo 8">
            <a:extLst>
              <a:ext uri="{FF2B5EF4-FFF2-40B4-BE49-F238E27FC236}">
                <a16:creationId xmlns:a16="http://schemas.microsoft.com/office/drawing/2014/main" id="{0E055ED1-81E7-4B01-A2AB-364589FFAAE1}"/>
              </a:ext>
            </a:extLst>
          </p:cNvPr>
          <p:cNvSpPr/>
          <p:nvPr/>
        </p:nvSpPr>
        <p:spPr>
          <a:xfrm>
            <a:off x="390220" y="2760055"/>
            <a:ext cx="8005635" cy="307777"/>
          </a:xfrm>
          <a:prstGeom prst="rect">
            <a:avLst/>
          </a:prstGeom>
        </p:spPr>
        <p:txBody>
          <a:bodyPr wrap="square">
            <a:spAutoFit/>
          </a:bodyPr>
          <a:lstStyle/>
          <a:p>
            <a:r>
              <a:rPr lang="pt-PT" sz="1400" b="1" dirty="0">
                <a:solidFill>
                  <a:schemeClr val="accent1"/>
                </a:solidFill>
                <a:latin typeface="Arial Unicode MS"/>
              </a:rPr>
              <a:t>Digite sua resposta no espaço fornecido abaixo e clique em Enviar</a:t>
            </a:r>
            <a:endParaRPr lang="en-US" sz="1400" b="1" dirty="0">
              <a:solidFill>
                <a:schemeClr val="accent1"/>
              </a:solidFill>
              <a:latin typeface="Arial Unicode MS"/>
            </a:endParaRPr>
          </a:p>
        </p:txBody>
      </p:sp>
    </p:spTree>
    <p:extLst>
      <p:ext uri="{BB962C8B-B14F-4D97-AF65-F5344CB8AC3E}">
        <p14:creationId xmlns:p14="http://schemas.microsoft.com/office/powerpoint/2010/main" val="3041299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36</a:t>
            </a:fld>
            <a:endParaRPr lang="en-GB" altLang="en-US" noProof="0" dirty="0"/>
          </a:p>
        </p:txBody>
      </p:sp>
      <p:sp>
        <p:nvSpPr>
          <p:cNvPr id="5" name="Título 6">
            <a:extLst>
              <a:ext uri="{FF2B5EF4-FFF2-40B4-BE49-F238E27FC236}">
                <a16:creationId xmlns:a16="http://schemas.microsoft.com/office/drawing/2014/main" id="{A805E6DE-32CF-41BF-BD7F-7C7FB56BAD9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2 de 4</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20" name="Retângulo 19">
            <a:extLst>
              <a:ext uri="{FF2B5EF4-FFF2-40B4-BE49-F238E27FC236}">
                <a16:creationId xmlns:a16="http://schemas.microsoft.com/office/drawing/2014/main" id="{87782CB2-2506-4C72-9714-4300C29C7E01}"/>
              </a:ext>
            </a:extLst>
          </p:cNvPr>
          <p:cNvSpPr/>
          <p:nvPr/>
        </p:nvSpPr>
        <p:spPr>
          <a:xfrm>
            <a:off x="440095" y="4111287"/>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34" name="Retângulo 33">
            <a:extLst>
              <a:ext uri="{FF2B5EF4-FFF2-40B4-BE49-F238E27FC236}">
                <a16:creationId xmlns:a16="http://schemas.microsoft.com/office/drawing/2014/main" id="{52C64CBC-CE90-4BEA-A4C1-F7B59F2EA581}"/>
              </a:ext>
            </a:extLst>
          </p:cNvPr>
          <p:cNvSpPr/>
          <p:nvPr/>
        </p:nvSpPr>
        <p:spPr>
          <a:xfrm>
            <a:off x="440095" y="4915559"/>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657045" y="4915559"/>
            <a:ext cx="1184940" cy="369332"/>
          </a:xfrm>
          <a:prstGeom prst="rect">
            <a:avLst/>
          </a:prstGeom>
        </p:spPr>
        <p:txBody>
          <a:bodyPr wrap="none">
            <a:spAutoFit/>
          </a:bodyPr>
          <a:lstStyle/>
          <a:p>
            <a:r>
              <a:rPr lang="pt-PT" altLang="en-US" dirty="0">
                <a:solidFill>
                  <a:schemeClr val="bg1"/>
                </a:solidFill>
                <a:latin typeface="Arial Unicode MS"/>
              </a:rPr>
              <a:t>Submeter</a:t>
            </a:r>
            <a:endParaRPr lang="en-US" dirty="0">
              <a:solidFill>
                <a:schemeClr val="bg1"/>
              </a:solidFill>
            </a:endParaRPr>
          </a:p>
        </p:txBody>
      </p:sp>
      <p:sp>
        <p:nvSpPr>
          <p:cNvPr id="9" name="Retângulo 8">
            <a:extLst>
              <a:ext uri="{FF2B5EF4-FFF2-40B4-BE49-F238E27FC236}">
                <a16:creationId xmlns:a16="http://schemas.microsoft.com/office/drawing/2014/main" id="{0E055ED1-81E7-4B01-A2AB-364589FFAAE1}"/>
              </a:ext>
            </a:extLst>
          </p:cNvPr>
          <p:cNvSpPr/>
          <p:nvPr/>
        </p:nvSpPr>
        <p:spPr>
          <a:xfrm>
            <a:off x="345828" y="3596485"/>
            <a:ext cx="8005635" cy="307777"/>
          </a:xfrm>
          <a:prstGeom prst="rect">
            <a:avLst/>
          </a:prstGeom>
        </p:spPr>
        <p:txBody>
          <a:bodyPr wrap="square">
            <a:spAutoFit/>
          </a:bodyPr>
          <a:lstStyle/>
          <a:p>
            <a:r>
              <a:rPr lang="pt-PT" sz="1400" b="1" dirty="0">
                <a:solidFill>
                  <a:schemeClr val="accent1"/>
                </a:solidFill>
                <a:latin typeface="Arial Unicode MS"/>
              </a:rPr>
              <a:t>Digite sua resposta no espaço fornecido abaixo e clique em Enviar</a:t>
            </a:r>
            <a:endParaRPr lang="en-US" sz="1400" b="1" dirty="0">
              <a:solidFill>
                <a:schemeClr val="accent1"/>
              </a:solidFill>
              <a:latin typeface="Arial Unicode MS"/>
            </a:endParaRPr>
          </a:p>
        </p:txBody>
      </p:sp>
      <p:sp>
        <p:nvSpPr>
          <p:cNvPr id="6" name="Retângulo 5">
            <a:extLst>
              <a:ext uri="{FF2B5EF4-FFF2-40B4-BE49-F238E27FC236}">
                <a16:creationId xmlns:a16="http://schemas.microsoft.com/office/drawing/2014/main" id="{4C7277E9-A40F-4B5A-8B12-7202438D9F68}"/>
              </a:ext>
            </a:extLst>
          </p:cNvPr>
          <p:cNvSpPr/>
          <p:nvPr/>
        </p:nvSpPr>
        <p:spPr>
          <a:xfrm>
            <a:off x="323240" y="1568088"/>
            <a:ext cx="8363560" cy="1815882"/>
          </a:xfrm>
          <a:prstGeom prst="rect">
            <a:avLst/>
          </a:prstGeom>
        </p:spPr>
        <p:txBody>
          <a:bodyPr wrap="square">
            <a:spAutoFit/>
          </a:bodyPr>
          <a:lstStyle/>
          <a:p>
            <a:r>
              <a:rPr lang="pt-PT" sz="1400" dirty="0">
                <a:latin typeface="Arial Unicode MS"/>
              </a:rPr>
              <a:t>Essencial para desenvolver uma resposta totalmente informada às ameaças materiais à cibersegurança é ter colaboração e coordenação entre os grupos de partes interessadas.</a:t>
            </a:r>
          </a:p>
          <a:p>
            <a:br>
              <a:rPr lang="pt-PT" sz="1400" dirty="0">
                <a:latin typeface="Arial Unicode MS"/>
              </a:rPr>
            </a:br>
            <a:r>
              <a:rPr lang="pt-PT" sz="1400" dirty="0">
                <a:latin typeface="Arial Unicode MS"/>
              </a:rPr>
              <a:t>Qual grupo de partes interessadas está faltando na lista?</a:t>
            </a:r>
            <a:br>
              <a:rPr lang="pt-PT" sz="1400" dirty="0">
                <a:latin typeface="Arial Unicode MS"/>
              </a:rPr>
            </a:br>
            <a:endParaRPr lang="pt-PT" sz="1400" dirty="0">
              <a:latin typeface="Arial Unicode MS"/>
            </a:endParaRPr>
          </a:p>
          <a:p>
            <a:pPr marL="285750" indent="-285750">
              <a:buFont typeface="Wingdings" panose="05000000000000000000" pitchFamily="2" charset="2"/>
              <a:buChar char="§"/>
            </a:pPr>
            <a:r>
              <a:rPr lang="pt-PT" sz="1400" dirty="0">
                <a:latin typeface="Arial Unicode MS"/>
              </a:rPr>
              <a:t>Setor privado</a:t>
            </a:r>
          </a:p>
          <a:p>
            <a:pPr marL="285750" indent="-285750">
              <a:buFont typeface="Wingdings" panose="05000000000000000000" pitchFamily="2" charset="2"/>
              <a:buChar char="§"/>
            </a:pPr>
            <a:r>
              <a:rPr lang="pt-PT" sz="1400" dirty="0">
                <a:latin typeface="Arial Unicode MS"/>
              </a:rPr>
              <a:t>Comunidade técnica</a:t>
            </a:r>
          </a:p>
          <a:p>
            <a:pPr marL="285750" indent="-285750">
              <a:buFont typeface="Wingdings" panose="05000000000000000000" pitchFamily="2" charset="2"/>
              <a:buChar char="§"/>
            </a:pPr>
            <a:r>
              <a:rPr lang="pt-PT" sz="1400" dirty="0">
                <a:latin typeface="Arial Unicode MS"/>
              </a:rPr>
              <a:t>Sociedade civil</a:t>
            </a:r>
            <a:endParaRPr lang="en-US" sz="1400" dirty="0">
              <a:latin typeface="Arial Unicode MS"/>
            </a:endParaRPr>
          </a:p>
        </p:txBody>
      </p:sp>
    </p:spTree>
    <p:extLst>
      <p:ext uri="{BB962C8B-B14F-4D97-AF65-F5344CB8AC3E}">
        <p14:creationId xmlns:p14="http://schemas.microsoft.com/office/powerpoint/2010/main" val="3406760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37</a:t>
            </a:fld>
            <a:endParaRPr lang="en-GB" altLang="en-US" noProof="0" dirty="0"/>
          </a:p>
        </p:txBody>
      </p:sp>
      <p:sp>
        <p:nvSpPr>
          <p:cNvPr id="5" name="Título 6">
            <a:extLst>
              <a:ext uri="{FF2B5EF4-FFF2-40B4-BE49-F238E27FC236}">
                <a16:creationId xmlns:a16="http://schemas.microsoft.com/office/drawing/2014/main" id="{A805E6DE-32CF-41BF-BD7F-7C7FB56BAD9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3 de 4</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34" name="Retângulo 33">
            <a:extLst>
              <a:ext uri="{FF2B5EF4-FFF2-40B4-BE49-F238E27FC236}">
                <a16:creationId xmlns:a16="http://schemas.microsoft.com/office/drawing/2014/main" id="{52C64CBC-CE90-4BEA-A4C1-F7B59F2EA581}"/>
              </a:ext>
            </a:extLst>
          </p:cNvPr>
          <p:cNvSpPr/>
          <p:nvPr/>
        </p:nvSpPr>
        <p:spPr>
          <a:xfrm>
            <a:off x="440095" y="4915559"/>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657045" y="4915559"/>
            <a:ext cx="1184940" cy="369332"/>
          </a:xfrm>
          <a:prstGeom prst="rect">
            <a:avLst/>
          </a:prstGeom>
        </p:spPr>
        <p:txBody>
          <a:bodyPr wrap="none">
            <a:spAutoFit/>
          </a:bodyPr>
          <a:lstStyle/>
          <a:p>
            <a:r>
              <a:rPr lang="pt-PT" altLang="en-US" dirty="0">
                <a:solidFill>
                  <a:schemeClr val="bg1"/>
                </a:solidFill>
                <a:latin typeface="Arial Unicode MS"/>
              </a:rPr>
              <a:t>Submeter</a:t>
            </a:r>
            <a:endParaRPr lang="en-US" dirty="0">
              <a:solidFill>
                <a:schemeClr val="bg1"/>
              </a:solidFill>
            </a:endParaRPr>
          </a:p>
        </p:txBody>
      </p:sp>
      <p:sp>
        <p:nvSpPr>
          <p:cNvPr id="9" name="Retângulo 8">
            <a:extLst>
              <a:ext uri="{FF2B5EF4-FFF2-40B4-BE49-F238E27FC236}">
                <a16:creationId xmlns:a16="http://schemas.microsoft.com/office/drawing/2014/main" id="{0E055ED1-81E7-4B01-A2AB-364589FFAAE1}"/>
              </a:ext>
            </a:extLst>
          </p:cNvPr>
          <p:cNvSpPr/>
          <p:nvPr/>
        </p:nvSpPr>
        <p:spPr>
          <a:xfrm>
            <a:off x="345828" y="2264137"/>
            <a:ext cx="8005635" cy="307777"/>
          </a:xfrm>
          <a:prstGeom prst="rect">
            <a:avLst/>
          </a:prstGeom>
        </p:spPr>
        <p:txBody>
          <a:bodyPr wrap="square">
            <a:spAutoFit/>
          </a:bodyPr>
          <a:lstStyle/>
          <a:p>
            <a:r>
              <a:rPr lang="pt-PT" sz="1400" b="1" dirty="0">
                <a:solidFill>
                  <a:schemeClr val="accent1"/>
                </a:solidFill>
                <a:latin typeface="Arial Unicode MS"/>
              </a:rPr>
              <a:t>Selecione a resposta correta nas opções abaixo e clique em Enviar</a:t>
            </a:r>
            <a:endParaRPr lang="en-US" sz="1400" b="1" dirty="0">
              <a:solidFill>
                <a:schemeClr val="accent1"/>
              </a:solidFill>
              <a:latin typeface="Arial Unicode MS"/>
            </a:endParaRPr>
          </a:p>
        </p:txBody>
      </p:sp>
      <p:sp>
        <p:nvSpPr>
          <p:cNvPr id="3" name="Retângulo 2">
            <a:extLst>
              <a:ext uri="{FF2B5EF4-FFF2-40B4-BE49-F238E27FC236}">
                <a16:creationId xmlns:a16="http://schemas.microsoft.com/office/drawing/2014/main" id="{83CC645D-4A23-4FF7-864A-021931D52C4A}"/>
              </a:ext>
            </a:extLst>
          </p:cNvPr>
          <p:cNvSpPr/>
          <p:nvPr/>
        </p:nvSpPr>
        <p:spPr>
          <a:xfrm>
            <a:off x="345828" y="1600298"/>
            <a:ext cx="8246704" cy="523220"/>
          </a:xfrm>
          <a:prstGeom prst="rect">
            <a:avLst/>
          </a:prstGeom>
        </p:spPr>
        <p:txBody>
          <a:bodyPr wrap="square">
            <a:spAutoFit/>
          </a:bodyPr>
          <a:lstStyle/>
          <a:p>
            <a:pPr algn="just"/>
            <a:r>
              <a:rPr lang="pt-PT" sz="1400" dirty="0">
                <a:latin typeface="Arial Unicode MS"/>
              </a:rPr>
              <a:t>Que país menor e menos desenvolvido foi ajudado a desenvolver sua estratégia nacional de cibersegurança por uma Missão de Assistência Técnica multinacional?</a:t>
            </a:r>
            <a:endParaRPr lang="en-US" sz="1400" dirty="0">
              <a:latin typeface="Arial Unicode MS"/>
            </a:endParaRPr>
          </a:p>
        </p:txBody>
      </p:sp>
      <p:pic>
        <p:nvPicPr>
          <p:cNvPr id="10" name="Imagem 9">
            <a:extLst>
              <a:ext uri="{FF2B5EF4-FFF2-40B4-BE49-F238E27FC236}">
                <a16:creationId xmlns:a16="http://schemas.microsoft.com/office/drawing/2014/main" id="{C997F026-0250-41D8-A3E9-AFC828F725D5}"/>
              </a:ext>
            </a:extLst>
          </p:cNvPr>
          <p:cNvPicPr>
            <a:picLocks noChangeAspect="1"/>
          </p:cNvPicPr>
          <p:nvPr/>
        </p:nvPicPr>
        <p:blipFill>
          <a:blip r:embed="rId4"/>
          <a:stretch>
            <a:fillRect/>
          </a:stretch>
        </p:blipFill>
        <p:spPr>
          <a:xfrm>
            <a:off x="458806" y="2847484"/>
            <a:ext cx="205758" cy="160034"/>
          </a:xfrm>
          <a:prstGeom prst="rect">
            <a:avLst/>
          </a:prstGeom>
        </p:spPr>
      </p:pic>
      <p:sp>
        <p:nvSpPr>
          <p:cNvPr id="11" name="Retângulo 10">
            <a:extLst>
              <a:ext uri="{FF2B5EF4-FFF2-40B4-BE49-F238E27FC236}">
                <a16:creationId xmlns:a16="http://schemas.microsoft.com/office/drawing/2014/main" id="{7FB6D910-9617-4388-B6CE-B5F9446A2080}"/>
              </a:ext>
            </a:extLst>
          </p:cNvPr>
          <p:cNvSpPr/>
          <p:nvPr/>
        </p:nvSpPr>
        <p:spPr>
          <a:xfrm>
            <a:off x="692643" y="2773906"/>
            <a:ext cx="851515" cy="307777"/>
          </a:xfrm>
          <a:prstGeom prst="rect">
            <a:avLst/>
          </a:prstGeom>
        </p:spPr>
        <p:txBody>
          <a:bodyPr wrap="none">
            <a:spAutoFit/>
          </a:bodyPr>
          <a:lstStyle/>
          <a:p>
            <a:r>
              <a:rPr lang="pt-PT" sz="1400" dirty="0">
                <a:latin typeface="Arial Unicode MS"/>
              </a:rPr>
              <a:t>Panama</a:t>
            </a:r>
            <a:endParaRPr lang="en-US" sz="1400" dirty="0">
              <a:latin typeface="Arial Unicode MS"/>
            </a:endParaRPr>
          </a:p>
        </p:txBody>
      </p:sp>
      <p:pic>
        <p:nvPicPr>
          <p:cNvPr id="16" name="Imagem 15">
            <a:extLst>
              <a:ext uri="{FF2B5EF4-FFF2-40B4-BE49-F238E27FC236}">
                <a16:creationId xmlns:a16="http://schemas.microsoft.com/office/drawing/2014/main" id="{DE5F6A2F-55E2-4576-A5CE-0C3D9635C1B0}"/>
              </a:ext>
            </a:extLst>
          </p:cNvPr>
          <p:cNvPicPr>
            <a:picLocks noChangeAspect="1"/>
          </p:cNvPicPr>
          <p:nvPr/>
        </p:nvPicPr>
        <p:blipFill>
          <a:blip r:embed="rId4"/>
          <a:stretch>
            <a:fillRect/>
          </a:stretch>
        </p:blipFill>
        <p:spPr>
          <a:xfrm>
            <a:off x="458806" y="3234843"/>
            <a:ext cx="205758" cy="160034"/>
          </a:xfrm>
          <a:prstGeom prst="rect">
            <a:avLst/>
          </a:prstGeom>
        </p:spPr>
      </p:pic>
      <p:sp>
        <p:nvSpPr>
          <p:cNvPr id="17" name="Retângulo 16">
            <a:extLst>
              <a:ext uri="{FF2B5EF4-FFF2-40B4-BE49-F238E27FC236}">
                <a16:creationId xmlns:a16="http://schemas.microsoft.com/office/drawing/2014/main" id="{CD4130E4-701F-4382-85DD-2D6CFEBA880C}"/>
              </a:ext>
            </a:extLst>
          </p:cNvPr>
          <p:cNvSpPr/>
          <p:nvPr/>
        </p:nvSpPr>
        <p:spPr>
          <a:xfrm>
            <a:off x="692643" y="3161265"/>
            <a:ext cx="772969" cy="307777"/>
          </a:xfrm>
          <a:prstGeom prst="rect">
            <a:avLst/>
          </a:prstGeom>
        </p:spPr>
        <p:txBody>
          <a:bodyPr wrap="none">
            <a:spAutoFit/>
          </a:bodyPr>
          <a:lstStyle/>
          <a:p>
            <a:r>
              <a:rPr lang="pt-PT" sz="1400" dirty="0">
                <a:latin typeface="Arial Unicode MS"/>
              </a:rPr>
              <a:t>Belgica</a:t>
            </a:r>
            <a:endParaRPr lang="en-US" sz="1400" dirty="0">
              <a:latin typeface="Arial Unicode MS"/>
            </a:endParaRPr>
          </a:p>
        </p:txBody>
      </p:sp>
      <p:pic>
        <p:nvPicPr>
          <p:cNvPr id="19" name="Imagem 18">
            <a:extLst>
              <a:ext uri="{FF2B5EF4-FFF2-40B4-BE49-F238E27FC236}">
                <a16:creationId xmlns:a16="http://schemas.microsoft.com/office/drawing/2014/main" id="{7C9553C5-2E56-4F9D-96F8-C5BE50ABA050}"/>
              </a:ext>
            </a:extLst>
          </p:cNvPr>
          <p:cNvPicPr>
            <a:picLocks noChangeAspect="1"/>
          </p:cNvPicPr>
          <p:nvPr/>
        </p:nvPicPr>
        <p:blipFill>
          <a:blip r:embed="rId4"/>
          <a:stretch>
            <a:fillRect/>
          </a:stretch>
        </p:blipFill>
        <p:spPr>
          <a:xfrm>
            <a:off x="458806" y="3650466"/>
            <a:ext cx="205758" cy="160034"/>
          </a:xfrm>
          <a:prstGeom prst="rect">
            <a:avLst/>
          </a:prstGeom>
        </p:spPr>
      </p:pic>
      <p:sp>
        <p:nvSpPr>
          <p:cNvPr id="21" name="Retângulo 20">
            <a:extLst>
              <a:ext uri="{FF2B5EF4-FFF2-40B4-BE49-F238E27FC236}">
                <a16:creationId xmlns:a16="http://schemas.microsoft.com/office/drawing/2014/main" id="{3D3A1361-5FF9-4B23-B829-1C3F18755937}"/>
              </a:ext>
            </a:extLst>
          </p:cNvPr>
          <p:cNvSpPr/>
          <p:nvPr/>
        </p:nvSpPr>
        <p:spPr>
          <a:xfrm>
            <a:off x="692643" y="3576888"/>
            <a:ext cx="981359" cy="307777"/>
          </a:xfrm>
          <a:prstGeom prst="rect">
            <a:avLst/>
          </a:prstGeom>
        </p:spPr>
        <p:txBody>
          <a:bodyPr wrap="none">
            <a:spAutoFit/>
          </a:bodyPr>
          <a:lstStyle/>
          <a:p>
            <a:r>
              <a:rPr lang="pt-PT" sz="1400" dirty="0">
                <a:latin typeface="Arial Unicode MS"/>
              </a:rPr>
              <a:t>Siri Lanka</a:t>
            </a:r>
            <a:endParaRPr lang="en-US" sz="1400" dirty="0">
              <a:latin typeface="Arial Unicode MS"/>
            </a:endParaRPr>
          </a:p>
        </p:txBody>
      </p:sp>
      <p:pic>
        <p:nvPicPr>
          <p:cNvPr id="22" name="Imagem 21">
            <a:extLst>
              <a:ext uri="{FF2B5EF4-FFF2-40B4-BE49-F238E27FC236}">
                <a16:creationId xmlns:a16="http://schemas.microsoft.com/office/drawing/2014/main" id="{B4F849D1-26F7-447B-82AD-BD4204DBF409}"/>
              </a:ext>
            </a:extLst>
          </p:cNvPr>
          <p:cNvPicPr>
            <a:picLocks noChangeAspect="1"/>
          </p:cNvPicPr>
          <p:nvPr/>
        </p:nvPicPr>
        <p:blipFill>
          <a:blip r:embed="rId4"/>
          <a:stretch>
            <a:fillRect/>
          </a:stretch>
        </p:blipFill>
        <p:spPr>
          <a:xfrm>
            <a:off x="473422" y="4165652"/>
            <a:ext cx="205758" cy="160034"/>
          </a:xfrm>
          <a:prstGeom prst="rect">
            <a:avLst/>
          </a:prstGeom>
        </p:spPr>
      </p:pic>
      <p:sp>
        <p:nvSpPr>
          <p:cNvPr id="23" name="Retângulo 22">
            <a:extLst>
              <a:ext uri="{FF2B5EF4-FFF2-40B4-BE49-F238E27FC236}">
                <a16:creationId xmlns:a16="http://schemas.microsoft.com/office/drawing/2014/main" id="{2D09A7CA-1099-4999-A8BD-58E716FF3DBD}"/>
              </a:ext>
            </a:extLst>
          </p:cNvPr>
          <p:cNvSpPr/>
          <p:nvPr/>
        </p:nvSpPr>
        <p:spPr>
          <a:xfrm>
            <a:off x="707259" y="4092074"/>
            <a:ext cx="941283" cy="307777"/>
          </a:xfrm>
          <a:prstGeom prst="rect">
            <a:avLst/>
          </a:prstGeom>
        </p:spPr>
        <p:txBody>
          <a:bodyPr wrap="none">
            <a:spAutoFit/>
          </a:bodyPr>
          <a:lstStyle/>
          <a:p>
            <a:r>
              <a:rPr lang="pt-PT" sz="1400" dirty="0">
                <a:latin typeface="Arial Unicode MS"/>
              </a:rPr>
              <a:t>Colombia</a:t>
            </a:r>
            <a:endParaRPr lang="en-US" sz="1400" dirty="0">
              <a:latin typeface="Arial Unicode MS"/>
            </a:endParaRPr>
          </a:p>
        </p:txBody>
      </p:sp>
    </p:spTree>
    <p:extLst>
      <p:ext uri="{BB962C8B-B14F-4D97-AF65-F5344CB8AC3E}">
        <p14:creationId xmlns:p14="http://schemas.microsoft.com/office/powerpoint/2010/main" val="168473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38</a:t>
            </a:fld>
            <a:endParaRPr lang="en-GB" altLang="en-US" noProof="0" dirty="0"/>
          </a:p>
        </p:txBody>
      </p:sp>
      <p:sp>
        <p:nvSpPr>
          <p:cNvPr id="5" name="Título 6">
            <a:extLst>
              <a:ext uri="{FF2B5EF4-FFF2-40B4-BE49-F238E27FC236}">
                <a16:creationId xmlns:a16="http://schemas.microsoft.com/office/drawing/2014/main" id="{A805E6DE-32CF-41BF-BD7F-7C7FB56BAD9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4 de 4</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34" name="Retângulo 33">
            <a:extLst>
              <a:ext uri="{FF2B5EF4-FFF2-40B4-BE49-F238E27FC236}">
                <a16:creationId xmlns:a16="http://schemas.microsoft.com/office/drawing/2014/main" id="{52C64CBC-CE90-4BEA-A4C1-F7B59F2EA581}"/>
              </a:ext>
            </a:extLst>
          </p:cNvPr>
          <p:cNvSpPr/>
          <p:nvPr/>
        </p:nvSpPr>
        <p:spPr>
          <a:xfrm>
            <a:off x="456720" y="5563946"/>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673670" y="5563946"/>
            <a:ext cx="1184940" cy="369332"/>
          </a:xfrm>
          <a:prstGeom prst="rect">
            <a:avLst/>
          </a:prstGeom>
        </p:spPr>
        <p:txBody>
          <a:bodyPr wrap="none">
            <a:spAutoFit/>
          </a:bodyPr>
          <a:lstStyle/>
          <a:p>
            <a:r>
              <a:rPr lang="pt-PT" altLang="en-US" dirty="0">
                <a:solidFill>
                  <a:schemeClr val="bg1"/>
                </a:solidFill>
                <a:latin typeface="Arial Unicode MS"/>
              </a:rPr>
              <a:t>Submeter</a:t>
            </a:r>
            <a:endParaRPr lang="en-US" dirty="0">
              <a:solidFill>
                <a:schemeClr val="bg1"/>
              </a:solidFill>
            </a:endParaRPr>
          </a:p>
        </p:txBody>
      </p:sp>
      <p:sp>
        <p:nvSpPr>
          <p:cNvPr id="9" name="Retângulo 8">
            <a:extLst>
              <a:ext uri="{FF2B5EF4-FFF2-40B4-BE49-F238E27FC236}">
                <a16:creationId xmlns:a16="http://schemas.microsoft.com/office/drawing/2014/main" id="{0E055ED1-81E7-4B01-A2AB-364589FFAAE1}"/>
              </a:ext>
            </a:extLst>
          </p:cNvPr>
          <p:cNvSpPr/>
          <p:nvPr/>
        </p:nvSpPr>
        <p:spPr>
          <a:xfrm>
            <a:off x="345828" y="2264137"/>
            <a:ext cx="8005635" cy="307777"/>
          </a:xfrm>
          <a:prstGeom prst="rect">
            <a:avLst/>
          </a:prstGeom>
        </p:spPr>
        <p:txBody>
          <a:bodyPr wrap="square">
            <a:spAutoFit/>
          </a:bodyPr>
          <a:lstStyle/>
          <a:p>
            <a:r>
              <a:rPr lang="pt-PT" sz="1400" b="1" dirty="0">
                <a:solidFill>
                  <a:schemeClr val="accent1"/>
                </a:solidFill>
                <a:latin typeface="Arial Unicode MS"/>
              </a:rPr>
              <a:t>Combine os dois grupos abaixo com a descrição correta e clique em Enviar</a:t>
            </a:r>
            <a:endParaRPr lang="en-US" sz="1400" b="1" dirty="0">
              <a:solidFill>
                <a:schemeClr val="accent1"/>
              </a:solidFill>
              <a:latin typeface="Arial Unicode MS"/>
            </a:endParaRPr>
          </a:p>
        </p:txBody>
      </p:sp>
      <p:sp>
        <p:nvSpPr>
          <p:cNvPr id="3" name="Retângulo 2">
            <a:extLst>
              <a:ext uri="{FF2B5EF4-FFF2-40B4-BE49-F238E27FC236}">
                <a16:creationId xmlns:a16="http://schemas.microsoft.com/office/drawing/2014/main" id="{83CC645D-4A23-4FF7-864A-021931D52C4A}"/>
              </a:ext>
            </a:extLst>
          </p:cNvPr>
          <p:cNvSpPr/>
          <p:nvPr/>
        </p:nvSpPr>
        <p:spPr>
          <a:xfrm>
            <a:off x="345828" y="1600298"/>
            <a:ext cx="8246704" cy="307777"/>
          </a:xfrm>
          <a:prstGeom prst="rect">
            <a:avLst/>
          </a:prstGeom>
        </p:spPr>
        <p:txBody>
          <a:bodyPr wrap="square">
            <a:spAutoFit/>
          </a:bodyPr>
          <a:lstStyle/>
          <a:p>
            <a:pPr algn="just"/>
            <a:r>
              <a:rPr lang="pt-PT" sz="1400" dirty="0">
                <a:latin typeface="Arial Unicode MS"/>
              </a:rPr>
              <a:t>Combine essas descrições com o conceito correto.</a:t>
            </a:r>
            <a:endParaRPr lang="en-US" sz="1400" dirty="0">
              <a:latin typeface="Arial Unicode MS"/>
            </a:endParaRPr>
          </a:p>
        </p:txBody>
      </p:sp>
      <p:sp>
        <p:nvSpPr>
          <p:cNvPr id="20" name="Retângulo 19">
            <a:extLst>
              <a:ext uri="{FF2B5EF4-FFF2-40B4-BE49-F238E27FC236}">
                <a16:creationId xmlns:a16="http://schemas.microsoft.com/office/drawing/2014/main" id="{DAC9B1BB-6C18-4001-8C57-FF76D255F57A}"/>
              </a:ext>
            </a:extLst>
          </p:cNvPr>
          <p:cNvSpPr/>
          <p:nvPr/>
        </p:nvSpPr>
        <p:spPr>
          <a:xfrm>
            <a:off x="1042591" y="2753937"/>
            <a:ext cx="825867" cy="369332"/>
          </a:xfrm>
          <a:prstGeom prst="rect">
            <a:avLst/>
          </a:prstGeom>
        </p:spPr>
        <p:txBody>
          <a:bodyPr wrap="none">
            <a:spAutoFit/>
          </a:bodyPr>
          <a:lstStyle/>
          <a:p>
            <a:r>
              <a:rPr lang="pt-PT" altLang="en-US" dirty="0">
                <a:latin typeface="Arial Unicode MS"/>
              </a:rPr>
              <a:t>Grupo</a:t>
            </a:r>
            <a:endParaRPr lang="en-US" dirty="0"/>
          </a:p>
        </p:txBody>
      </p:sp>
      <p:sp>
        <p:nvSpPr>
          <p:cNvPr id="24" name="Retângulo 23">
            <a:extLst>
              <a:ext uri="{FF2B5EF4-FFF2-40B4-BE49-F238E27FC236}">
                <a16:creationId xmlns:a16="http://schemas.microsoft.com/office/drawing/2014/main" id="{1CEC4361-1E8D-46C3-8C63-B89539E268A7}"/>
              </a:ext>
            </a:extLst>
          </p:cNvPr>
          <p:cNvSpPr/>
          <p:nvPr/>
        </p:nvSpPr>
        <p:spPr>
          <a:xfrm>
            <a:off x="470438" y="3123269"/>
            <a:ext cx="2345922" cy="8205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ângulo 24">
            <a:extLst>
              <a:ext uri="{FF2B5EF4-FFF2-40B4-BE49-F238E27FC236}">
                <a16:creationId xmlns:a16="http://schemas.microsoft.com/office/drawing/2014/main" id="{47265AF4-E302-4EE7-841D-3228609122CD}"/>
              </a:ext>
            </a:extLst>
          </p:cNvPr>
          <p:cNvSpPr/>
          <p:nvPr/>
        </p:nvSpPr>
        <p:spPr>
          <a:xfrm>
            <a:off x="628912" y="3205170"/>
            <a:ext cx="2090819" cy="738664"/>
          </a:xfrm>
          <a:prstGeom prst="rect">
            <a:avLst/>
          </a:prstGeom>
        </p:spPr>
        <p:txBody>
          <a:bodyPr wrap="square">
            <a:spAutoFit/>
          </a:bodyPr>
          <a:lstStyle/>
          <a:p>
            <a:r>
              <a:rPr lang="en-US" altLang="en-US" sz="1400" dirty="0">
                <a:latin typeface="Arial Unicode MS"/>
              </a:rPr>
              <a:t>The Forum of Incident Response and Security Teams (FIRST)</a:t>
            </a:r>
            <a:endParaRPr lang="en-US" sz="1400" dirty="0">
              <a:latin typeface="Arial Unicode MS"/>
            </a:endParaRPr>
          </a:p>
        </p:txBody>
      </p:sp>
      <p:sp>
        <p:nvSpPr>
          <p:cNvPr id="26" name="Retângulo 25">
            <a:extLst>
              <a:ext uri="{FF2B5EF4-FFF2-40B4-BE49-F238E27FC236}">
                <a16:creationId xmlns:a16="http://schemas.microsoft.com/office/drawing/2014/main" id="{711F9642-C7F1-4064-BB4C-DAC9B09CCB26}"/>
              </a:ext>
            </a:extLst>
          </p:cNvPr>
          <p:cNvSpPr/>
          <p:nvPr/>
        </p:nvSpPr>
        <p:spPr>
          <a:xfrm>
            <a:off x="439954" y="4314116"/>
            <a:ext cx="2345922" cy="889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ângulo 27">
            <a:extLst>
              <a:ext uri="{FF2B5EF4-FFF2-40B4-BE49-F238E27FC236}">
                <a16:creationId xmlns:a16="http://schemas.microsoft.com/office/drawing/2014/main" id="{783C4A7F-6152-4F12-8C2D-250617E94B72}"/>
              </a:ext>
            </a:extLst>
          </p:cNvPr>
          <p:cNvSpPr/>
          <p:nvPr/>
        </p:nvSpPr>
        <p:spPr>
          <a:xfrm>
            <a:off x="769694" y="4096761"/>
            <a:ext cx="2073257" cy="954107"/>
          </a:xfrm>
          <a:prstGeom prst="rect">
            <a:avLst/>
          </a:prstGeom>
        </p:spPr>
        <p:txBody>
          <a:bodyPr wrap="square">
            <a:spAutoFit/>
          </a:bodyPr>
          <a:lstStyle/>
          <a:p>
            <a:endParaRPr lang="pt-PT" altLang="en-US" sz="1400" dirty="0">
              <a:latin typeface="Arial Unicode MS"/>
            </a:endParaRPr>
          </a:p>
          <a:p>
            <a:r>
              <a:rPr lang="pt-PT" altLang="en-US" sz="1400" dirty="0">
                <a:latin typeface="Arial Unicode MS"/>
              </a:rPr>
              <a:t>International Cyber Security Protection Alliance (ICSPA)</a:t>
            </a:r>
            <a:endParaRPr lang="en-US" sz="1400" dirty="0">
              <a:latin typeface="Arial Unicode MS"/>
            </a:endParaRPr>
          </a:p>
        </p:txBody>
      </p:sp>
      <p:sp>
        <p:nvSpPr>
          <p:cNvPr id="31" name="Retângulo 30">
            <a:extLst>
              <a:ext uri="{FF2B5EF4-FFF2-40B4-BE49-F238E27FC236}">
                <a16:creationId xmlns:a16="http://schemas.microsoft.com/office/drawing/2014/main" id="{8131CD96-87B5-420A-A93E-0022FF186163}"/>
              </a:ext>
            </a:extLst>
          </p:cNvPr>
          <p:cNvSpPr/>
          <p:nvPr/>
        </p:nvSpPr>
        <p:spPr>
          <a:xfrm>
            <a:off x="3604150" y="3103384"/>
            <a:ext cx="5307094" cy="859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8BBBF397-5D37-4696-AE1F-9A2B510F6519}"/>
              </a:ext>
            </a:extLst>
          </p:cNvPr>
          <p:cNvSpPr>
            <a:spLocks noChangeArrowheads="1"/>
          </p:cNvSpPr>
          <p:nvPr/>
        </p:nvSpPr>
        <p:spPr bwMode="auto">
          <a:xfrm>
            <a:off x="3729728" y="3256822"/>
            <a:ext cx="51815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pt-PT" sz="1400" dirty="0"/>
              <a:t>É uma plataforma para o intercâmbio de experiências e melhores práticas na resposta a incidentes de segurança cibernética</a:t>
            </a:r>
            <a:endParaRPr lang="pt-PT" altLang="en-US" sz="1400" dirty="0">
              <a:latin typeface="Arial Unicode MS"/>
            </a:endParaRPr>
          </a:p>
        </p:txBody>
      </p:sp>
      <p:sp>
        <p:nvSpPr>
          <p:cNvPr id="33" name="Retângulo 32">
            <a:extLst>
              <a:ext uri="{FF2B5EF4-FFF2-40B4-BE49-F238E27FC236}">
                <a16:creationId xmlns:a16="http://schemas.microsoft.com/office/drawing/2014/main" id="{598DB84A-0ECF-4771-AFDF-764FCB0F003D}"/>
              </a:ext>
            </a:extLst>
          </p:cNvPr>
          <p:cNvSpPr/>
          <p:nvPr/>
        </p:nvSpPr>
        <p:spPr>
          <a:xfrm>
            <a:off x="3604149" y="4354659"/>
            <a:ext cx="5307094" cy="954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
            <a:extLst>
              <a:ext uri="{FF2B5EF4-FFF2-40B4-BE49-F238E27FC236}">
                <a16:creationId xmlns:a16="http://schemas.microsoft.com/office/drawing/2014/main" id="{E1DB32A9-B9EB-4246-A9C7-2A7E1463FB2D}"/>
              </a:ext>
            </a:extLst>
          </p:cNvPr>
          <p:cNvSpPr>
            <a:spLocks noChangeArrowheads="1"/>
          </p:cNvSpPr>
          <p:nvPr/>
        </p:nvSpPr>
        <p:spPr bwMode="auto">
          <a:xfrm>
            <a:off x="3729728" y="4485659"/>
            <a:ext cx="51815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pt-PT" sz="1400" dirty="0"/>
              <a:t>Ele aborda a necessidade crítica de cooperação internacional entre empresas, governo, órgãos policiais, academia e sociedade civil para combater o crescimento inexorável do crime cibernético</a:t>
            </a:r>
            <a:endParaRPr lang="pt-PT" altLang="en-US" sz="1400" dirty="0">
              <a:latin typeface="Arial Unicode MS"/>
            </a:endParaRPr>
          </a:p>
        </p:txBody>
      </p:sp>
      <p:sp>
        <p:nvSpPr>
          <p:cNvPr id="38" name="Retângulo 37">
            <a:extLst>
              <a:ext uri="{FF2B5EF4-FFF2-40B4-BE49-F238E27FC236}">
                <a16:creationId xmlns:a16="http://schemas.microsoft.com/office/drawing/2014/main" id="{E1E6C755-9C9C-47CE-98A6-F47EC3EB97AA}"/>
              </a:ext>
            </a:extLst>
          </p:cNvPr>
          <p:cNvSpPr/>
          <p:nvPr/>
        </p:nvSpPr>
        <p:spPr>
          <a:xfrm>
            <a:off x="5557591" y="2692403"/>
            <a:ext cx="1210588" cy="369332"/>
          </a:xfrm>
          <a:prstGeom prst="rect">
            <a:avLst/>
          </a:prstGeom>
        </p:spPr>
        <p:txBody>
          <a:bodyPr wrap="none">
            <a:spAutoFit/>
          </a:bodyPr>
          <a:lstStyle/>
          <a:p>
            <a:r>
              <a:rPr lang="pt-PT" altLang="en-US" dirty="0">
                <a:latin typeface="Arial Unicode MS"/>
              </a:rPr>
              <a:t>Descrição</a:t>
            </a:r>
            <a:endParaRPr lang="en-US" dirty="0"/>
          </a:p>
        </p:txBody>
      </p:sp>
    </p:spTree>
    <p:extLst>
      <p:ext uri="{BB962C8B-B14F-4D97-AF65-F5344CB8AC3E}">
        <p14:creationId xmlns:p14="http://schemas.microsoft.com/office/powerpoint/2010/main" val="3359426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39</a:t>
            </a:fld>
            <a:endParaRPr lang="en-GB" altLang="en-US" noProof="0" dirty="0"/>
          </a:p>
        </p:txBody>
      </p:sp>
      <p:sp>
        <p:nvSpPr>
          <p:cNvPr id="5" name="Título 6">
            <a:extLst>
              <a:ext uri="{FF2B5EF4-FFF2-40B4-BE49-F238E27FC236}">
                <a16:creationId xmlns:a16="http://schemas.microsoft.com/office/drawing/2014/main" id="{A805E6DE-32CF-41BF-BD7F-7C7FB56BAD94}"/>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Colaboração e Coordenação</a:t>
            </a:r>
            <a:br>
              <a:rPr lang="pt-BR" sz="2000" dirty="0">
                <a:solidFill>
                  <a:schemeClr val="tx2">
                    <a:lumMod val="50000"/>
                  </a:schemeClr>
                </a:solidFill>
              </a:rPr>
            </a:br>
            <a:r>
              <a:rPr lang="en-US" sz="1800" b="1" dirty="0">
                <a:solidFill>
                  <a:srgbClr val="00B0F0"/>
                </a:solidFill>
              </a:rPr>
              <a:t>Quiz</a:t>
            </a:r>
            <a:endParaRPr lang="pt-BR" sz="1800" b="1" dirty="0">
              <a:solidFill>
                <a:srgbClr val="00B0F0"/>
              </a:solidFill>
            </a:endParaRPr>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22" name="Rectangle 4">
            <a:extLst>
              <a:ext uri="{FF2B5EF4-FFF2-40B4-BE49-F238E27FC236}">
                <a16:creationId xmlns:a16="http://schemas.microsoft.com/office/drawing/2014/main" id="{70816B16-1D43-4CE5-8EF7-87A3998181B1}"/>
              </a:ext>
            </a:extLst>
          </p:cNvPr>
          <p:cNvSpPr/>
          <p:nvPr/>
        </p:nvSpPr>
        <p:spPr>
          <a:xfrm>
            <a:off x="1538701" y="1882038"/>
            <a:ext cx="6379813" cy="2954655"/>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questinoário de Colaboração e Coordenação</a:t>
            </a:r>
          </a:p>
          <a:p>
            <a:pPr algn="ctr"/>
            <a:r>
              <a:rPr lang="pt-PT" sz="1400" dirty="0"/>
              <a:t>Quis</a:t>
            </a:r>
          </a:p>
          <a:p>
            <a:pPr algn="ctr"/>
            <a:endParaRPr lang="pt-PT" sz="1400" dirty="0"/>
          </a:p>
          <a:p>
            <a:pPr algn="ctr"/>
            <a:r>
              <a:rPr lang="pt-PT" sz="1400" dirty="0"/>
              <a:t>Você pontuou</a:t>
            </a:r>
          </a:p>
          <a:p>
            <a:pPr algn="ctr"/>
            <a:endParaRPr lang="pt-PT" sz="1400" dirty="0"/>
          </a:p>
          <a:p>
            <a:pPr algn="ctr"/>
            <a:r>
              <a:rPr lang="pt-PT" sz="1400" dirty="0"/>
              <a:t>0 de 4</a:t>
            </a:r>
          </a:p>
          <a:p>
            <a:pPr algn="ctr"/>
            <a:br>
              <a:rPr lang="pt-PT" sz="1400" b="1" dirty="0"/>
            </a:br>
            <a:r>
              <a:rPr lang="pt-PT" sz="1400" b="1" dirty="0"/>
              <a:t>Agora pressione a seta para frente para passar para o próximo</a:t>
            </a:r>
          </a:p>
          <a:p>
            <a:pPr algn="ctr"/>
            <a:r>
              <a:rPr lang="pt-PT" sz="1400" b="1" dirty="0"/>
              <a:t> tópico que é Criando Recursos de Resposta Cibernética</a:t>
            </a:r>
            <a:endParaRPr lang="pt-PT" sz="1200" b="1" dirty="0"/>
          </a:p>
          <a:p>
            <a:pPr algn="ctr"/>
            <a:endParaRPr lang="pt-PT" sz="1200" b="1" dirty="0"/>
          </a:p>
          <a:p>
            <a:pPr algn="ctr"/>
            <a:endParaRPr lang="pt-PT" sz="1200" b="1" dirty="0"/>
          </a:p>
        </p:txBody>
      </p:sp>
    </p:spTree>
    <p:extLst>
      <p:ext uri="{BB962C8B-B14F-4D97-AF65-F5344CB8AC3E}">
        <p14:creationId xmlns:p14="http://schemas.microsoft.com/office/powerpoint/2010/main" val="305223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4</a:t>
            </a:fld>
            <a:endParaRPr lang="en-GB" altLang="en-US" noProof="0" dirty="0"/>
          </a:p>
        </p:txBody>
      </p:sp>
      <p:sp>
        <p:nvSpPr>
          <p:cNvPr id="8" name="Título 6">
            <a:extLst>
              <a:ext uri="{FF2B5EF4-FFF2-40B4-BE49-F238E27FC236}">
                <a16:creationId xmlns:a16="http://schemas.microsoft.com/office/drawing/2014/main" id="{C1FE39EF-AA0C-41BD-BFA4-7A7160D4041B}"/>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sp>
        <p:nvSpPr>
          <p:cNvPr id="9" name="Rectangle 4">
            <a:extLst>
              <a:ext uri="{FF2B5EF4-FFF2-40B4-BE49-F238E27FC236}">
                <a16:creationId xmlns:a16="http://schemas.microsoft.com/office/drawing/2014/main" id="{AC8D0031-0F6A-45B8-8C43-4D0E59FBBE02}"/>
              </a:ext>
            </a:extLst>
          </p:cNvPr>
          <p:cNvSpPr/>
          <p:nvPr/>
        </p:nvSpPr>
        <p:spPr>
          <a:xfrm>
            <a:off x="440095" y="1120348"/>
            <a:ext cx="4487931" cy="2246769"/>
          </a:xfrm>
          <a:prstGeom prst="rect">
            <a:avLst/>
          </a:prstGeom>
        </p:spPr>
        <p:txBody>
          <a:bodyPr wrap="square">
            <a:spAutoFit/>
          </a:bodyPr>
          <a:lstStyle/>
          <a:p>
            <a:pPr algn="just"/>
            <a:r>
              <a:rPr lang="pt-PT" sz="1400" dirty="0"/>
              <a:t>O Centro de Excelência em Defesa Cibernética Cooperativa da Organização do Tratado do Atlântico Norte (OTAN) mantém um recurso de definições cibernéticas em seu site.</a:t>
            </a:r>
          </a:p>
          <a:p>
            <a:pPr algn="just"/>
            <a:br>
              <a:rPr lang="pt-PT" sz="1400" dirty="0"/>
            </a:br>
            <a:r>
              <a:rPr lang="pt-PT" sz="1400" dirty="0"/>
              <a:t>Uma infinidade de definições do termo </a:t>
            </a:r>
            <a:r>
              <a:rPr lang="pt-PT" sz="1400" dirty="0">
                <a:solidFill>
                  <a:srgbClr val="00B0F0"/>
                </a:solidFill>
              </a:rPr>
              <a:t>“Segurança Cibernética" </a:t>
            </a:r>
            <a:r>
              <a:rPr lang="pt-PT" sz="1400" dirty="0"/>
              <a:t>ilustra a variada abordagem para definir a segurança cibernética.</a:t>
            </a:r>
          </a:p>
          <a:p>
            <a:pPr algn="just"/>
            <a:br>
              <a:rPr lang="pt-PT" sz="1400" dirty="0"/>
            </a:br>
            <a:r>
              <a:rPr lang="pt-PT" sz="1400" dirty="0"/>
              <a:t>Abaixo são apresentados alguns exemplos, variando de curto e sucinto, a longo e detalhado: [1]</a:t>
            </a:r>
            <a:endParaRPr lang="en-US" sz="1400" dirty="0"/>
          </a:p>
        </p:txBody>
      </p:sp>
      <p:cxnSp>
        <p:nvCxnSpPr>
          <p:cNvPr id="11" name="Conector reto 10">
            <a:extLst>
              <a:ext uri="{FF2B5EF4-FFF2-40B4-BE49-F238E27FC236}">
                <a16:creationId xmlns:a16="http://schemas.microsoft.com/office/drawing/2014/main" id="{272EF181-7DB4-4AF0-9E65-4BC956EA223D}"/>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65A02612-B0AF-414D-9ADD-4245F4305FF6}"/>
              </a:ext>
            </a:extLst>
          </p:cNvPr>
          <p:cNvSpPr/>
          <p:nvPr/>
        </p:nvSpPr>
        <p:spPr>
          <a:xfrm>
            <a:off x="5214593" y="1120348"/>
            <a:ext cx="3472207" cy="954107"/>
          </a:xfrm>
          <a:prstGeom prst="rect">
            <a:avLst/>
          </a:prstGeom>
        </p:spPr>
        <p:txBody>
          <a:bodyPr wrap="square">
            <a:spAutoFit/>
          </a:bodyPr>
          <a:lstStyle/>
          <a:p>
            <a:r>
              <a:rPr lang="pt-PT" sz="1400" dirty="0">
                <a:solidFill>
                  <a:srgbClr val="00B0F0"/>
                </a:solidFill>
              </a:rPr>
              <a:t>Arábia Saudita</a:t>
            </a:r>
          </a:p>
          <a:p>
            <a:br>
              <a:rPr lang="pt-PT" sz="1400" dirty="0"/>
            </a:br>
            <a:r>
              <a:rPr lang="pt-PT" sz="1400" dirty="0"/>
              <a:t>A capacidade de proteger ou defender o uso do ciberespaço contra ataques cibernéticos.</a:t>
            </a:r>
            <a:endParaRPr lang="en-US" sz="1400" dirty="0"/>
          </a:p>
        </p:txBody>
      </p:sp>
      <p:pic>
        <p:nvPicPr>
          <p:cNvPr id="13" name="Imagem 12">
            <a:extLst>
              <a:ext uri="{FF2B5EF4-FFF2-40B4-BE49-F238E27FC236}">
                <a16:creationId xmlns:a16="http://schemas.microsoft.com/office/drawing/2014/main" id="{3AFC7A58-A3A2-4A9E-921D-D809B08BA798}"/>
              </a:ext>
            </a:extLst>
          </p:cNvPr>
          <p:cNvPicPr>
            <a:picLocks noChangeAspect="1"/>
          </p:cNvPicPr>
          <p:nvPr/>
        </p:nvPicPr>
        <p:blipFill>
          <a:blip r:embed="rId3"/>
          <a:stretch>
            <a:fillRect/>
          </a:stretch>
        </p:blipFill>
        <p:spPr>
          <a:xfrm>
            <a:off x="440095" y="3780125"/>
            <a:ext cx="4518482" cy="1187785"/>
          </a:xfrm>
          <a:prstGeom prst="rect">
            <a:avLst/>
          </a:prstGeom>
        </p:spPr>
      </p:pic>
      <p:sp>
        <p:nvSpPr>
          <p:cNvPr id="14" name="Retângulo 13">
            <a:extLst>
              <a:ext uri="{FF2B5EF4-FFF2-40B4-BE49-F238E27FC236}">
                <a16:creationId xmlns:a16="http://schemas.microsoft.com/office/drawing/2014/main" id="{A8C9CFD0-6B09-46A4-B0B5-F4CFE6FF192A}"/>
              </a:ext>
            </a:extLst>
          </p:cNvPr>
          <p:cNvSpPr/>
          <p:nvPr/>
        </p:nvSpPr>
        <p:spPr>
          <a:xfrm>
            <a:off x="345828" y="4980808"/>
            <a:ext cx="1539652" cy="369332"/>
          </a:xfrm>
          <a:prstGeom prst="rect">
            <a:avLst/>
          </a:prstGeom>
        </p:spPr>
        <p:txBody>
          <a:bodyPr wrap="none">
            <a:spAutoFit/>
          </a:bodyPr>
          <a:lstStyle/>
          <a:p>
            <a:r>
              <a:rPr lang="pt-PT" dirty="0">
                <a:solidFill>
                  <a:srgbClr val="00B0F0"/>
                </a:solidFill>
              </a:rPr>
              <a:t>Arábia Saudita</a:t>
            </a:r>
          </a:p>
        </p:txBody>
      </p:sp>
      <p:sp>
        <p:nvSpPr>
          <p:cNvPr id="15" name="Retângulo 14">
            <a:extLst>
              <a:ext uri="{FF2B5EF4-FFF2-40B4-BE49-F238E27FC236}">
                <a16:creationId xmlns:a16="http://schemas.microsoft.com/office/drawing/2014/main" id="{F1E55597-0211-4986-A3B4-39504EB0D9F2}"/>
              </a:ext>
            </a:extLst>
          </p:cNvPr>
          <p:cNvSpPr/>
          <p:nvPr/>
        </p:nvSpPr>
        <p:spPr>
          <a:xfrm>
            <a:off x="2348188" y="4967096"/>
            <a:ext cx="502061" cy="369332"/>
          </a:xfrm>
          <a:prstGeom prst="rect">
            <a:avLst/>
          </a:prstGeom>
        </p:spPr>
        <p:txBody>
          <a:bodyPr wrap="none">
            <a:spAutoFit/>
          </a:bodyPr>
          <a:lstStyle/>
          <a:p>
            <a:r>
              <a:rPr lang="pt-PT" dirty="0">
                <a:solidFill>
                  <a:srgbClr val="00B0F0"/>
                </a:solidFill>
              </a:rPr>
              <a:t>ITU</a:t>
            </a:r>
          </a:p>
        </p:txBody>
      </p:sp>
      <p:sp>
        <p:nvSpPr>
          <p:cNvPr id="16" name="Retângulo 15">
            <a:extLst>
              <a:ext uri="{FF2B5EF4-FFF2-40B4-BE49-F238E27FC236}">
                <a16:creationId xmlns:a16="http://schemas.microsoft.com/office/drawing/2014/main" id="{0D22F304-FD86-49E2-A483-E04C4AC34709}"/>
              </a:ext>
            </a:extLst>
          </p:cNvPr>
          <p:cNvSpPr/>
          <p:nvPr/>
        </p:nvSpPr>
        <p:spPr>
          <a:xfrm>
            <a:off x="3714018" y="4980808"/>
            <a:ext cx="925253" cy="369332"/>
          </a:xfrm>
          <a:prstGeom prst="rect">
            <a:avLst/>
          </a:prstGeom>
        </p:spPr>
        <p:txBody>
          <a:bodyPr wrap="none">
            <a:spAutoFit/>
          </a:bodyPr>
          <a:lstStyle/>
          <a:p>
            <a:r>
              <a:rPr lang="pt-PT" dirty="0">
                <a:solidFill>
                  <a:srgbClr val="00B0F0"/>
                </a:solidFill>
              </a:rPr>
              <a:t>Hungria</a:t>
            </a:r>
          </a:p>
        </p:txBody>
      </p:sp>
      <p:sp>
        <p:nvSpPr>
          <p:cNvPr id="17" name="Retângulo 16">
            <a:extLst>
              <a:ext uri="{FF2B5EF4-FFF2-40B4-BE49-F238E27FC236}">
                <a16:creationId xmlns:a16="http://schemas.microsoft.com/office/drawing/2014/main" id="{8DAE9EC5-EC6F-42F5-BCEE-90992CCB053D}"/>
              </a:ext>
            </a:extLst>
          </p:cNvPr>
          <p:cNvSpPr/>
          <p:nvPr/>
        </p:nvSpPr>
        <p:spPr>
          <a:xfrm>
            <a:off x="345827" y="5445264"/>
            <a:ext cx="4868766" cy="584775"/>
          </a:xfrm>
          <a:prstGeom prst="rect">
            <a:avLst/>
          </a:prstGeom>
        </p:spPr>
        <p:txBody>
          <a:bodyPr wrap="square">
            <a:spAutoFit/>
          </a:bodyPr>
          <a:lstStyle/>
          <a:p>
            <a:r>
              <a:rPr lang="pt-PT" sz="1600" dirty="0">
                <a:solidFill>
                  <a:srgbClr val="00B0F0"/>
                </a:solidFill>
              </a:rPr>
              <a:t>Clique nas imagens acima para aprender mais sobre algumas definições de segurança cibernética</a:t>
            </a:r>
          </a:p>
        </p:txBody>
      </p:sp>
    </p:spTree>
    <p:extLst>
      <p:ext uri="{BB962C8B-B14F-4D97-AF65-F5344CB8AC3E}">
        <p14:creationId xmlns:p14="http://schemas.microsoft.com/office/powerpoint/2010/main" val="132751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40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Criando Recursos de Resposta Cibernética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3912E0E4-E10D-473A-B591-DE8B31625609}"/>
              </a:ext>
            </a:extLst>
          </p:cNvPr>
          <p:cNvSpPr/>
          <p:nvPr/>
        </p:nvSpPr>
        <p:spPr>
          <a:xfrm>
            <a:off x="270518" y="859853"/>
            <a:ext cx="4572000" cy="738664"/>
          </a:xfrm>
          <a:prstGeom prst="rect">
            <a:avLst/>
          </a:prstGeom>
        </p:spPr>
        <p:txBody>
          <a:bodyPr>
            <a:spAutoFit/>
          </a:bodyPr>
          <a:lstStyle/>
          <a:p>
            <a:r>
              <a:rPr lang="pt-PT" sz="1400" dirty="0"/>
              <a:t>Como no caso da Colômbia, mencionado na seção anterior, a </a:t>
            </a:r>
            <a:r>
              <a:rPr lang="pt-PT" sz="1400" dirty="0">
                <a:solidFill>
                  <a:schemeClr val="accent1"/>
                </a:solidFill>
              </a:rPr>
              <a:t>estratégia de segurança cibernética de um país é uma peça criticamente importante da política nacional.</a:t>
            </a:r>
            <a:endParaRPr lang="en-US" sz="1400" dirty="0">
              <a:solidFill>
                <a:schemeClr val="accent1"/>
              </a:solidFill>
            </a:endParaRPr>
          </a:p>
        </p:txBody>
      </p:sp>
      <p:pic>
        <p:nvPicPr>
          <p:cNvPr id="13" name="Imagem 12">
            <a:extLst>
              <a:ext uri="{FF2B5EF4-FFF2-40B4-BE49-F238E27FC236}">
                <a16:creationId xmlns:a16="http://schemas.microsoft.com/office/drawing/2014/main" id="{D4518D32-D88D-4E67-AA98-4A5DBE1DDC17}"/>
              </a:ext>
            </a:extLst>
          </p:cNvPr>
          <p:cNvPicPr>
            <a:picLocks noChangeAspect="1"/>
          </p:cNvPicPr>
          <p:nvPr/>
        </p:nvPicPr>
        <p:blipFill>
          <a:blip r:embed="rId3"/>
          <a:stretch>
            <a:fillRect/>
          </a:stretch>
        </p:blipFill>
        <p:spPr>
          <a:xfrm>
            <a:off x="706103" y="1921390"/>
            <a:ext cx="3516762" cy="2239530"/>
          </a:xfrm>
          <a:prstGeom prst="rect">
            <a:avLst/>
          </a:prstGeom>
        </p:spPr>
      </p:pic>
      <p:pic>
        <p:nvPicPr>
          <p:cNvPr id="14" name="Imagem 13">
            <a:extLst>
              <a:ext uri="{FF2B5EF4-FFF2-40B4-BE49-F238E27FC236}">
                <a16:creationId xmlns:a16="http://schemas.microsoft.com/office/drawing/2014/main" id="{3032E94A-926D-4D49-A18A-645ED671CBD2}"/>
              </a:ext>
            </a:extLst>
          </p:cNvPr>
          <p:cNvPicPr>
            <a:picLocks noChangeAspect="1"/>
          </p:cNvPicPr>
          <p:nvPr/>
        </p:nvPicPr>
        <p:blipFill>
          <a:blip r:embed="rId4"/>
          <a:stretch>
            <a:fillRect/>
          </a:stretch>
        </p:blipFill>
        <p:spPr>
          <a:xfrm>
            <a:off x="5278103" y="3824333"/>
            <a:ext cx="3247771" cy="2317230"/>
          </a:xfrm>
          <a:prstGeom prst="rect">
            <a:avLst/>
          </a:prstGeom>
        </p:spPr>
      </p:pic>
      <p:sp>
        <p:nvSpPr>
          <p:cNvPr id="17" name="Retângulo 16">
            <a:extLst>
              <a:ext uri="{FF2B5EF4-FFF2-40B4-BE49-F238E27FC236}">
                <a16:creationId xmlns:a16="http://schemas.microsoft.com/office/drawing/2014/main" id="{952C937E-E689-4DB4-ABD3-CB082640044B}"/>
              </a:ext>
            </a:extLst>
          </p:cNvPr>
          <p:cNvSpPr/>
          <p:nvPr/>
        </p:nvSpPr>
        <p:spPr>
          <a:xfrm>
            <a:off x="345828" y="4467592"/>
            <a:ext cx="4226172" cy="954107"/>
          </a:xfrm>
          <a:prstGeom prst="rect">
            <a:avLst/>
          </a:prstGeom>
        </p:spPr>
        <p:txBody>
          <a:bodyPr wrap="square">
            <a:spAutoFit/>
          </a:bodyPr>
          <a:lstStyle/>
          <a:p>
            <a:r>
              <a:rPr lang="pt-PT" sz="1400" dirty="0"/>
              <a:t>Incidentes de segurança cibernética têm o poder de ser economicamente devastadores para um país e, onde serviços essenciais como eletricidade estão envolvidos, podem levar à perda de vidas humanas. [21]</a:t>
            </a:r>
            <a:endParaRPr lang="en-US" sz="1400" dirty="0"/>
          </a:p>
        </p:txBody>
      </p:sp>
      <p:sp>
        <p:nvSpPr>
          <p:cNvPr id="18" name="Retângulo 17">
            <a:extLst>
              <a:ext uri="{FF2B5EF4-FFF2-40B4-BE49-F238E27FC236}">
                <a16:creationId xmlns:a16="http://schemas.microsoft.com/office/drawing/2014/main" id="{45494025-CD0C-495D-9E9D-96E65DE27076}"/>
              </a:ext>
            </a:extLst>
          </p:cNvPr>
          <p:cNvSpPr/>
          <p:nvPr/>
        </p:nvSpPr>
        <p:spPr>
          <a:xfrm>
            <a:off x="4790795" y="883530"/>
            <a:ext cx="4222385" cy="2462213"/>
          </a:xfrm>
          <a:prstGeom prst="rect">
            <a:avLst/>
          </a:prstGeom>
        </p:spPr>
        <p:txBody>
          <a:bodyPr wrap="square">
            <a:spAutoFit/>
          </a:bodyPr>
          <a:lstStyle/>
          <a:p>
            <a:r>
              <a:rPr lang="pt-PT" sz="1400" dirty="0"/>
              <a:t>Para proteger a nação, muitos governos desenvolveram ou estão em processo de desenvolvimento de estratégias nacionais de segurança cibernética. [22]</a:t>
            </a:r>
          </a:p>
          <a:p>
            <a:br>
              <a:rPr lang="pt-PT" sz="1400" dirty="0"/>
            </a:br>
            <a:r>
              <a:rPr lang="pt-PT" sz="1400" dirty="0"/>
              <a:t>Vale ressaltar que essas estratégias devem estabelecer uma estrutura clara e previsível para os envolvidos na resposta a incidentes de segurança cibernética, mas, ao mesmo tempo, dada a natureza relativamente acelerada dos desenvolvimentos tecnológicos e políticos, elas quase sempre devem estar em estado de </a:t>
            </a:r>
            <a:r>
              <a:rPr lang="pt-PT" sz="1400" dirty="0">
                <a:solidFill>
                  <a:schemeClr val="accent1"/>
                </a:solidFill>
              </a:rPr>
              <a:t>constante exame , avaliação </a:t>
            </a:r>
            <a:r>
              <a:rPr lang="pt-PT" sz="1400" dirty="0"/>
              <a:t>e</a:t>
            </a:r>
            <a:r>
              <a:rPr lang="pt-PT" sz="1400" dirty="0">
                <a:solidFill>
                  <a:schemeClr val="accent1"/>
                </a:solidFill>
              </a:rPr>
              <a:t> revisão.</a:t>
            </a:r>
            <a:endParaRPr lang="en-US" sz="1400" dirty="0">
              <a:solidFill>
                <a:schemeClr val="accent1"/>
              </a:solidFill>
            </a:endParaRPr>
          </a:p>
        </p:txBody>
      </p:sp>
    </p:spTree>
    <p:extLst>
      <p:ext uri="{BB962C8B-B14F-4D97-AF65-F5344CB8AC3E}">
        <p14:creationId xmlns:p14="http://schemas.microsoft.com/office/powerpoint/2010/main" val="290615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3200" y="6331211"/>
            <a:ext cx="2133600" cy="365125"/>
          </a:xfrm>
        </p:spPr>
        <p:txBody>
          <a:bodyPr/>
          <a:lstStyle/>
          <a:p>
            <a:fld id="{F49E1E4A-834C-074E-9FF0-961A1F8067B6}" type="slidenum">
              <a:rPr lang="en-GB" altLang="en-US" noProof="0" smtClean="0"/>
              <a:pPr/>
              <a:t>41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Criando Recursos de Resposta Cibernética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9818F286-68A4-46E5-AF6E-C2B673B8D7E9}"/>
              </a:ext>
            </a:extLst>
          </p:cNvPr>
          <p:cNvSpPr/>
          <p:nvPr/>
        </p:nvSpPr>
        <p:spPr>
          <a:xfrm>
            <a:off x="345828" y="959910"/>
            <a:ext cx="4458928" cy="1600438"/>
          </a:xfrm>
          <a:prstGeom prst="rect">
            <a:avLst/>
          </a:prstGeom>
        </p:spPr>
        <p:txBody>
          <a:bodyPr wrap="square">
            <a:spAutoFit/>
          </a:bodyPr>
          <a:lstStyle/>
          <a:p>
            <a:r>
              <a:rPr lang="pt-PT" sz="1400" dirty="0"/>
              <a:t>Um dos principais componentes de uma estratégia de segurança cibernética é a provisão para uma equipe de resposta a incidentes de segurança cibernética. Na linguagem comum, essas equipes são chamadas de equipes de resposta a emergências de computadores (CERTs) e equipes de resposta a incidentes de segurança de computadores (CSIRTs).</a:t>
            </a:r>
            <a:endParaRPr lang="en-US" sz="1400" dirty="0"/>
          </a:p>
        </p:txBody>
      </p:sp>
      <p:sp>
        <p:nvSpPr>
          <p:cNvPr id="3" name="Retângulo 2">
            <a:extLst>
              <a:ext uri="{FF2B5EF4-FFF2-40B4-BE49-F238E27FC236}">
                <a16:creationId xmlns:a16="http://schemas.microsoft.com/office/drawing/2014/main" id="{556A969A-CAD7-40DC-9F7F-F1573BEA9D0F}"/>
              </a:ext>
            </a:extLst>
          </p:cNvPr>
          <p:cNvSpPr/>
          <p:nvPr/>
        </p:nvSpPr>
        <p:spPr>
          <a:xfrm>
            <a:off x="1912776" y="2566342"/>
            <a:ext cx="2659224" cy="954107"/>
          </a:xfrm>
          <a:prstGeom prst="rect">
            <a:avLst/>
          </a:prstGeom>
        </p:spPr>
        <p:txBody>
          <a:bodyPr wrap="square">
            <a:spAutoFit/>
          </a:bodyPr>
          <a:lstStyle/>
          <a:p>
            <a:r>
              <a:rPr lang="pt-PT" sz="1400" dirty="0"/>
              <a:t>A Universidade Carnegie Mellon (CMU), nos Estados Unidos, estabeleceu as bases para as CERTs, em 1988.</a:t>
            </a:r>
            <a:endParaRPr lang="en-US" sz="1400" dirty="0"/>
          </a:p>
        </p:txBody>
      </p:sp>
      <p:pic>
        <p:nvPicPr>
          <p:cNvPr id="5" name="Imagem 4">
            <a:extLst>
              <a:ext uri="{FF2B5EF4-FFF2-40B4-BE49-F238E27FC236}">
                <a16:creationId xmlns:a16="http://schemas.microsoft.com/office/drawing/2014/main" id="{D99C2CE6-3736-4E8B-A84A-4FB3CDAF8083}"/>
              </a:ext>
            </a:extLst>
          </p:cNvPr>
          <p:cNvPicPr>
            <a:picLocks noChangeAspect="1"/>
          </p:cNvPicPr>
          <p:nvPr/>
        </p:nvPicPr>
        <p:blipFill>
          <a:blip r:embed="rId3"/>
          <a:stretch>
            <a:fillRect/>
          </a:stretch>
        </p:blipFill>
        <p:spPr>
          <a:xfrm>
            <a:off x="345828" y="2575221"/>
            <a:ext cx="1516224" cy="1026512"/>
          </a:xfrm>
          <a:prstGeom prst="rect">
            <a:avLst/>
          </a:prstGeom>
        </p:spPr>
      </p:pic>
      <p:sp>
        <p:nvSpPr>
          <p:cNvPr id="6" name="Retângulo 5">
            <a:extLst>
              <a:ext uri="{FF2B5EF4-FFF2-40B4-BE49-F238E27FC236}">
                <a16:creationId xmlns:a16="http://schemas.microsoft.com/office/drawing/2014/main" id="{CED022D7-200D-48B0-A04F-693057D2043B}"/>
              </a:ext>
            </a:extLst>
          </p:cNvPr>
          <p:cNvSpPr/>
          <p:nvPr/>
        </p:nvSpPr>
        <p:spPr>
          <a:xfrm>
            <a:off x="240266" y="3620357"/>
            <a:ext cx="4697494" cy="2677656"/>
          </a:xfrm>
          <a:prstGeom prst="rect">
            <a:avLst/>
          </a:prstGeom>
        </p:spPr>
        <p:txBody>
          <a:bodyPr wrap="square">
            <a:spAutoFit/>
          </a:bodyPr>
          <a:lstStyle/>
          <a:p>
            <a:r>
              <a:rPr lang="pt-PT" sz="1400" dirty="0"/>
              <a:t>Naquele ano, o </a:t>
            </a:r>
            <a:r>
              <a:rPr lang="pt-PT" sz="1400" b="1" u="sng" dirty="0">
                <a:solidFill>
                  <a:schemeClr val="tx2"/>
                </a:solidFill>
              </a:rPr>
              <a:t>Morris Worm </a:t>
            </a:r>
            <a:r>
              <a:rPr lang="pt-PT" sz="1400" dirty="0"/>
              <a:t>causou grandes danos à rede e às máquinas nela.</a:t>
            </a:r>
          </a:p>
          <a:p>
            <a:br>
              <a:rPr lang="pt-PT" sz="1400" dirty="0"/>
            </a:br>
            <a:r>
              <a:rPr lang="pt-PT" sz="1400" dirty="0"/>
              <a:t>O worm Morris levou a Agência de Projetos de Pesquisa Avançada de Defesa (DARPA) - a agência do Departamento de Defesa dos EUA responsável pelo desenvolvimento de tecnologias emergentes para uso militar, incluindo os procedimentos originais que constituem a arquitetura principal da Internet, como TCP / IP - financiar a criação do Centro de Coordenação CERT na CMU para fornecer aos especialistas um ponto central para coordenar as respostas a emergências da rede.</a:t>
            </a:r>
            <a:endParaRPr lang="en-US" sz="1400" dirty="0"/>
          </a:p>
        </p:txBody>
      </p:sp>
      <p:sp>
        <p:nvSpPr>
          <p:cNvPr id="7" name="Retângulo 6">
            <a:extLst>
              <a:ext uri="{FF2B5EF4-FFF2-40B4-BE49-F238E27FC236}">
                <a16:creationId xmlns:a16="http://schemas.microsoft.com/office/drawing/2014/main" id="{BB6DAFD4-F752-4A43-B07B-1783BBAA0B87}"/>
              </a:ext>
            </a:extLst>
          </p:cNvPr>
          <p:cNvSpPr/>
          <p:nvPr/>
        </p:nvSpPr>
        <p:spPr>
          <a:xfrm>
            <a:off x="4855480" y="879694"/>
            <a:ext cx="4089015" cy="2462213"/>
          </a:xfrm>
          <a:prstGeom prst="rect">
            <a:avLst/>
          </a:prstGeom>
        </p:spPr>
        <p:txBody>
          <a:bodyPr wrap="square">
            <a:spAutoFit/>
          </a:bodyPr>
          <a:lstStyle/>
          <a:p>
            <a:r>
              <a:rPr lang="pt-PT" sz="1400" dirty="0"/>
              <a:t>CERT 'é uma marca de serviço registrada de propriedade da CMU, que mantém a Divisão CERT no Instituto de Engenharia de Software da Universidade.</a:t>
            </a:r>
          </a:p>
          <a:p>
            <a:br>
              <a:rPr lang="pt-PT" sz="1400" dirty="0"/>
            </a:br>
            <a:r>
              <a:rPr lang="pt-PT" sz="1400" dirty="0"/>
              <a:t>A CMU autorizou várias outras nações ou economias a usar o termo.</a:t>
            </a:r>
          </a:p>
          <a:p>
            <a:br>
              <a:rPr lang="pt-PT" sz="1400" dirty="0"/>
            </a:br>
            <a:r>
              <a:rPr lang="pt-PT" sz="1400" dirty="0"/>
              <a:t>Portanto, a maioria das equipes de resposta a incidentes de segurança de computadores é chamada de CSIRTs, embora, na linguagem comum, os termos sejam usados de forma intercambiável. [23]</a:t>
            </a:r>
            <a:endParaRPr lang="en-US" sz="1400" dirty="0"/>
          </a:p>
        </p:txBody>
      </p:sp>
      <p:pic>
        <p:nvPicPr>
          <p:cNvPr id="11" name="Imagem 10">
            <a:extLst>
              <a:ext uri="{FF2B5EF4-FFF2-40B4-BE49-F238E27FC236}">
                <a16:creationId xmlns:a16="http://schemas.microsoft.com/office/drawing/2014/main" id="{9F0D6B76-A65D-4402-87A8-06AD9AEC1F13}"/>
              </a:ext>
            </a:extLst>
          </p:cNvPr>
          <p:cNvPicPr>
            <a:picLocks noChangeAspect="1"/>
          </p:cNvPicPr>
          <p:nvPr/>
        </p:nvPicPr>
        <p:blipFill>
          <a:blip r:embed="rId4"/>
          <a:stretch>
            <a:fillRect/>
          </a:stretch>
        </p:blipFill>
        <p:spPr>
          <a:xfrm>
            <a:off x="5699686" y="3931729"/>
            <a:ext cx="1707028" cy="2072820"/>
          </a:xfrm>
          <a:prstGeom prst="rect">
            <a:avLst/>
          </a:prstGeom>
        </p:spPr>
      </p:pic>
    </p:spTree>
    <p:extLst>
      <p:ext uri="{BB962C8B-B14F-4D97-AF65-F5344CB8AC3E}">
        <p14:creationId xmlns:p14="http://schemas.microsoft.com/office/powerpoint/2010/main" val="255550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42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Criando Recursos de Resposta Cibernética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D1A09037-1393-43C9-B446-3C227AFA684B}"/>
              </a:ext>
            </a:extLst>
          </p:cNvPr>
          <p:cNvSpPr/>
          <p:nvPr/>
        </p:nvSpPr>
        <p:spPr>
          <a:xfrm>
            <a:off x="457462" y="1151725"/>
            <a:ext cx="4281533" cy="4832092"/>
          </a:xfrm>
          <a:prstGeom prst="rect">
            <a:avLst/>
          </a:prstGeom>
        </p:spPr>
        <p:txBody>
          <a:bodyPr wrap="square">
            <a:spAutoFit/>
          </a:bodyPr>
          <a:lstStyle/>
          <a:p>
            <a:r>
              <a:rPr lang="pt-PT" sz="1400" dirty="0"/>
              <a:t>À luz da discussão anterior sobre </a:t>
            </a:r>
            <a:r>
              <a:rPr lang="pt-PT" sz="1400" dirty="0">
                <a:solidFill>
                  <a:schemeClr val="accent5"/>
                </a:solidFill>
              </a:rPr>
              <a:t>colaboração</a:t>
            </a:r>
            <a:r>
              <a:rPr lang="pt-PT" sz="1400" dirty="0"/>
              <a:t> e </a:t>
            </a:r>
            <a:r>
              <a:rPr lang="pt-PT" sz="1400" dirty="0">
                <a:solidFill>
                  <a:schemeClr val="accent5"/>
                </a:solidFill>
              </a:rPr>
              <a:t>coordenação</a:t>
            </a:r>
            <a:r>
              <a:rPr lang="pt-PT" sz="1400" dirty="0"/>
              <a:t> neste módulo, não surpreende que muitos CSIRTs sejam produtos da cooperação entre o governo, a comunidade técnica e o setor privado.</a:t>
            </a:r>
          </a:p>
          <a:p>
            <a:br>
              <a:rPr lang="pt-PT" sz="1400" dirty="0"/>
            </a:br>
            <a:r>
              <a:rPr lang="pt-PT" sz="1400" dirty="0"/>
              <a:t>Muitas vezes, os planos para CSIRTs são incluídos nas estratégias nacionais ou regionais de segurança cibernética.</a:t>
            </a:r>
          </a:p>
          <a:p>
            <a:br>
              <a:rPr lang="pt-PT" sz="1400" dirty="0"/>
            </a:br>
            <a:r>
              <a:rPr lang="pt-PT" sz="1400" dirty="0"/>
              <a:t>A Estratégia de Segurança Cibernética de 2013 da União Europeia, por exemplo, foi acompanhada por uma proposta de legislação que orienta os Estados membros a estabelecer um CERT em seu país. [24]</a:t>
            </a:r>
          </a:p>
          <a:p>
            <a:br>
              <a:rPr lang="pt-PT" sz="1400" dirty="0"/>
            </a:br>
            <a:r>
              <a:rPr lang="pt-PT" sz="1400" dirty="0"/>
              <a:t>A própria UE estabeleceu um CERT - </a:t>
            </a:r>
            <a:r>
              <a:rPr lang="pt-PT" sz="1400" b="1" u="sng" dirty="0">
                <a:solidFill>
                  <a:schemeClr val="tx2"/>
                </a:solidFill>
              </a:rPr>
              <a:t>CERT-EU -</a:t>
            </a:r>
            <a:r>
              <a:rPr lang="pt-PT" sz="1400" dirty="0"/>
              <a:t> em 2012.</a:t>
            </a:r>
          </a:p>
          <a:p>
            <a:br>
              <a:rPr lang="pt-PT" sz="1400" dirty="0"/>
            </a:br>
            <a:r>
              <a:rPr lang="pt-PT" sz="1400" dirty="0"/>
              <a:t>Além disso, a Agência da União Européia para Segurança de Redes e Informações (ENISA) apóia os estados membros da UE no desenvolvimento, implementação e avaliação de suas estratégias nacionais de cibersegurança (NCSS), que todos os estados membros concluíram. [25]</a:t>
            </a:r>
            <a:endParaRPr lang="en-US" sz="1400" dirty="0"/>
          </a:p>
        </p:txBody>
      </p:sp>
      <p:sp>
        <p:nvSpPr>
          <p:cNvPr id="12" name="Retângulo 11">
            <a:extLst>
              <a:ext uri="{FF2B5EF4-FFF2-40B4-BE49-F238E27FC236}">
                <a16:creationId xmlns:a16="http://schemas.microsoft.com/office/drawing/2014/main" id="{3BEC0847-898A-47F4-98DF-92B3961E638B}"/>
              </a:ext>
            </a:extLst>
          </p:cNvPr>
          <p:cNvSpPr/>
          <p:nvPr/>
        </p:nvSpPr>
        <p:spPr>
          <a:xfrm>
            <a:off x="4721628" y="2016363"/>
            <a:ext cx="4281533" cy="3539430"/>
          </a:xfrm>
          <a:prstGeom prst="rect">
            <a:avLst/>
          </a:prstGeom>
        </p:spPr>
        <p:txBody>
          <a:bodyPr wrap="square">
            <a:spAutoFit/>
          </a:bodyPr>
          <a:lstStyle/>
          <a:p>
            <a:r>
              <a:rPr lang="pt-PT" sz="1400" dirty="0"/>
              <a:t>A adoção pelo Parlamento Europeu da Diretiva Segurança de Redes e Sistemas de Informação (Diretiva NIS), que era a principal proposta legislativa da Estratégia de Segurança Cibernética da UE de 2013, fortaleceu ainda mais a ENISA e a capacidade da UE de combater ameaças cibernéticas.</a:t>
            </a:r>
          </a:p>
          <a:p>
            <a:br>
              <a:rPr lang="pt-PT" sz="1400" dirty="0"/>
            </a:br>
            <a:r>
              <a:rPr lang="pt-PT" sz="1400" dirty="0"/>
              <a:t>Um desafio muito prático para estabelecer CSIRTs é encontrar os recursos humanos para mantê-los funcionando.</a:t>
            </a:r>
          </a:p>
          <a:p>
            <a:br>
              <a:rPr lang="pt-PT" sz="1400" dirty="0"/>
            </a:br>
            <a:r>
              <a:rPr lang="pt-PT" sz="1400" dirty="0"/>
              <a:t>À luz das crescentes redes e de sua crescente importância para a sociedade, haverá apenas uma demanda crescente por homens e mulheres com as habilidades técnicas adequadas para responder a incidentes de segurança cibernética.</a:t>
            </a:r>
            <a:endParaRPr lang="en-US" sz="1400" dirty="0"/>
          </a:p>
        </p:txBody>
      </p:sp>
      <p:pic>
        <p:nvPicPr>
          <p:cNvPr id="13" name="Imagem 12">
            <a:extLst>
              <a:ext uri="{FF2B5EF4-FFF2-40B4-BE49-F238E27FC236}">
                <a16:creationId xmlns:a16="http://schemas.microsoft.com/office/drawing/2014/main" id="{81121184-0DA9-4B38-8C88-F7E3CB023992}"/>
              </a:ext>
            </a:extLst>
          </p:cNvPr>
          <p:cNvPicPr>
            <a:picLocks noChangeAspect="1"/>
          </p:cNvPicPr>
          <p:nvPr/>
        </p:nvPicPr>
        <p:blipFill>
          <a:blip r:embed="rId3"/>
          <a:stretch>
            <a:fillRect/>
          </a:stretch>
        </p:blipFill>
        <p:spPr>
          <a:xfrm>
            <a:off x="4674524" y="804105"/>
            <a:ext cx="4012014" cy="1188107"/>
          </a:xfrm>
          <a:prstGeom prst="rect">
            <a:avLst/>
          </a:prstGeom>
        </p:spPr>
      </p:pic>
      <p:sp>
        <p:nvSpPr>
          <p:cNvPr id="14" name="Retângulo 13">
            <a:extLst>
              <a:ext uri="{FF2B5EF4-FFF2-40B4-BE49-F238E27FC236}">
                <a16:creationId xmlns:a16="http://schemas.microsoft.com/office/drawing/2014/main" id="{55C6ED93-6A78-48E7-9F6C-C267ACA26C81}"/>
              </a:ext>
            </a:extLst>
          </p:cNvPr>
          <p:cNvSpPr/>
          <p:nvPr/>
        </p:nvSpPr>
        <p:spPr>
          <a:xfrm>
            <a:off x="5008655" y="5711953"/>
            <a:ext cx="3707477" cy="738664"/>
          </a:xfrm>
          <a:prstGeom prst="rect">
            <a:avLst/>
          </a:prstGeom>
        </p:spPr>
        <p:txBody>
          <a:bodyPr wrap="square">
            <a:spAutoFit/>
          </a:bodyPr>
          <a:lstStyle/>
          <a:p>
            <a:r>
              <a:rPr lang="pt-PT" sz="1400" dirty="0"/>
              <a:t>Clique </a:t>
            </a:r>
            <a:r>
              <a:rPr lang="pt-PT" sz="1400" b="1" u="sng" dirty="0">
                <a:solidFill>
                  <a:schemeClr val="tx2"/>
                </a:solidFill>
              </a:rPr>
              <a:t>aqui</a:t>
            </a:r>
            <a:r>
              <a:rPr lang="pt-PT" sz="1400" dirty="0"/>
              <a:t> para saber mais sobre a Política Nacional de Segurança Cibernética da Índia em 2013.</a:t>
            </a:r>
            <a:endParaRPr lang="en-US" sz="1400" dirty="0"/>
          </a:p>
        </p:txBody>
      </p:sp>
      <p:pic>
        <p:nvPicPr>
          <p:cNvPr id="15" name="Imagem 14">
            <a:extLst>
              <a:ext uri="{FF2B5EF4-FFF2-40B4-BE49-F238E27FC236}">
                <a16:creationId xmlns:a16="http://schemas.microsoft.com/office/drawing/2014/main" id="{E952B178-2186-4559-B9E2-36FC51B8528A}"/>
              </a:ext>
            </a:extLst>
          </p:cNvPr>
          <p:cNvPicPr>
            <a:picLocks noChangeAspect="1"/>
          </p:cNvPicPr>
          <p:nvPr/>
        </p:nvPicPr>
        <p:blipFill>
          <a:blip r:embed="rId4"/>
          <a:stretch>
            <a:fillRect/>
          </a:stretch>
        </p:blipFill>
        <p:spPr>
          <a:xfrm>
            <a:off x="4731165" y="5745572"/>
            <a:ext cx="289585" cy="320068"/>
          </a:xfrm>
          <a:prstGeom prst="rect">
            <a:avLst/>
          </a:prstGeom>
        </p:spPr>
      </p:pic>
      <p:sp>
        <p:nvSpPr>
          <p:cNvPr id="16" name="Retângulo 15">
            <a:extLst>
              <a:ext uri="{FF2B5EF4-FFF2-40B4-BE49-F238E27FC236}">
                <a16:creationId xmlns:a16="http://schemas.microsoft.com/office/drawing/2014/main" id="{0A83FC60-A621-4114-A177-9A443A2ED4F2}"/>
              </a:ext>
            </a:extLst>
          </p:cNvPr>
          <p:cNvSpPr/>
          <p:nvPr/>
        </p:nvSpPr>
        <p:spPr>
          <a:xfrm>
            <a:off x="866947" y="6414704"/>
            <a:ext cx="5813584" cy="276999"/>
          </a:xfrm>
          <a:prstGeom prst="rect">
            <a:avLst/>
          </a:prstGeom>
        </p:spPr>
        <p:txBody>
          <a:bodyPr wrap="square">
            <a:spAutoFit/>
          </a:bodyPr>
          <a:lstStyle/>
          <a:p>
            <a:r>
              <a:rPr lang="pt-PT" sz="1200" b="1" dirty="0">
                <a:solidFill>
                  <a:schemeClr val="accent1"/>
                </a:solidFill>
                <a:latin typeface="Arial Unicode MS"/>
              </a:rPr>
              <a:t>Agora clique no botão Leitura adicional no painel de controle abaixo</a:t>
            </a:r>
            <a:endParaRPr lang="en-US" sz="1200" b="1" dirty="0">
              <a:solidFill>
                <a:schemeClr val="accent1"/>
              </a:solidFill>
              <a:latin typeface="Arial Unicode MS"/>
            </a:endParaRPr>
          </a:p>
        </p:txBody>
      </p:sp>
      <p:pic>
        <p:nvPicPr>
          <p:cNvPr id="17" name="Imagem 16">
            <a:extLst>
              <a:ext uri="{FF2B5EF4-FFF2-40B4-BE49-F238E27FC236}">
                <a16:creationId xmlns:a16="http://schemas.microsoft.com/office/drawing/2014/main" id="{C182817F-0B8B-444D-9C32-196165EB5CED}"/>
              </a:ext>
            </a:extLst>
          </p:cNvPr>
          <p:cNvPicPr>
            <a:picLocks noChangeAspect="1"/>
          </p:cNvPicPr>
          <p:nvPr/>
        </p:nvPicPr>
        <p:blipFill>
          <a:blip r:embed="rId4"/>
          <a:stretch>
            <a:fillRect/>
          </a:stretch>
        </p:blipFill>
        <p:spPr>
          <a:xfrm>
            <a:off x="457462" y="6299075"/>
            <a:ext cx="441934" cy="488454"/>
          </a:xfrm>
          <a:prstGeom prst="rect">
            <a:avLst/>
          </a:prstGeom>
        </p:spPr>
      </p:pic>
    </p:spTree>
    <p:extLst>
      <p:ext uri="{BB962C8B-B14F-4D97-AF65-F5344CB8AC3E}">
        <p14:creationId xmlns:p14="http://schemas.microsoft.com/office/powerpoint/2010/main" val="140916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43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Criando Recursos de Resposta Cibernética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D1A09037-1393-43C9-B446-3C227AFA684B}"/>
              </a:ext>
            </a:extLst>
          </p:cNvPr>
          <p:cNvSpPr/>
          <p:nvPr/>
        </p:nvSpPr>
        <p:spPr>
          <a:xfrm>
            <a:off x="440095" y="967362"/>
            <a:ext cx="4281533" cy="5262979"/>
          </a:xfrm>
          <a:prstGeom prst="rect">
            <a:avLst/>
          </a:prstGeom>
        </p:spPr>
        <p:txBody>
          <a:bodyPr wrap="square">
            <a:spAutoFit/>
          </a:bodyPr>
          <a:lstStyle/>
          <a:p>
            <a:r>
              <a:rPr lang="pt-PT" sz="1400" dirty="0">
                <a:latin typeface="Arial Unicode MS"/>
              </a:rPr>
              <a:t>À luz da discussão anterior sobre colaboração e coordenação neste módulo, não surpreende que muitos CSIRTs sejam produtos da cooperação entre o governo, a comunidade técnica e o setor privado.</a:t>
            </a:r>
          </a:p>
          <a:p>
            <a:br>
              <a:rPr lang="pt-PT" sz="1400" dirty="0">
                <a:latin typeface="Arial Unicode MS"/>
              </a:rPr>
            </a:br>
            <a:r>
              <a:rPr lang="pt-PT" sz="1400" dirty="0">
                <a:latin typeface="Arial Unicode MS"/>
              </a:rPr>
              <a:t>Muitas vezes, os planos para CSIRTs são incluídos nas estratégias nacionais ou regionais de segurança cibernética.</a:t>
            </a:r>
          </a:p>
          <a:p>
            <a:br>
              <a:rPr lang="pt-PT" sz="1400" dirty="0">
                <a:latin typeface="Arial Unicode MS"/>
              </a:rPr>
            </a:br>
            <a:r>
              <a:rPr lang="pt-PT" sz="1400" dirty="0">
                <a:latin typeface="Arial Unicode MS"/>
              </a:rPr>
              <a:t>A Estratégia de Segurança Cibernética de 2013 da União Europeia, por exemplo, foi acompanhada por uma proposta de legislação que orienta os Estados membros a estabelecer um CERT em seu país. [24]</a:t>
            </a:r>
          </a:p>
          <a:p>
            <a:br>
              <a:rPr lang="pt-PT" sz="1400" dirty="0">
                <a:latin typeface="Arial Unicode MS"/>
              </a:rPr>
            </a:br>
            <a:r>
              <a:rPr lang="pt-PT" sz="1400" dirty="0">
                <a:latin typeface="Arial Unicode MS"/>
              </a:rPr>
              <a:t>A própria UE estabeleceu um CERT - CERT-EU - em 2012.</a:t>
            </a:r>
          </a:p>
          <a:p>
            <a:br>
              <a:rPr lang="pt-PT" sz="1400" dirty="0">
                <a:latin typeface="Arial Unicode MS"/>
              </a:rPr>
            </a:br>
            <a:r>
              <a:rPr lang="pt-PT" sz="1400" dirty="0">
                <a:latin typeface="Arial Unicode MS"/>
              </a:rPr>
              <a:t>Além disso, a Agência da União Européia para Segurança de Redes e Informações (ENISA) apóia os estados membros da UE no desenvolvimento, implementação e avaliação de suas estratégias nacionais de cibersegurança (NCSS), que todos os estados membros concluíram. [25]</a:t>
            </a:r>
            <a:endParaRPr lang="en-US" sz="1400" dirty="0">
              <a:latin typeface="Arial Unicode MS"/>
            </a:endParaRPr>
          </a:p>
        </p:txBody>
      </p:sp>
      <p:sp>
        <p:nvSpPr>
          <p:cNvPr id="12" name="Retângulo 11">
            <a:extLst>
              <a:ext uri="{FF2B5EF4-FFF2-40B4-BE49-F238E27FC236}">
                <a16:creationId xmlns:a16="http://schemas.microsoft.com/office/drawing/2014/main" id="{3BEC0847-898A-47F4-98DF-92B3961E638B}"/>
              </a:ext>
            </a:extLst>
          </p:cNvPr>
          <p:cNvSpPr/>
          <p:nvPr/>
        </p:nvSpPr>
        <p:spPr>
          <a:xfrm>
            <a:off x="4721628" y="2016363"/>
            <a:ext cx="4281533" cy="3754874"/>
          </a:xfrm>
          <a:prstGeom prst="rect">
            <a:avLst/>
          </a:prstGeom>
        </p:spPr>
        <p:txBody>
          <a:bodyPr wrap="square">
            <a:spAutoFit/>
          </a:bodyPr>
          <a:lstStyle/>
          <a:p>
            <a:r>
              <a:rPr lang="pt-PT" sz="1400" dirty="0">
                <a:latin typeface="Arial Unicode MS"/>
              </a:rPr>
              <a:t>A adoção pelo Parlamento Europeu da Diretiva Segurança de Redes e Sistemas de Informação (Diretiva NIS), que era a principal proposta legislativa da Estratégia de Segurança Cibernética da UE de 2013, fortaleceu ainda mais a ENISA e a capacidade da UE de combater ameaças cibernéticas.</a:t>
            </a:r>
          </a:p>
          <a:p>
            <a:br>
              <a:rPr lang="pt-PT" sz="1400" dirty="0">
                <a:latin typeface="Arial Unicode MS"/>
              </a:rPr>
            </a:br>
            <a:r>
              <a:rPr lang="pt-PT" sz="1400" dirty="0">
                <a:latin typeface="Arial Unicode MS"/>
              </a:rPr>
              <a:t>Um desafio muito prático para estabelecer CSIRTs é encontrar os recursos humanos para mantê-los funcionando.</a:t>
            </a:r>
          </a:p>
          <a:p>
            <a:br>
              <a:rPr lang="pt-PT" sz="1400" dirty="0">
                <a:latin typeface="Arial Unicode MS"/>
              </a:rPr>
            </a:br>
            <a:r>
              <a:rPr lang="pt-PT" sz="1400" dirty="0">
                <a:latin typeface="Arial Unicode MS"/>
              </a:rPr>
              <a:t>À luz das crescentes redes e de sua crescente importância para a sociedade, haverá apenas uma demanda crescente por homens e mulheres com as habilidades técnicas adequadas para responder a incidentes de segurança cibernética.</a:t>
            </a:r>
            <a:endParaRPr lang="en-US" sz="1400" dirty="0">
              <a:latin typeface="Arial Unicode MS"/>
            </a:endParaRPr>
          </a:p>
        </p:txBody>
      </p:sp>
      <p:pic>
        <p:nvPicPr>
          <p:cNvPr id="13" name="Imagem 12">
            <a:extLst>
              <a:ext uri="{FF2B5EF4-FFF2-40B4-BE49-F238E27FC236}">
                <a16:creationId xmlns:a16="http://schemas.microsoft.com/office/drawing/2014/main" id="{81121184-0DA9-4B38-8C88-F7E3CB023992}"/>
              </a:ext>
            </a:extLst>
          </p:cNvPr>
          <p:cNvPicPr>
            <a:picLocks noChangeAspect="1"/>
          </p:cNvPicPr>
          <p:nvPr/>
        </p:nvPicPr>
        <p:blipFill>
          <a:blip r:embed="rId3"/>
          <a:stretch>
            <a:fillRect/>
          </a:stretch>
        </p:blipFill>
        <p:spPr>
          <a:xfrm>
            <a:off x="4674524" y="804105"/>
            <a:ext cx="4012014" cy="1188107"/>
          </a:xfrm>
          <a:prstGeom prst="rect">
            <a:avLst/>
          </a:prstGeom>
        </p:spPr>
      </p:pic>
      <p:sp>
        <p:nvSpPr>
          <p:cNvPr id="14" name="Retângulo 13">
            <a:extLst>
              <a:ext uri="{FF2B5EF4-FFF2-40B4-BE49-F238E27FC236}">
                <a16:creationId xmlns:a16="http://schemas.microsoft.com/office/drawing/2014/main" id="{55C6ED93-6A78-48E7-9F6C-C267ACA26C81}"/>
              </a:ext>
            </a:extLst>
          </p:cNvPr>
          <p:cNvSpPr/>
          <p:nvPr/>
        </p:nvSpPr>
        <p:spPr>
          <a:xfrm>
            <a:off x="5008655" y="5711953"/>
            <a:ext cx="3707477" cy="738664"/>
          </a:xfrm>
          <a:prstGeom prst="rect">
            <a:avLst/>
          </a:prstGeom>
        </p:spPr>
        <p:txBody>
          <a:bodyPr wrap="square">
            <a:spAutoFit/>
          </a:bodyPr>
          <a:lstStyle/>
          <a:p>
            <a:r>
              <a:rPr lang="pt-PT" sz="1400" dirty="0">
                <a:latin typeface="Arial Unicode MS"/>
              </a:rPr>
              <a:t>Clique </a:t>
            </a:r>
            <a:r>
              <a:rPr lang="pt-PT" sz="1400" b="1" dirty="0">
                <a:solidFill>
                  <a:schemeClr val="accent1"/>
                </a:solidFill>
                <a:latin typeface="Arial Unicode MS"/>
              </a:rPr>
              <a:t>aqui</a:t>
            </a:r>
            <a:r>
              <a:rPr lang="pt-PT" sz="1400" dirty="0">
                <a:latin typeface="Arial Unicode MS"/>
              </a:rPr>
              <a:t> para saber mais sobre a Política Nacional de Segurança Cibernética da Índia em 2013.</a:t>
            </a:r>
            <a:endParaRPr lang="en-US" sz="1400" dirty="0">
              <a:latin typeface="Arial Unicode MS"/>
            </a:endParaRPr>
          </a:p>
        </p:txBody>
      </p:sp>
      <p:pic>
        <p:nvPicPr>
          <p:cNvPr id="15" name="Imagem 14">
            <a:extLst>
              <a:ext uri="{FF2B5EF4-FFF2-40B4-BE49-F238E27FC236}">
                <a16:creationId xmlns:a16="http://schemas.microsoft.com/office/drawing/2014/main" id="{E952B178-2186-4559-B9E2-36FC51B8528A}"/>
              </a:ext>
            </a:extLst>
          </p:cNvPr>
          <p:cNvPicPr>
            <a:picLocks noChangeAspect="1"/>
          </p:cNvPicPr>
          <p:nvPr/>
        </p:nvPicPr>
        <p:blipFill>
          <a:blip r:embed="rId4"/>
          <a:stretch>
            <a:fillRect/>
          </a:stretch>
        </p:blipFill>
        <p:spPr>
          <a:xfrm>
            <a:off x="4731165" y="5745572"/>
            <a:ext cx="289585" cy="320068"/>
          </a:xfrm>
          <a:prstGeom prst="rect">
            <a:avLst/>
          </a:prstGeom>
        </p:spPr>
      </p:pic>
      <p:sp>
        <p:nvSpPr>
          <p:cNvPr id="16" name="Retângulo 15">
            <a:extLst>
              <a:ext uri="{FF2B5EF4-FFF2-40B4-BE49-F238E27FC236}">
                <a16:creationId xmlns:a16="http://schemas.microsoft.com/office/drawing/2014/main" id="{0A83FC60-A621-4114-A177-9A443A2ED4F2}"/>
              </a:ext>
            </a:extLst>
          </p:cNvPr>
          <p:cNvSpPr/>
          <p:nvPr/>
        </p:nvSpPr>
        <p:spPr>
          <a:xfrm>
            <a:off x="866947" y="6414704"/>
            <a:ext cx="5813584" cy="276999"/>
          </a:xfrm>
          <a:prstGeom prst="rect">
            <a:avLst/>
          </a:prstGeom>
        </p:spPr>
        <p:txBody>
          <a:bodyPr wrap="square">
            <a:spAutoFit/>
          </a:bodyPr>
          <a:lstStyle/>
          <a:p>
            <a:r>
              <a:rPr lang="pt-PT" sz="1200" b="1" dirty="0">
                <a:solidFill>
                  <a:schemeClr val="accent1"/>
                </a:solidFill>
                <a:latin typeface="Arial Unicode MS"/>
              </a:rPr>
              <a:t>Agora clique no botão Leitura adicional no painel de controle abaixo</a:t>
            </a:r>
            <a:endParaRPr lang="en-US" sz="1200" b="1" dirty="0">
              <a:solidFill>
                <a:schemeClr val="accent1"/>
              </a:solidFill>
              <a:latin typeface="Arial Unicode MS"/>
            </a:endParaRPr>
          </a:p>
        </p:txBody>
      </p:sp>
      <p:pic>
        <p:nvPicPr>
          <p:cNvPr id="17" name="Imagem 16">
            <a:extLst>
              <a:ext uri="{FF2B5EF4-FFF2-40B4-BE49-F238E27FC236}">
                <a16:creationId xmlns:a16="http://schemas.microsoft.com/office/drawing/2014/main" id="{C182817F-0B8B-444D-9C32-196165EB5CED}"/>
              </a:ext>
            </a:extLst>
          </p:cNvPr>
          <p:cNvPicPr>
            <a:picLocks noChangeAspect="1"/>
          </p:cNvPicPr>
          <p:nvPr/>
        </p:nvPicPr>
        <p:blipFill>
          <a:blip r:embed="rId4"/>
          <a:stretch>
            <a:fillRect/>
          </a:stretch>
        </p:blipFill>
        <p:spPr>
          <a:xfrm>
            <a:off x="457462" y="6299075"/>
            <a:ext cx="441934" cy="488454"/>
          </a:xfrm>
          <a:prstGeom prst="rect">
            <a:avLst/>
          </a:prstGeom>
        </p:spPr>
      </p:pic>
      <p:sp>
        <p:nvSpPr>
          <p:cNvPr id="2" name="Retângulo 1">
            <a:extLst>
              <a:ext uri="{FF2B5EF4-FFF2-40B4-BE49-F238E27FC236}">
                <a16:creationId xmlns:a16="http://schemas.microsoft.com/office/drawing/2014/main" id="{E43F98A1-026A-41AA-B926-65A5A5579B4A}"/>
              </a:ext>
            </a:extLst>
          </p:cNvPr>
          <p:cNvSpPr/>
          <p:nvPr/>
        </p:nvSpPr>
        <p:spPr>
          <a:xfrm>
            <a:off x="964279" y="1853105"/>
            <a:ext cx="7597830" cy="3708103"/>
          </a:xfrm>
          <a:prstGeom prst="rect">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t>A Divisão CERT fornece recursos para o desenvolvimento de competências. Examinamos algumas das habilidades e ferramentas básicas que essa força de trabalho exige posteriormente neste módulo.</a:t>
            </a:r>
            <a:endParaRPr lang="en-US" dirty="0"/>
          </a:p>
        </p:txBody>
      </p:sp>
      <p:pic>
        <p:nvPicPr>
          <p:cNvPr id="3" name="Imagem 2">
            <a:extLst>
              <a:ext uri="{FF2B5EF4-FFF2-40B4-BE49-F238E27FC236}">
                <a16:creationId xmlns:a16="http://schemas.microsoft.com/office/drawing/2014/main" id="{9AA184F7-793C-4BBD-9C91-22C09E85EC0C}"/>
              </a:ext>
            </a:extLst>
          </p:cNvPr>
          <p:cNvPicPr>
            <a:picLocks noChangeAspect="1"/>
          </p:cNvPicPr>
          <p:nvPr/>
        </p:nvPicPr>
        <p:blipFill>
          <a:blip r:embed="rId5"/>
          <a:stretch>
            <a:fillRect/>
          </a:stretch>
        </p:blipFill>
        <p:spPr>
          <a:xfrm>
            <a:off x="1126125" y="2842231"/>
            <a:ext cx="2519727" cy="1835563"/>
          </a:xfrm>
          <a:prstGeom prst="rect">
            <a:avLst/>
          </a:prstGeom>
        </p:spPr>
      </p:pic>
      <p:sp>
        <p:nvSpPr>
          <p:cNvPr id="5" name="Retângulo 4">
            <a:extLst>
              <a:ext uri="{FF2B5EF4-FFF2-40B4-BE49-F238E27FC236}">
                <a16:creationId xmlns:a16="http://schemas.microsoft.com/office/drawing/2014/main" id="{EEF7F274-E9FC-4EF8-A78B-6DBBD416085A}"/>
              </a:ext>
            </a:extLst>
          </p:cNvPr>
          <p:cNvSpPr/>
          <p:nvPr/>
        </p:nvSpPr>
        <p:spPr>
          <a:xfrm>
            <a:off x="3787166" y="2222991"/>
            <a:ext cx="4899371" cy="1169551"/>
          </a:xfrm>
          <a:prstGeom prst="rect">
            <a:avLst/>
          </a:prstGeom>
        </p:spPr>
        <p:txBody>
          <a:bodyPr wrap="square">
            <a:spAutoFit/>
          </a:bodyPr>
          <a:lstStyle/>
          <a:p>
            <a:r>
              <a:rPr lang="pt-PT" sz="1400" dirty="0">
                <a:latin typeface="Arial Unicode MS"/>
              </a:rPr>
              <a:t>A Política Nacional de Cibersegurança de 2013 da Índia inclui o desenvolvimento da força de trabalho como um componente importante.</a:t>
            </a:r>
          </a:p>
          <a:p>
            <a:br>
              <a:rPr lang="pt-PT" sz="1400" dirty="0">
                <a:latin typeface="Arial Unicode MS"/>
              </a:rPr>
            </a:br>
            <a:r>
              <a:rPr lang="pt-PT" sz="1400" dirty="0">
                <a:latin typeface="Arial Unicode MS"/>
              </a:rPr>
              <a:t>Um de seus objetivos é:</a:t>
            </a:r>
            <a:endParaRPr lang="en-US" sz="1400" dirty="0">
              <a:latin typeface="Arial Unicode MS"/>
            </a:endParaRPr>
          </a:p>
        </p:txBody>
      </p:sp>
      <p:sp>
        <p:nvSpPr>
          <p:cNvPr id="6" name="Retângulo 5">
            <a:extLst>
              <a:ext uri="{FF2B5EF4-FFF2-40B4-BE49-F238E27FC236}">
                <a16:creationId xmlns:a16="http://schemas.microsoft.com/office/drawing/2014/main" id="{F0F3BD6D-4C70-4D29-8659-C9D81FF6A1CF}"/>
              </a:ext>
            </a:extLst>
          </p:cNvPr>
          <p:cNvSpPr/>
          <p:nvPr/>
        </p:nvSpPr>
        <p:spPr>
          <a:xfrm>
            <a:off x="4045193" y="3543287"/>
            <a:ext cx="4463942" cy="954107"/>
          </a:xfrm>
          <a:prstGeom prst="rect">
            <a:avLst/>
          </a:prstGeom>
        </p:spPr>
        <p:txBody>
          <a:bodyPr wrap="square">
            <a:spAutoFit/>
          </a:bodyPr>
          <a:lstStyle/>
          <a:p>
            <a:r>
              <a:rPr lang="pt-PT" sz="1400" dirty="0">
                <a:latin typeface="Arial Unicode MS"/>
              </a:rPr>
              <a:t>criar uma força de trabalho de 500.000 profissionais qualificados em segurança cibernética nos próximos 5 anos, por meio da capacitação, desenvolvimento de habilidades e treinamento. [26]</a:t>
            </a:r>
            <a:endParaRPr lang="en-US" sz="1400" dirty="0">
              <a:latin typeface="Arial Unicode MS"/>
            </a:endParaRPr>
          </a:p>
        </p:txBody>
      </p:sp>
      <p:sp>
        <p:nvSpPr>
          <p:cNvPr id="7" name="Retângulo 6">
            <a:extLst>
              <a:ext uri="{FF2B5EF4-FFF2-40B4-BE49-F238E27FC236}">
                <a16:creationId xmlns:a16="http://schemas.microsoft.com/office/drawing/2014/main" id="{066F2C06-9D6D-405B-AAC9-8B922DD7C326}"/>
              </a:ext>
            </a:extLst>
          </p:cNvPr>
          <p:cNvSpPr/>
          <p:nvPr/>
        </p:nvSpPr>
        <p:spPr>
          <a:xfrm>
            <a:off x="3690606" y="4524628"/>
            <a:ext cx="4788371" cy="954107"/>
          </a:xfrm>
          <a:prstGeom prst="rect">
            <a:avLst/>
          </a:prstGeom>
        </p:spPr>
        <p:txBody>
          <a:bodyPr wrap="square">
            <a:spAutoFit/>
          </a:bodyPr>
          <a:lstStyle/>
          <a:p>
            <a:r>
              <a:rPr lang="pt-PT" sz="1400" dirty="0">
                <a:latin typeface="Arial Unicode MS"/>
              </a:rPr>
              <a:t>A Divisão CERT fornece recursos para o </a:t>
            </a:r>
            <a:r>
              <a:rPr lang="pt-PT" sz="1400" b="1" u="sng" dirty="0">
                <a:solidFill>
                  <a:schemeClr val="accent1"/>
                </a:solidFill>
                <a:latin typeface="Arial Unicode MS"/>
              </a:rPr>
              <a:t>desenvolvimento</a:t>
            </a:r>
            <a:r>
              <a:rPr lang="pt-PT" sz="1400" dirty="0">
                <a:latin typeface="Arial Unicode MS"/>
              </a:rPr>
              <a:t> de </a:t>
            </a:r>
            <a:r>
              <a:rPr lang="pt-PT" sz="1400" b="1" u="sng" dirty="0">
                <a:solidFill>
                  <a:schemeClr val="accent1"/>
                </a:solidFill>
                <a:latin typeface="Arial Unicode MS"/>
              </a:rPr>
              <a:t>competências</a:t>
            </a:r>
            <a:r>
              <a:rPr lang="pt-PT" sz="1400" dirty="0">
                <a:latin typeface="Arial Unicode MS"/>
              </a:rPr>
              <a:t>. Examinamos algumas das habilidades e ferramentas básicas que essa força de trabalho exige posteriormente neste módulo.</a:t>
            </a:r>
            <a:endParaRPr lang="en-US" sz="1400" dirty="0">
              <a:latin typeface="Arial Unicode MS"/>
            </a:endParaRPr>
          </a:p>
        </p:txBody>
      </p:sp>
      <p:sp>
        <p:nvSpPr>
          <p:cNvPr id="19" name="Retângulo 18">
            <a:extLst>
              <a:ext uri="{FF2B5EF4-FFF2-40B4-BE49-F238E27FC236}">
                <a16:creationId xmlns:a16="http://schemas.microsoft.com/office/drawing/2014/main" id="{2BCB2AEC-CA05-4DBD-93CE-744E6453EA22}"/>
              </a:ext>
            </a:extLst>
          </p:cNvPr>
          <p:cNvSpPr/>
          <p:nvPr/>
        </p:nvSpPr>
        <p:spPr>
          <a:xfrm>
            <a:off x="964279" y="1853105"/>
            <a:ext cx="7597830" cy="345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19">
            <a:extLst>
              <a:ext uri="{FF2B5EF4-FFF2-40B4-BE49-F238E27FC236}">
                <a16:creationId xmlns:a16="http://schemas.microsoft.com/office/drawing/2014/main" id="{476BB6F5-430D-4B65-BA6F-45D32AB32CC3}"/>
              </a:ext>
            </a:extLst>
          </p:cNvPr>
          <p:cNvSpPr/>
          <p:nvPr/>
        </p:nvSpPr>
        <p:spPr>
          <a:xfrm>
            <a:off x="1126125" y="1807546"/>
            <a:ext cx="5838137" cy="369332"/>
          </a:xfrm>
          <a:prstGeom prst="rect">
            <a:avLst/>
          </a:prstGeom>
        </p:spPr>
        <p:txBody>
          <a:bodyPr wrap="none">
            <a:spAutoFit/>
          </a:bodyPr>
          <a:lstStyle/>
          <a:p>
            <a:r>
              <a:rPr lang="pt-PT" dirty="0">
                <a:solidFill>
                  <a:schemeClr val="bg1"/>
                </a:solidFill>
              </a:rPr>
              <a:t>Política Nacional de Segurança Cibernética da Índia em 2013</a:t>
            </a:r>
            <a:endParaRPr lang="en-US" dirty="0">
              <a:solidFill>
                <a:schemeClr val="bg1"/>
              </a:solidFill>
            </a:endParaRPr>
          </a:p>
        </p:txBody>
      </p:sp>
      <p:pic>
        <p:nvPicPr>
          <p:cNvPr id="21" name="Imagem 20">
            <a:extLst>
              <a:ext uri="{FF2B5EF4-FFF2-40B4-BE49-F238E27FC236}">
                <a16:creationId xmlns:a16="http://schemas.microsoft.com/office/drawing/2014/main" id="{8C7C50E8-AA8D-4373-82D6-AA24BBBF4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265" y="3308964"/>
            <a:ext cx="518669" cy="575651"/>
          </a:xfrm>
          <a:prstGeom prst="rect">
            <a:avLst/>
          </a:prstGeom>
        </p:spPr>
      </p:pic>
      <p:pic>
        <p:nvPicPr>
          <p:cNvPr id="22" name="Imagem 21" descr="Uma imagem contendo escuro, preto, computador, aceso&#10;&#10;Descrição gerada automaticamente">
            <a:extLst>
              <a:ext uri="{FF2B5EF4-FFF2-40B4-BE49-F238E27FC236}">
                <a16:creationId xmlns:a16="http://schemas.microsoft.com/office/drawing/2014/main" id="{3788C24B-E86B-4CF1-AB7A-D40AD521FF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8810" y="4273259"/>
            <a:ext cx="288107" cy="311085"/>
          </a:xfrm>
          <a:prstGeom prst="rect">
            <a:avLst/>
          </a:prstGeom>
        </p:spPr>
      </p:pic>
    </p:spTree>
    <p:extLst>
      <p:ext uri="{BB962C8B-B14F-4D97-AF65-F5344CB8AC3E}">
        <p14:creationId xmlns:p14="http://schemas.microsoft.com/office/powerpoint/2010/main" val="365802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44</a:t>
            </a:fld>
            <a:endParaRPr lang="en-GB" altLang="en-US" noProof="0" dirty="0"/>
          </a:p>
        </p:txBody>
      </p:sp>
      <p:sp>
        <p:nvSpPr>
          <p:cNvPr id="8" name="Rectangle 4">
            <a:extLst>
              <a:ext uri="{FF2B5EF4-FFF2-40B4-BE49-F238E27FC236}">
                <a16:creationId xmlns:a16="http://schemas.microsoft.com/office/drawing/2014/main" id="{6B17FDA1-9C8A-4B0E-8DD4-E3E0F4054EC3}"/>
              </a:ext>
            </a:extLst>
          </p:cNvPr>
          <p:cNvSpPr/>
          <p:nvPr/>
        </p:nvSpPr>
        <p:spPr>
          <a:xfrm>
            <a:off x="1538701" y="1882038"/>
            <a:ext cx="6379813" cy="2308324"/>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das informações sobre</a:t>
            </a:r>
          </a:p>
          <a:p>
            <a:pPr algn="ctr"/>
            <a:r>
              <a:rPr lang="pt-PT" sz="1400" b="1" dirty="0"/>
              <a:t>Criando Recursos para Resposta Cibernética</a:t>
            </a:r>
          </a:p>
          <a:p>
            <a:pPr algn="ctr"/>
            <a:endParaRPr lang="pt-PT" sz="1400" dirty="0"/>
          </a:p>
          <a:p>
            <a:pPr algn="ctr"/>
            <a:r>
              <a:rPr lang="pt-PT" sz="1400" dirty="0"/>
              <a:t>Agora clique na seta para a frente para um pequeno teste</a:t>
            </a:r>
          </a:p>
          <a:p>
            <a:pPr algn="ctr"/>
            <a:endParaRPr lang="pt-PT" sz="1400" dirty="0"/>
          </a:p>
          <a:p>
            <a:pPr algn="ctr"/>
            <a:r>
              <a:rPr lang="pt-PT" sz="1400" dirty="0"/>
              <a:t>Haverá </a:t>
            </a:r>
            <a:r>
              <a:rPr lang="pt-PT" sz="1400" b="1" dirty="0">
                <a:solidFill>
                  <a:schemeClr val="accent1"/>
                </a:solidFill>
              </a:rPr>
              <a:t>duas </a:t>
            </a:r>
            <a:r>
              <a:rPr lang="pt-PT" sz="1400" dirty="0"/>
              <a:t> questões para responder</a:t>
            </a:r>
            <a:endParaRPr lang="pt-PT" sz="1200" b="1" dirty="0"/>
          </a:p>
          <a:p>
            <a:pPr algn="ctr"/>
            <a:endParaRPr lang="pt-PT" sz="1200" b="1" dirty="0"/>
          </a:p>
          <a:p>
            <a:pPr algn="ctr"/>
            <a:endParaRPr lang="pt-PT" sz="1200" b="1" dirty="0"/>
          </a:p>
        </p:txBody>
      </p:sp>
      <p:cxnSp>
        <p:nvCxnSpPr>
          <p:cNvPr id="11" name="Conector reto 10">
            <a:extLst>
              <a:ext uri="{FF2B5EF4-FFF2-40B4-BE49-F238E27FC236}">
                <a16:creationId xmlns:a16="http://schemas.microsoft.com/office/drawing/2014/main" id="{8329E7D6-553F-4C31-867E-8622220A9D4F}"/>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703C559B-8344-4293-A025-03D8AE4AC2F9}"/>
              </a:ext>
            </a:extLst>
          </p:cNvPr>
          <p:cNvPicPr>
            <a:picLocks noChangeAspect="1"/>
          </p:cNvPicPr>
          <p:nvPr/>
        </p:nvPicPr>
        <p:blipFill>
          <a:blip r:embed="rId3"/>
          <a:stretch>
            <a:fillRect/>
          </a:stretch>
        </p:blipFill>
        <p:spPr>
          <a:xfrm>
            <a:off x="2668361" y="3429000"/>
            <a:ext cx="548688" cy="525826"/>
          </a:xfrm>
          <a:prstGeom prst="rect">
            <a:avLst/>
          </a:prstGeom>
        </p:spPr>
      </p:pic>
      <p:sp>
        <p:nvSpPr>
          <p:cNvPr id="9" name="Título 6">
            <a:extLst>
              <a:ext uri="{FF2B5EF4-FFF2-40B4-BE49-F238E27FC236}">
                <a16:creationId xmlns:a16="http://schemas.microsoft.com/office/drawing/2014/main" id="{3A65B21C-3D1D-4B87-A4B0-95C0F80B0043}"/>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Criando Recursos de Resposta Cibernética</a:t>
            </a:r>
            <a:endParaRPr lang="pt-BR" sz="3600" b="1" dirty="0">
              <a:solidFill>
                <a:srgbClr val="00B0F0"/>
              </a:solidFill>
            </a:endParaRPr>
          </a:p>
        </p:txBody>
      </p:sp>
    </p:spTree>
    <p:extLst>
      <p:ext uri="{BB962C8B-B14F-4D97-AF65-F5344CB8AC3E}">
        <p14:creationId xmlns:p14="http://schemas.microsoft.com/office/powerpoint/2010/main" val="102378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45</a:t>
            </a:fld>
            <a:endParaRPr lang="en-GB" altLang="en-US" noProof="0" dirty="0"/>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1 de 2</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34" name="Retângulo 33">
            <a:extLst>
              <a:ext uri="{FF2B5EF4-FFF2-40B4-BE49-F238E27FC236}">
                <a16:creationId xmlns:a16="http://schemas.microsoft.com/office/drawing/2014/main" id="{52C64CBC-CE90-4BEA-A4C1-F7B59F2EA581}"/>
              </a:ext>
            </a:extLst>
          </p:cNvPr>
          <p:cNvSpPr/>
          <p:nvPr/>
        </p:nvSpPr>
        <p:spPr>
          <a:xfrm>
            <a:off x="440095" y="5164934"/>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657045" y="5164934"/>
            <a:ext cx="1184940" cy="369332"/>
          </a:xfrm>
          <a:prstGeom prst="rect">
            <a:avLst/>
          </a:prstGeom>
        </p:spPr>
        <p:txBody>
          <a:bodyPr wrap="none">
            <a:spAutoFit/>
          </a:bodyPr>
          <a:lstStyle/>
          <a:p>
            <a:r>
              <a:rPr lang="pt-PT" altLang="en-US" dirty="0">
                <a:solidFill>
                  <a:schemeClr val="bg1"/>
                </a:solidFill>
                <a:latin typeface="Arial Unicode MS"/>
              </a:rPr>
              <a:t>Submeter</a:t>
            </a:r>
            <a:endParaRPr lang="en-US" dirty="0">
              <a:solidFill>
                <a:schemeClr val="bg1"/>
              </a:solidFill>
            </a:endParaRPr>
          </a:p>
        </p:txBody>
      </p:sp>
      <p:sp>
        <p:nvSpPr>
          <p:cNvPr id="15" name="Título 6">
            <a:extLst>
              <a:ext uri="{FF2B5EF4-FFF2-40B4-BE49-F238E27FC236}">
                <a16:creationId xmlns:a16="http://schemas.microsoft.com/office/drawing/2014/main" id="{0108CD6E-DCF0-4D87-9062-FEF59F48378D}"/>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Criando Recursos de Resposta Cibernética</a:t>
            </a:r>
          </a:p>
          <a:p>
            <a:pPr algn="l"/>
            <a:r>
              <a:rPr lang="pt-BR" sz="2000" b="1" dirty="0">
                <a:solidFill>
                  <a:schemeClr val="accent1"/>
                </a:solidFill>
              </a:rPr>
              <a:t>Quiz</a:t>
            </a:r>
            <a:endParaRPr lang="pt-BR" sz="3600" b="1" dirty="0">
              <a:solidFill>
                <a:schemeClr val="accent1"/>
              </a:solidFill>
            </a:endParaRPr>
          </a:p>
        </p:txBody>
      </p:sp>
      <p:sp>
        <p:nvSpPr>
          <p:cNvPr id="11" name="Retângulo 10">
            <a:extLst>
              <a:ext uri="{FF2B5EF4-FFF2-40B4-BE49-F238E27FC236}">
                <a16:creationId xmlns:a16="http://schemas.microsoft.com/office/drawing/2014/main" id="{648A0E70-3F78-405E-864F-33C05FA59BAC}"/>
              </a:ext>
            </a:extLst>
          </p:cNvPr>
          <p:cNvSpPr/>
          <p:nvPr/>
        </p:nvSpPr>
        <p:spPr>
          <a:xfrm>
            <a:off x="345828" y="1536340"/>
            <a:ext cx="8407952" cy="954107"/>
          </a:xfrm>
          <a:prstGeom prst="rect">
            <a:avLst/>
          </a:prstGeom>
        </p:spPr>
        <p:txBody>
          <a:bodyPr wrap="square">
            <a:spAutoFit/>
          </a:bodyPr>
          <a:lstStyle/>
          <a:p>
            <a:r>
              <a:rPr lang="pt-PT" sz="1400" dirty="0">
                <a:latin typeface="Arial Unicode MS"/>
              </a:rPr>
              <a:t>Qual universidade estabeleceu as bases para as Equipes de Resposta a Emergências por Computador (CERTs) em 1988, depois que o Morris Worm causou grandes danos à sua rede?</a:t>
            </a:r>
            <a:br>
              <a:rPr lang="pt-PT" sz="1400" dirty="0">
                <a:latin typeface="Arial Unicode MS"/>
              </a:rPr>
            </a:br>
            <a:br>
              <a:rPr lang="pt-PT" sz="1400" dirty="0">
                <a:latin typeface="Arial Unicode MS"/>
              </a:rPr>
            </a:br>
            <a:r>
              <a:rPr lang="pt-PT" sz="1400" b="1" dirty="0">
                <a:solidFill>
                  <a:schemeClr val="accent1"/>
                </a:solidFill>
                <a:latin typeface="Arial Unicode MS"/>
              </a:rPr>
              <a:t>Escolha a opção correta abaixo e clique em Enviar.</a:t>
            </a:r>
            <a:endParaRPr lang="en-US" sz="1400" b="1" dirty="0">
              <a:solidFill>
                <a:schemeClr val="accent1"/>
              </a:solidFill>
              <a:latin typeface="Arial Unicode MS"/>
            </a:endParaRPr>
          </a:p>
        </p:txBody>
      </p:sp>
      <p:pic>
        <p:nvPicPr>
          <p:cNvPr id="17" name="Imagem 16">
            <a:extLst>
              <a:ext uri="{FF2B5EF4-FFF2-40B4-BE49-F238E27FC236}">
                <a16:creationId xmlns:a16="http://schemas.microsoft.com/office/drawing/2014/main" id="{E4B2595B-2637-4B8E-81A4-18365EAA33A6}"/>
              </a:ext>
            </a:extLst>
          </p:cNvPr>
          <p:cNvPicPr>
            <a:picLocks noChangeAspect="1"/>
          </p:cNvPicPr>
          <p:nvPr/>
        </p:nvPicPr>
        <p:blipFill>
          <a:blip r:embed="rId4"/>
          <a:stretch>
            <a:fillRect/>
          </a:stretch>
        </p:blipFill>
        <p:spPr>
          <a:xfrm>
            <a:off x="395703" y="2809488"/>
            <a:ext cx="318736" cy="247906"/>
          </a:xfrm>
          <a:prstGeom prst="rect">
            <a:avLst/>
          </a:prstGeom>
        </p:spPr>
      </p:pic>
      <p:sp>
        <p:nvSpPr>
          <p:cNvPr id="19" name="Retângulo 18">
            <a:extLst>
              <a:ext uri="{FF2B5EF4-FFF2-40B4-BE49-F238E27FC236}">
                <a16:creationId xmlns:a16="http://schemas.microsoft.com/office/drawing/2014/main" id="{FC042484-FD2B-4089-801C-C9CAE36FA1DE}"/>
              </a:ext>
            </a:extLst>
          </p:cNvPr>
          <p:cNvSpPr/>
          <p:nvPr/>
        </p:nvSpPr>
        <p:spPr>
          <a:xfrm>
            <a:off x="692643" y="2773906"/>
            <a:ext cx="2424062" cy="307777"/>
          </a:xfrm>
          <a:prstGeom prst="rect">
            <a:avLst/>
          </a:prstGeom>
        </p:spPr>
        <p:txBody>
          <a:bodyPr wrap="none">
            <a:spAutoFit/>
          </a:bodyPr>
          <a:lstStyle/>
          <a:p>
            <a:r>
              <a:rPr lang="pt-PT" sz="1400" dirty="0">
                <a:latin typeface="Arial Unicode MS"/>
              </a:rPr>
              <a:t>A. Universidade de Stanford</a:t>
            </a:r>
            <a:endParaRPr lang="en-US" sz="1400" dirty="0">
              <a:latin typeface="Arial Unicode MS"/>
            </a:endParaRPr>
          </a:p>
        </p:txBody>
      </p:sp>
      <p:sp>
        <p:nvSpPr>
          <p:cNvPr id="22" name="Retângulo 21">
            <a:extLst>
              <a:ext uri="{FF2B5EF4-FFF2-40B4-BE49-F238E27FC236}">
                <a16:creationId xmlns:a16="http://schemas.microsoft.com/office/drawing/2014/main" id="{216E1091-5D61-47BF-99A1-9F7CF67ED0BE}"/>
              </a:ext>
            </a:extLst>
          </p:cNvPr>
          <p:cNvSpPr/>
          <p:nvPr/>
        </p:nvSpPr>
        <p:spPr>
          <a:xfrm>
            <a:off x="692643" y="3161265"/>
            <a:ext cx="2284600" cy="307777"/>
          </a:xfrm>
          <a:prstGeom prst="rect">
            <a:avLst/>
          </a:prstGeom>
        </p:spPr>
        <p:txBody>
          <a:bodyPr wrap="none">
            <a:spAutoFit/>
          </a:bodyPr>
          <a:lstStyle/>
          <a:p>
            <a:r>
              <a:rPr lang="pt-PT" sz="1400" dirty="0">
                <a:latin typeface="Arial Unicode MS"/>
              </a:rPr>
              <a:t>B. Universidade de Oxford</a:t>
            </a:r>
            <a:endParaRPr lang="en-US" sz="1400" dirty="0">
              <a:latin typeface="Arial Unicode MS"/>
            </a:endParaRPr>
          </a:p>
        </p:txBody>
      </p:sp>
      <p:sp>
        <p:nvSpPr>
          <p:cNvPr id="24" name="Retângulo 23">
            <a:extLst>
              <a:ext uri="{FF2B5EF4-FFF2-40B4-BE49-F238E27FC236}">
                <a16:creationId xmlns:a16="http://schemas.microsoft.com/office/drawing/2014/main" id="{8D106306-8D9C-4DD6-8C96-93D4A4AC0CBC}"/>
              </a:ext>
            </a:extLst>
          </p:cNvPr>
          <p:cNvSpPr/>
          <p:nvPr/>
        </p:nvSpPr>
        <p:spPr>
          <a:xfrm>
            <a:off x="692643" y="3576888"/>
            <a:ext cx="2811988" cy="307777"/>
          </a:xfrm>
          <a:prstGeom prst="rect">
            <a:avLst/>
          </a:prstGeom>
        </p:spPr>
        <p:txBody>
          <a:bodyPr wrap="none">
            <a:spAutoFit/>
          </a:bodyPr>
          <a:lstStyle/>
          <a:p>
            <a:r>
              <a:rPr lang="pt-PT" sz="1400" dirty="0">
                <a:latin typeface="Arial Unicode MS"/>
              </a:rPr>
              <a:t>C. Universidade Carnegie Mellon</a:t>
            </a:r>
            <a:endParaRPr lang="en-US" sz="1400" dirty="0">
              <a:latin typeface="Arial Unicode MS"/>
            </a:endParaRPr>
          </a:p>
        </p:txBody>
      </p:sp>
      <p:sp>
        <p:nvSpPr>
          <p:cNvPr id="26" name="Retângulo 25">
            <a:extLst>
              <a:ext uri="{FF2B5EF4-FFF2-40B4-BE49-F238E27FC236}">
                <a16:creationId xmlns:a16="http://schemas.microsoft.com/office/drawing/2014/main" id="{85E7FFB7-4419-41C0-BE84-871BEC45ADC5}"/>
              </a:ext>
            </a:extLst>
          </p:cNvPr>
          <p:cNvSpPr/>
          <p:nvPr/>
        </p:nvSpPr>
        <p:spPr>
          <a:xfrm>
            <a:off x="707259" y="4008948"/>
            <a:ext cx="2165978" cy="307777"/>
          </a:xfrm>
          <a:prstGeom prst="rect">
            <a:avLst/>
          </a:prstGeom>
        </p:spPr>
        <p:txBody>
          <a:bodyPr wrap="none">
            <a:spAutoFit/>
          </a:bodyPr>
          <a:lstStyle/>
          <a:p>
            <a:r>
              <a:rPr lang="pt-PT" sz="1400" dirty="0">
                <a:latin typeface="Arial Unicode MS"/>
              </a:rPr>
              <a:t>D. Universidade de Delhi</a:t>
            </a:r>
            <a:endParaRPr lang="en-US" sz="1400" dirty="0">
              <a:latin typeface="Arial Unicode MS"/>
            </a:endParaRPr>
          </a:p>
        </p:txBody>
      </p:sp>
      <p:pic>
        <p:nvPicPr>
          <p:cNvPr id="28" name="Imagem 27">
            <a:extLst>
              <a:ext uri="{FF2B5EF4-FFF2-40B4-BE49-F238E27FC236}">
                <a16:creationId xmlns:a16="http://schemas.microsoft.com/office/drawing/2014/main" id="{1DC2751D-571A-41DE-AE2A-C25AD307DE58}"/>
              </a:ext>
            </a:extLst>
          </p:cNvPr>
          <p:cNvPicPr>
            <a:picLocks noChangeAspect="1"/>
          </p:cNvPicPr>
          <p:nvPr/>
        </p:nvPicPr>
        <p:blipFill>
          <a:blip r:embed="rId4"/>
          <a:stretch>
            <a:fillRect/>
          </a:stretch>
        </p:blipFill>
        <p:spPr>
          <a:xfrm>
            <a:off x="398476" y="3161389"/>
            <a:ext cx="318736" cy="247906"/>
          </a:xfrm>
          <a:prstGeom prst="rect">
            <a:avLst/>
          </a:prstGeom>
        </p:spPr>
      </p:pic>
      <p:pic>
        <p:nvPicPr>
          <p:cNvPr id="29" name="Imagem 28">
            <a:extLst>
              <a:ext uri="{FF2B5EF4-FFF2-40B4-BE49-F238E27FC236}">
                <a16:creationId xmlns:a16="http://schemas.microsoft.com/office/drawing/2014/main" id="{308D99CA-2674-4DF3-9D75-8ECE4BE160B7}"/>
              </a:ext>
            </a:extLst>
          </p:cNvPr>
          <p:cNvPicPr>
            <a:picLocks noChangeAspect="1"/>
          </p:cNvPicPr>
          <p:nvPr/>
        </p:nvPicPr>
        <p:blipFill>
          <a:blip r:embed="rId4"/>
          <a:stretch>
            <a:fillRect/>
          </a:stretch>
        </p:blipFill>
        <p:spPr>
          <a:xfrm>
            <a:off x="398477" y="3577028"/>
            <a:ext cx="318736" cy="247906"/>
          </a:xfrm>
          <a:prstGeom prst="rect">
            <a:avLst/>
          </a:prstGeom>
        </p:spPr>
      </p:pic>
      <p:pic>
        <p:nvPicPr>
          <p:cNvPr id="30" name="Imagem 29">
            <a:extLst>
              <a:ext uri="{FF2B5EF4-FFF2-40B4-BE49-F238E27FC236}">
                <a16:creationId xmlns:a16="http://schemas.microsoft.com/office/drawing/2014/main" id="{E5356A0F-1E66-48A5-A32D-C1CF04445599}"/>
              </a:ext>
            </a:extLst>
          </p:cNvPr>
          <p:cNvPicPr>
            <a:picLocks noChangeAspect="1"/>
          </p:cNvPicPr>
          <p:nvPr/>
        </p:nvPicPr>
        <p:blipFill>
          <a:blip r:embed="rId4"/>
          <a:stretch>
            <a:fillRect/>
          </a:stretch>
        </p:blipFill>
        <p:spPr>
          <a:xfrm>
            <a:off x="381849" y="4025910"/>
            <a:ext cx="318736" cy="247906"/>
          </a:xfrm>
          <a:prstGeom prst="rect">
            <a:avLst/>
          </a:prstGeom>
        </p:spPr>
      </p:pic>
      <p:sp>
        <p:nvSpPr>
          <p:cNvPr id="31" name="Retângulo 30">
            <a:extLst>
              <a:ext uri="{FF2B5EF4-FFF2-40B4-BE49-F238E27FC236}">
                <a16:creationId xmlns:a16="http://schemas.microsoft.com/office/drawing/2014/main" id="{55F02EE5-C96A-451A-A502-203D02024918}"/>
              </a:ext>
            </a:extLst>
          </p:cNvPr>
          <p:cNvSpPr/>
          <p:nvPr/>
        </p:nvSpPr>
        <p:spPr>
          <a:xfrm>
            <a:off x="710033" y="4427355"/>
            <a:ext cx="2574744" cy="307777"/>
          </a:xfrm>
          <a:prstGeom prst="rect">
            <a:avLst/>
          </a:prstGeom>
        </p:spPr>
        <p:txBody>
          <a:bodyPr wrap="none">
            <a:spAutoFit/>
          </a:bodyPr>
          <a:lstStyle/>
          <a:p>
            <a:r>
              <a:rPr lang="pt-PT" sz="1400" dirty="0">
                <a:latin typeface="Arial Unicode MS"/>
              </a:rPr>
              <a:t>E. Universidade de São Paulo</a:t>
            </a:r>
            <a:endParaRPr lang="en-US" sz="1400" dirty="0">
              <a:latin typeface="Arial Unicode MS"/>
            </a:endParaRPr>
          </a:p>
        </p:txBody>
      </p:sp>
      <p:pic>
        <p:nvPicPr>
          <p:cNvPr id="32" name="Imagem 31">
            <a:extLst>
              <a:ext uri="{FF2B5EF4-FFF2-40B4-BE49-F238E27FC236}">
                <a16:creationId xmlns:a16="http://schemas.microsoft.com/office/drawing/2014/main" id="{8C03A4F2-C960-409E-9F8E-FB7B6FE18450}"/>
              </a:ext>
            </a:extLst>
          </p:cNvPr>
          <p:cNvPicPr>
            <a:picLocks noChangeAspect="1"/>
          </p:cNvPicPr>
          <p:nvPr/>
        </p:nvPicPr>
        <p:blipFill>
          <a:blip r:embed="rId4"/>
          <a:stretch>
            <a:fillRect/>
          </a:stretch>
        </p:blipFill>
        <p:spPr>
          <a:xfrm>
            <a:off x="384623" y="4444317"/>
            <a:ext cx="318736" cy="247906"/>
          </a:xfrm>
          <a:prstGeom prst="rect">
            <a:avLst/>
          </a:prstGeom>
        </p:spPr>
      </p:pic>
    </p:spTree>
    <p:extLst>
      <p:ext uri="{BB962C8B-B14F-4D97-AF65-F5344CB8AC3E}">
        <p14:creationId xmlns:p14="http://schemas.microsoft.com/office/powerpoint/2010/main" val="3719423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46</a:t>
            </a:fld>
            <a:endParaRPr lang="en-GB" altLang="en-US" noProof="0" dirty="0"/>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747214-9AC5-4CF1-9D20-D04E5BF52711}"/>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2 de 2</a:t>
            </a:r>
            <a:endParaRPr lang="en-US" dirty="0"/>
          </a:p>
        </p:txBody>
      </p:sp>
      <p:pic>
        <p:nvPicPr>
          <p:cNvPr id="18" name="Imagem 17">
            <a:extLst>
              <a:ext uri="{FF2B5EF4-FFF2-40B4-BE49-F238E27FC236}">
                <a16:creationId xmlns:a16="http://schemas.microsoft.com/office/drawing/2014/main" id="{964EE8ED-D225-4353-8F4A-CC055D7C97AF}"/>
              </a:ext>
            </a:extLst>
          </p:cNvPr>
          <p:cNvPicPr>
            <a:picLocks noChangeAspect="1"/>
          </p:cNvPicPr>
          <p:nvPr/>
        </p:nvPicPr>
        <p:blipFill>
          <a:blip r:embed="rId3"/>
          <a:stretch>
            <a:fillRect/>
          </a:stretch>
        </p:blipFill>
        <p:spPr>
          <a:xfrm>
            <a:off x="345828" y="868411"/>
            <a:ext cx="637472" cy="673899"/>
          </a:xfrm>
          <a:prstGeom prst="rect">
            <a:avLst/>
          </a:prstGeom>
        </p:spPr>
      </p:pic>
      <p:sp>
        <p:nvSpPr>
          <p:cNvPr id="20" name="Retângulo 19">
            <a:extLst>
              <a:ext uri="{FF2B5EF4-FFF2-40B4-BE49-F238E27FC236}">
                <a16:creationId xmlns:a16="http://schemas.microsoft.com/office/drawing/2014/main" id="{87782CB2-2506-4C72-9714-4300C29C7E01}"/>
              </a:ext>
            </a:extLst>
          </p:cNvPr>
          <p:cNvSpPr/>
          <p:nvPr/>
        </p:nvSpPr>
        <p:spPr>
          <a:xfrm>
            <a:off x="440096" y="3429000"/>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34" name="Retângulo 33">
            <a:extLst>
              <a:ext uri="{FF2B5EF4-FFF2-40B4-BE49-F238E27FC236}">
                <a16:creationId xmlns:a16="http://schemas.microsoft.com/office/drawing/2014/main" id="{52C64CBC-CE90-4BEA-A4C1-F7B59F2EA581}"/>
              </a:ext>
            </a:extLst>
          </p:cNvPr>
          <p:cNvSpPr/>
          <p:nvPr/>
        </p:nvSpPr>
        <p:spPr>
          <a:xfrm>
            <a:off x="440096" y="4233272"/>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id="{FC945748-F881-442E-A805-8B42D5855D94}"/>
              </a:ext>
            </a:extLst>
          </p:cNvPr>
          <p:cNvSpPr/>
          <p:nvPr/>
        </p:nvSpPr>
        <p:spPr>
          <a:xfrm>
            <a:off x="657046" y="4233272"/>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sp>
        <p:nvSpPr>
          <p:cNvPr id="9" name="Retângulo 8">
            <a:extLst>
              <a:ext uri="{FF2B5EF4-FFF2-40B4-BE49-F238E27FC236}">
                <a16:creationId xmlns:a16="http://schemas.microsoft.com/office/drawing/2014/main" id="{0E055ED1-81E7-4B01-A2AB-364589FFAAE1}"/>
              </a:ext>
            </a:extLst>
          </p:cNvPr>
          <p:cNvSpPr/>
          <p:nvPr/>
        </p:nvSpPr>
        <p:spPr>
          <a:xfrm>
            <a:off x="362452" y="2713424"/>
            <a:ext cx="8005635" cy="307777"/>
          </a:xfrm>
          <a:prstGeom prst="rect">
            <a:avLst/>
          </a:prstGeom>
        </p:spPr>
        <p:txBody>
          <a:bodyPr wrap="square">
            <a:spAutoFit/>
          </a:bodyPr>
          <a:lstStyle/>
          <a:p>
            <a:r>
              <a:rPr lang="pt-PT" sz="1400" b="1" dirty="0">
                <a:solidFill>
                  <a:schemeClr val="accent1"/>
                </a:solidFill>
                <a:latin typeface="Arial Unicode MS"/>
              </a:rPr>
              <a:t>Digite sua resposta no espaço fornecido abaixo e clique em Enviar</a:t>
            </a:r>
            <a:endParaRPr lang="en-US" sz="1400" b="1" dirty="0">
              <a:solidFill>
                <a:schemeClr val="accent1"/>
              </a:solidFill>
              <a:latin typeface="Arial Unicode MS"/>
            </a:endParaRPr>
          </a:p>
        </p:txBody>
      </p:sp>
      <p:sp>
        <p:nvSpPr>
          <p:cNvPr id="15" name="Título 6">
            <a:extLst>
              <a:ext uri="{FF2B5EF4-FFF2-40B4-BE49-F238E27FC236}">
                <a16:creationId xmlns:a16="http://schemas.microsoft.com/office/drawing/2014/main" id="{EA2E5801-51BC-40E4-BEBA-6635AF8285D5}"/>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Criando Recursos de Resposta Cibernética</a:t>
            </a:r>
          </a:p>
          <a:p>
            <a:pPr algn="l"/>
            <a:r>
              <a:rPr lang="pt-BR" sz="2000" b="1" dirty="0">
                <a:solidFill>
                  <a:schemeClr val="accent1"/>
                </a:solidFill>
              </a:rPr>
              <a:t>Quiz</a:t>
            </a:r>
            <a:endParaRPr lang="pt-BR" sz="3600" b="1" dirty="0">
              <a:solidFill>
                <a:schemeClr val="accent1"/>
              </a:solidFill>
            </a:endParaRPr>
          </a:p>
        </p:txBody>
      </p:sp>
      <p:sp>
        <p:nvSpPr>
          <p:cNvPr id="11" name="Retângulo 10">
            <a:extLst>
              <a:ext uri="{FF2B5EF4-FFF2-40B4-BE49-F238E27FC236}">
                <a16:creationId xmlns:a16="http://schemas.microsoft.com/office/drawing/2014/main" id="{BAC575BE-F64D-4CB7-8476-6DEC1A7F6604}"/>
              </a:ext>
            </a:extLst>
          </p:cNvPr>
          <p:cNvSpPr/>
          <p:nvPr/>
        </p:nvSpPr>
        <p:spPr>
          <a:xfrm>
            <a:off x="345827" y="1609478"/>
            <a:ext cx="8340971" cy="738664"/>
          </a:xfrm>
          <a:prstGeom prst="rect">
            <a:avLst/>
          </a:prstGeom>
        </p:spPr>
        <p:txBody>
          <a:bodyPr wrap="square">
            <a:spAutoFit/>
          </a:bodyPr>
          <a:lstStyle/>
          <a:p>
            <a:r>
              <a:rPr lang="pt-PT" sz="1400" dirty="0">
                <a:latin typeface="Arial Unicode MS"/>
              </a:rPr>
              <a:t>Muitos CSIRTs são produtos da cooperação entre o governo, a comunidade técnica e o setor privado.</a:t>
            </a:r>
            <a:br>
              <a:rPr lang="pt-PT" sz="1400" dirty="0">
                <a:latin typeface="Arial Unicode MS"/>
              </a:rPr>
            </a:br>
            <a:endParaRPr lang="pt-PT" sz="1400" dirty="0">
              <a:latin typeface="Arial Unicode MS"/>
            </a:endParaRPr>
          </a:p>
          <a:p>
            <a:r>
              <a:rPr lang="pt-PT" sz="1400" dirty="0">
                <a:latin typeface="Arial Unicode MS"/>
              </a:rPr>
              <a:t>Qual é a principal causa do desafio ao estabelecimento e manutenção dessas equipes?</a:t>
            </a:r>
            <a:endParaRPr lang="en-US" sz="1400" dirty="0">
              <a:latin typeface="Arial Unicode MS"/>
            </a:endParaRPr>
          </a:p>
        </p:txBody>
      </p:sp>
    </p:spTree>
    <p:extLst>
      <p:ext uri="{BB962C8B-B14F-4D97-AF65-F5344CB8AC3E}">
        <p14:creationId xmlns:p14="http://schemas.microsoft.com/office/powerpoint/2010/main" val="145686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47</a:t>
            </a:fld>
            <a:endParaRPr lang="en-GB" altLang="en-US" noProof="0" dirty="0"/>
          </a:p>
        </p:txBody>
      </p:sp>
      <p:cxnSp>
        <p:nvCxnSpPr>
          <p:cNvPr id="7" name="Conector reto 6">
            <a:extLst>
              <a:ext uri="{FF2B5EF4-FFF2-40B4-BE49-F238E27FC236}">
                <a16:creationId xmlns:a16="http://schemas.microsoft.com/office/drawing/2014/main" id="{E0C3AE88-B3D4-4778-AAE5-A58D6D733672}"/>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7" name="Retângulo 26">
            <a:extLst>
              <a:ext uri="{FF2B5EF4-FFF2-40B4-BE49-F238E27FC236}">
                <a16:creationId xmlns:a16="http://schemas.microsoft.com/office/drawing/2014/main" id="{50CE7672-AECF-4E8D-8335-EF9DA23A9FFC}"/>
              </a:ext>
            </a:extLst>
          </p:cNvPr>
          <p:cNvSpPr/>
          <p:nvPr/>
        </p:nvSpPr>
        <p:spPr>
          <a:xfrm>
            <a:off x="6902582" y="7443302"/>
            <a:ext cx="1346669" cy="523220"/>
          </a:xfrm>
          <a:prstGeom prst="rect">
            <a:avLst/>
          </a:prstGeom>
        </p:spPr>
        <p:txBody>
          <a:bodyPr wrap="square">
            <a:spAutoFit/>
          </a:bodyPr>
          <a:lstStyle/>
          <a:p>
            <a:r>
              <a:rPr lang="pt-PT" altLang="en-US" sz="1400" dirty="0">
                <a:latin typeface="Arial Unicode MS"/>
              </a:rPr>
              <a:t>Segurança Cibernética</a:t>
            </a:r>
            <a:endParaRPr lang="en-US" sz="1400" dirty="0">
              <a:latin typeface="Arial Unicode MS"/>
            </a:endParaRPr>
          </a:p>
        </p:txBody>
      </p:sp>
      <p:sp>
        <p:nvSpPr>
          <p:cNvPr id="22" name="Rectangle 4">
            <a:extLst>
              <a:ext uri="{FF2B5EF4-FFF2-40B4-BE49-F238E27FC236}">
                <a16:creationId xmlns:a16="http://schemas.microsoft.com/office/drawing/2014/main" id="{70816B16-1D43-4CE5-8EF7-87A3998181B1}"/>
              </a:ext>
            </a:extLst>
          </p:cNvPr>
          <p:cNvSpPr/>
          <p:nvPr/>
        </p:nvSpPr>
        <p:spPr>
          <a:xfrm>
            <a:off x="1538701" y="1882038"/>
            <a:ext cx="6379813" cy="3170099"/>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b="1" dirty="0"/>
              <a:t> Criando Recursos de Resposta Cibernética</a:t>
            </a:r>
          </a:p>
          <a:p>
            <a:pPr algn="ctr"/>
            <a:r>
              <a:rPr lang="pt-PT" sz="1400" dirty="0"/>
              <a:t>Quis</a:t>
            </a:r>
          </a:p>
          <a:p>
            <a:pPr algn="ctr"/>
            <a:endParaRPr lang="pt-PT" sz="1400" dirty="0"/>
          </a:p>
          <a:p>
            <a:pPr algn="ctr"/>
            <a:r>
              <a:rPr lang="pt-PT" sz="1400" dirty="0"/>
              <a:t>Você pontuou</a:t>
            </a:r>
          </a:p>
          <a:p>
            <a:pPr algn="ctr"/>
            <a:endParaRPr lang="pt-PT" sz="1400" dirty="0"/>
          </a:p>
          <a:p>
            <a:pPr algn="ctr"/>
            <a:r>
              <a:rPr lang="pt-PT" sz="1400" dirty="0"/>
              <a:t>0 de 2</a:t>
            </a:r>
          </a:p>
          <a:p>
            <a:pPr algn="ctr"/>
            <a:br>
              <a:rPr lang="pt-PT" sz="1400" b="1" dirty="0"/>
            </a:br>
            <a:r>
              <a:rPr lang="pt-PT" sz="1400" b="1" dirty="0"/>
              <a:t>Agora pressione a seta para frente para passar para o próximo</a:t>
            </a:r>
          </a:p>
          <a:p>
            <a:pPr algn="ctr"/>
            <a:r>
              <a:rPr lang="pt-PT" sz="1400" b="1" dirty="0"/>
              <a:t> tópico que é Blocos de Construção de Tecnologia para Segurança</a:t>
            </a:r>
            <a:endParaRPr lang="pt-PT" sz="1200" b="1" dirty="0"/>
          </a:p>
          <a:p>
            <a:pPr algn="ctr"/>
            <a:endParaRPr lang="pt-PT" sz="1200" b="1" dirty="0"/>
          </a:p>
          <a:p>
            <a:pPr algn="ctr"/>
            <a:endParaRPr lang="pt-PT" sz="1200" b="1" dirty="0"/>
          </a:p>
        </p:txBody>
      </p:sp>
      <p:sp>
        <p:nvSpPr>
          <p:cNvPr id="9" name="Título 6">
            <a:extLst>
              <a:ext uri="{FF2B5EF4-FFF2-40B4-BE49-F238E27FC236}">
                <a16:creationId xmlns:a16="http://schemas.microsoft.com/office/drawing/2014/main" id="{C73BA66A-4992-4EAD-BB20-7B2CC8F95A50}"/>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Criando Recursos de Resposta Cibernética</a:t>
            </a:r>
          </a:p>
          <a:p>
            <a:pPr algn="l"/>
            <a:r>
              <a:rPr lang="pt-BR" sz="2000" b="1" dirty="0">
                <a:solidFill>
                  <a:schemeClr val="accent1"/>
                </a:solidFill>
              </a:rPr>
              <a:t>Quiz</a:t>
            </a:r>
            <a:endParaRPr lang="pt-BR" sz="3600" b="1" dirty="0">
              <a:solidFill>
                <a:schemeClr val="accent1"/>
              </a:solidFill>
            </a:endParaRPr>
          </a:p>
        </p:txBody>
      </p:sp>
    </p:spTree>
    <p:extLst>
      <p:ext uri="{BB962C8B-B14F-4D97-AF65-F5344CB8AC3E}">
        <p14:creationId xmlns:p14="http://schemas.microsoft.com/office/powerpoint/2010/main" val="1435617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48</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5A5D1006-A007-437E-A061-F080884C27B3}"/>
              </a:ext>
            </a:extLst>
          </p:cNvPr>
          <p:cNvSpPr/>
          <p:nvPr/>
        </p:nvSpPr>
        <p:spPr>
          <a:xfrm>
            <a:off x="2619321" y="896286"/>
            <a:ext cx="6326716" cy="1600438"/>
          </a:xfrm>
          <a:prstGeom prst="rect">
            <a:avLst/>
          </a:prstGeom>
        </p:spPr>
        <p:txBody>
          <a:bodyPr wrap="square">
            <a:spAutoFit/>
          </a:bodyPr>
          <a:lstStyle/>
          <a:p>
            <a:r>
              <a:rPr lang="pt-PT" sz="1400" dirty="0">
                <a:latin typeface="Arial Unicode MS"/>
              </a:rPr>
              <a:t>A comunidade técnica possui um longo histórico de desenvolvimento de soluções para problemas de segurança, incluindo protocolos e tecnologias técnicas, bem como práticas recomendadas operacionais.</a:t>
            </a:r>
          </a:p>
          <a:p>
            <a:br>
              <a:rPr lang="pt-PT" sz="1400" dirty="0">
                <a:latin typeface="Arial Unicode MS"/>
              </a:rPr>
            </a:br>
            <a:r>
              <a:rPr lang="pt-PT" sz="1400" dirty="0">
                <a:latin typeface="Arial Unicode MS"/>
              </a:rPr>
              <a:t>Essas soluções, desenvolvidas de forma aberta, colaborativa e por consenso de diferentes organizações de padrões, são disponibilizadas ao mundo para ajudar a construir uma Internet mais confiável e segura.</a:t>
            </a:r>
            <a:endParaRPr lang="en-US" sz="1400" dirty="0">
              <a:latin typeface="Arial Unicode MS"/>
            </a:endParaRPr>
          </a:p>
        </p:txBody>
      </p:sp>
      <p:sp>
        <p:nvSpPr>
          <p:cNvPr id="3" name="Retângulo 2">
            <a:extLst>
              <a:ext uri="{FF2B5EF4-FFF2-40B4-BE49-F238E27FC236}">
                <a16:creationId xmlns:a16="http://schemas.microsoft.com/office/drawing/2014/main" id="{8977FE62-DD89-45AD-879B-62F991D39580}"/>
              </a:ext>
            </a:extLst>
          </p:cNvPr>
          <p:cNvSpPr/>
          <p:nvPr/>
        </p:nvSpPr>
        <p:spPr>
          <a:xfrm>
            <a:off x="2589957" y="2599747"/>
            <a:ext cx="4572000" cy="954107"/>
          </a:xfrm>
          <a:prstGeom prst="rect">
            <a:avLst/>
          </a:prstGeom>
        </p:spPr>
        <p:txBody>
          <a:bodyPr>
            <a:spAutoFit/>
          </a:bodyPr>
          <a:lstStyle/>
          <a:p>
            <a:r>
              <a:rPr lang="pt-PT" sz="1400" dirty="0">
                <a:latin typeface="Arial Unicode MS"/>
              </a:rPr>
              <a:t>Alguns exemplos de padrões técnicos desenvolvidos pela Internet Engineering Task Force (IETF) para melhorar a segurança da infraestrutura da Internet incluem:</a:t>
            </a:r>
            <a:endParaRPr lang="en-US" sz="1400" dirty="0">
              <a:latin typeface="Arial Unicode MS"/>
            </a:endParaRPr>
          </a:p>
        </p:txBody>
      </p:sp>
      <p:pic>
        <p:nvPicPr>
          <p:cNvPr id="5" name="Imagem 4">
            <a:extLst>
              <a:ext uri="{FF2B5EF4-FFF2-40B4-BE49-F238E27FC236}">
                <a16:creationId xmlns:a16="http://schemas.microsoft.com/office/drawing/2014/main" id="{2A774801-C77E-4EE5-BF44-E0F4F80DABBD}"/>
              </a:ext>
            </a:extLst>
          </p:cNvPr>
          <p:cNvPicPr>
            <a:picLocks noChangeAspect="1"/>
          </p:cNvPicPr>
          <p:nvPr/>
        </p:nvPicPr>
        <p:blipFill>
          <a:blip r:embed="rId3"/>
          <a:stretch>
            <a:fillRect/>
          </a:stretch>
        </p:blipFill>
        <p:spPr>
          <a:xfrm>
            <a:off x="340017" y="948566"/>
            <a:ext cx="2070673" cy="1856465"/>
          </a:xfrm>
          <a:prstGeom prst="rect">
            <a:avLst/>
          </a:prstGeom>
        </p:spPr>
      </p:pic>
      <p:pic>
        <p:nvPicPr>
          <p:cNvPr id="6" name="Imagem 5">
            <a:extLst>
              <a:ext uri="{FF2B5EF4-FFF2-40B4-BE49-F238E27FC236}">
                <a16:creationId xmlns:a16="http://schemas.microsoft.com/office/drawing/2014/main" id="{33377DAA-9645-444C-8BE0-AD78E432F0F1}"/>
              </a:ext>
            </a:extLst>
          </p:cNvPr>
          <p:cNvPicPr>
            <a:picLocks noChangeAspect="1"/>
          </p:cNvPicPr>
          <p:nvPr/>
        </p:nvPicPr>
        <p:blipFill>
          <a:blip r:embed="rId4"/>
          <a:stretch>
            <a:fillRect/>
          </a:stretch>
        </p:blipFill>
        <p:spPr>
          <a:xfrm>
            <a:off x="7240474" y="2641774"/>
            <a:ext cx="1590892" cy="1046066"/>
          </a:xfrm>
          <a:prstGeom prst="rect">
            <a:avLst/>
          </a:prstGeom>
        </p:spPr>
      </p:pic>
      <p:sp>
        <p:nvSpPr>
          <p:cNvPr id="7" name="Retângulo 6">
            <a:extLst>
              <a:ext uri="{FF2B5EF4-FFF2-40B4-BE49-F238E27FC236}">
                <a16:creationId xmlns:a16="http://schemas.microsoft.com/office/drawing/2014/main" id="{B120F459-49C4-4EA4-97A5-29DF31AE68D9}"/>
              </a:ext>
            </a:extLst>
          </p:cNvPr>
          <p:cNvSpPr/>
          <p:nvPr/>
        </p:nvSpPr>
        <p:spPr>
          <a:xfrm>
            <a:off x="602292" y="3656877"/>
            <a:ext cx="8229074" cy="2462213"/>
          </a:xfrm>
          <a:prstGeom prst="rect">
            <a:avLst/>
          </a:prstGeom>
        </p:spPr>
        <p:txBody>
          <a:bodyPr wrap="square">
            <a:spAutoFit/>
          </a:bodyPr>
          <a:lstStyle/>
          <a:p>
            <a:pPr marL="285750" indent="-285750">
              <a:buFont typeface="Wingdings" panose="05000000000000000000" pitchFamily="2" charset="2"/>
              <a:buChar char="§"/>
            </a:pPr>
            <a:r>
              <a:rPr lang="pt-PT" sz="1400" b="1" dirty="0">
                <a:latin typeface="Arial Unicode MS"/>
              </a:rPr>
              <a:t>IPsec</a:t>
            </a:r>
            <a:r>
              <a:rPr lang="pt-PT" sz="1400" dirty="0">
                <a:latin typeface="Arial Unicode MS"/>
              </a:rPr>
              <a:t> (Internet Protocol Security) - fornece segurança de ponta a ponta na camada da Internet;</a:t>
            </a:r>
          </a:p>
          <a:p>
            <a:pPr marL="285750" indent="-285750">
              <a:buFont typeface="Wingdings" panose="05000000000000000000" pitchFamily="2" charset="2"/>
              <a:buChar char="§"/>
            </a:pPr>
            <a:endParaRPr lang="pt-PT" sz="1400" dirty="0">
              <a:latin typeface="Arial Unicode MS"/>
            </a:endParaRPr>
          </a:p>
          <a:p>
            <a:pPr marL="285750" indent="-285750">
              <a:buFont typeface="Wingdings" panose="05000000000000000000" pitchFamily="2" charset="2"/>
              <a:buChar char="§"/>
            </a:pPr>
            <a:r>
              <a:rPr lang="pt-PT" sz="1400" b="1" dirty="0">
                <a:latin typeface="Arial Unicode MS"/>
              </a:rPr>
              <a:t>HTTPS</a:t>
            </a:r>
            <a:r>
              <a:rPr lang="pt-PT" sz="1400" dirty="0">
                <a:latin typeface="Arial Unicode MS"/>
              </a:rPr>
              <a:t> e </a:t>
            </a:r>
            <a:r>
              <a:rPr lang="pt-PT" sz="1400" b="1" dirty="0">
                <a:latin typeface="Arial Unicode MS"/>
              </a:rPr>
              <a:t>TLS</a:t>
            </a:r>
            <a:r>
              <a:rPr lang="pt-PT" sz="1400" dirty="0">
                <a:latin typeface="Arial Unicode MS"/>
              </a:rPr>
              <a:t> (Transport Layer Security) - fornece segurança de comunicações pela Internet e é amplamente utilizado, por exemplo, na proteção de comunicações na Web;</a:t>
            </a:r>
          </a:p>
          <a:p>
            <a:pPr marL="285750" indent="-285750">
              <a:buFont typeface="Wingdings" panose="05000000000000000000" pitchFamily="2" charset="2"/>
              <a:buChar char="§"/>
            </a:pPr>
            <a:endParaRPr lang="pt-PT" sz="1400" dirty="0">
              <a:latin typeface="Arial Unicode MS"/>
            </a:endParaRPr>
          </a:p>
          <a:p>
            <a:pPr marL="285750" indent="-285750">
              <a:buFont typeface="Wingdings" panose="05000000000000000000" pitchFamily="2" charset="2"/>
              <a:buChar char="§"/>
            </a:pPr>
            <a:r>
              <a:rPr lang="pt-PT" sz="1400" b="1" dirty="0">
                <a:latin typeface="Arial Unicode MS"/>
              </a:rPr>
              <a:t>Sistema de autenticação de rede Kerberos </a:t>
            </a:r>
            <a:r>
              <a:rPr lang="pt-PT" sz="1400" dirty="0">
                <a:latin typeface="Arial Unicode MS"/>
              </a:rPr>
              <a:t>- fornece um meio de verificar as identidades de entidades em uma rede aberta (desprotegida);</a:t>
            </a:r>
          </a:p>
          <a:p>
            <a:pPr marL="285750" indent="-285750">
              <a:buFont typeface="Wingdings" panose="05000000000000000000" pitchFamily="2" charset="2"/>
              <a:buChar char="§"/>
            </a:pPr>
            <a:endParaRPr lang="pt-PT" sz="1400" dirty="0">
              <a:latin typeface="Arial Unicode MS"/>
            </a:endParaRPr>
          </a:p>
          <a:p>
            <a:pPr marL="285750" indent="-285750">
              <a:buFont typeface="Wingdings" panose="05000000000000000000" pitchFamily="2" charset="2"/>
              <a:buChar char="§"/>
            </a:pPr>
            <a:r>
              <a:rPr lang="pt-PT" sz="1400" b="1" dirty="0">
                <a:latin typeface="Arial Unicode MS"/>
              </a:rPr>
              <a:t>DANE</a:t>
            </a:r>
            <a:r>
              <a:rPr lang="pt-PT" sz="1400" dirty="0">
                <a:latin typeface="Arial Unicode MS"/>
              </a:rPr>
              <a:t> (Autenticação de entidades nomeadas com base no DNS) - aproveitando o DNSSEC para permitir que os administradores de um nome de domínio especifiquem as chaves usadas para estabelecer uma conexão criptograficamente segura com um servidor com esse nome.</a:t>
            </a:r>
            <a:endParaRPr lang="en-US" sz="1400" dirty="0">
              <a:latin typeface="Arial Unicode MS"/>
            </a:endParaRPr>
          </a:p>
        </p:txBody>
      </p:sp>
    </p:spTree>
    <p:extLst>
      <p:ext uri="{BB962C8B-B14F-4D97-AF65-F5344CB8AC3E}">
        <p14:creationId xmlns:p14="http://schemas.microsoft.com/office/powerpoint/2010/main" val="3349680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49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C16EB646-0D71-464E-B4D2-6A061EBCAE7A}"/>
              </a:ext>
            </a:extLst>
          </p:cNvPr>
          <p:cNvPicPr>
            <a:picLocks noChangeAspect="1"/>
          </p:cNvPicPr>
          <p:nvPr/>
        </p:nvPicPr>
        <p:blipFill>
          <a:blip r:embed="rId3"/>
          <a:stretch>
            <a:fillRect/>
          </a:stretch>
        </p:blipFill>
        <p:spPr>
          <a:xfrm>
            <a:off x="440096" y="1276590"/>
            <a:ext cx="4076218" cy="2766005"/>
          </a:xfrm>
          <a:prstGeom prst="rect">
            <a:avLst/>
          </a:prstGeom>
        </p:spPr>
      </p:pic>
      <p:sp>
        <p:nvSpPr>
          <p:cNvPr id="11" name="Retângulo 10">
            <a:extLst>
              <a:ext uri="{FF2B5EF4-FFF2-40B4-BE49-F238E27FC236}">
                <a16:creationId xmlns:a16="http://schemas.microsoft.com/office/drawing/2014/main" id="{E0F15FEF-9B2F-445B-85C5-D46155C7B138}"/>
              </a:ext>
            </a:extLst>
          </p:cNvPr>
          <p:cNvSpPr/>
          <p:nvPr/>
        </p:nvSpPr>
        <p:spPr>
          <a:xfrm>
            <a:off x="4804756" y="1113150"/>
            <a:ext cx="4339244" cy="3323987"/>
          </a:xfrm>
          <a:prstGeom prst="rect">
            <a:avLst/>
          </a:prstGeom>
        </p:spPr>
        <p:txBody>
          <a:bodyPr wrap="square">
            <a:spAutoFit/>
          </a:bodyPr>
          <a:lstStyle/>
          <a:p>
            <a:r>
              <a:rPr lang="pt-PT" sz="1400" dirty="0">
                <a:latin typeface="Arial Unicode MS"/>
              </a:rPr>
              <a:t>Alguns exemplos de padrões técnicos trabalham em desenvolvimento e consideração no World Wide Web Consortium (W3C) para melhorar a segurança da Web e da Internet:</a:t>
            </a:r>
          </a:p>
          <a:p>
            <a:endParaRPr lang="pt-PT" sz="1400" dirty="0">
              <a:latin typeface="Arial Unicode MS"/>
            </a:endParaRPr>
          </a:p>
          <a:p>
            <a:pPr marL="285750" indent="-285750">
              <a:buFont typeface="Wingdings" panose="05000000000000000000" pitchFamily="2" charset="2"/>
              <a:buChar char="§"/>
            </a:pPr>
            <a:endParaRPr lang="pt-PT" sz="1400" dirty="0">
              <a:latin typeface="Arial Unicode MS"/>
            </a:endParaRPr>
          </a:p>
          <a:p>
            <a:pPr marL="285750" indent="-285750">
              <a:buFont typeface="Wingdings" panose="05000000000000000000" pitchFamily="2" charset="2"/>
              <a:buChar char="§"/>
            </a:pPr>
            <a:r>
              <a:rPr lang="pt-PT" sz="1400" dirty="0">
                <a:latin typeface="Arial Unicode MS"/>
              </a:rPr>
              <a:t>Política de Segurança de Conteúdo;</a:t>
            </a:r>
          </a:p>
          <a:p>
            <a:pPr marL="285750" indent="-285750">
              <a:buFont typeface="Wingdings" panose="05000000000000000000" pitchFamily="2" charset="2"/>
              <a:buChar char="§"/>
            </a:pPr>
            <a:endParaRPr lang="pt-PT" sz="1400" dirty="0">
              <a:latin typeface="Arial Unicode MS"/>
            </a:endParaRPr>
          </a:p>
          <a:p>
            <a:pPr marL="285750" indent="-285750">
              <a:buFont typeface="Wingdings" panose="05000000000000000000" pitchFamily="2" charset="2"/>
              <a:buChar char="§"/>
            </a:pPr>
            <a:r>
              <a:rPr lang="pt-PT" sz="1400" dirty="0">
                <a:latin typeface="Arial Unicode MS"/>
              </a:rPr>
              <a:t>Compartilhamento de recursos entre origens;</a:t>
            </a:r>
          </a:p>
          <a:p>
            <a:pPr marL="285750" indent="-285750">
              <a:buFont typeface="Wingdings" panose="05000000000000000000" pitchFamily="2" charset="2"/>
              <a:buChar char="§"/>
            </a:pPr>
            <a:endParaRPr lang="pt-PT" sz="1400" dirty="0">
              <a:latin typeface="Arial Unicode MS"/>
            </a:endParaRPr>
          </a:p>
          <a:p>
            <a:pPr marL="285750" indent="-285750">
              <a:buFont typeface="Wingdings" panose="05000000000000000000" pitchFamily="2" charset="2"/>
              <a:buChar char="§"/>
            </a:pPr>
            <a:r>
              <a:rPr lang="pt-PT" sz="1400" dirty="0">
                <a:latin typeface="Arial Unicode MS"/>
              </a:rPr>
              <a:t>Assinatura XML, Criptografia XML; e</a:t>
            </a:r>
          </a:p>
          <a:p>
            <a:pPr marL="285750" indent="-285750">
              <a:buFont typeface="Wingdings" panose="05000000000000000000" pitchFamily="2" charset="2"/>
              <a:buChar char="§"/>
            </a:pPr>
            <a:endParaRPr lang="pt-PT" sz="1400" dirty="0">
              <a:latin typeface="Arial Unicode MS"/>
            </a:endParaRPr>
          </a:p>
          <a:p>
            <a:pPr marL="285750" indent="-285750">
              <a:buFont typeface="Wingdings" panose="05000000000000000000" pitchFamily="2" charset="2"/>
              <a:buChar char="§"/>
            </a:pPr>
            <a:r>
              <a:rPr lang="pt-PT" sz="1400" dirty="0">
                <a:latin typeface="Arial Unicode MS"/>
              </a:rPr>
              <a:t> especificações relacionadas; e APIs criptográficas </a:t>
            </a:r>
            <a:br>
              <a:rPr lang="pt-PT" sz="1400" dirty="0">
                <a:latin typeface="Arial Unicode MS"/>
              </a:rPr>
            </a:br>
            <a:r>
              <a:rPr lang="pt-PT" sz="1400" dirty="0">
                <a:latin typeface="Arial Unicode MS"/>
              </a:rPr>
              <a:t>para JavaScript.</a:t>
            </a:r>
            <a:endParaRPr lang="en-US" sz="1400" dirty="0">
              <a:latin typeface="Arial Unicode MS"/>
            </a:endParaRPr>
          </a:p>
        </p:txBody>
      </p:sp>
      <p:sp>
        <p:nvSpPr>
          <p:cNvPr id="12" name="Retângulo 11">
            <a:extLst>
              <a:ext uri="{FF2B5EF4-FFF2-40B4-BE49-F238E27FC236}">
                <a16:creationId xmlns:a16="http://schemas.microsoft.com/office/drawing/2014/main" id="{439F2E76-5757-4B81-A9AB-FACA104E6EFA}"/>
              </a:ext>
            </a:extLst>
          </p:cNvPr>
          <p:cNvSpPr/>
          <p:nvPr/>
        </p:nvSpPr>
        <p:spPr>
          <a:xfrm>
            <a:off x="440096" y="4278646"/>
            <a:ext cx="4572000" cy="523220"/>
          </a:xfrm>
          <a:prstGeom prst="rect">
            <a:avLst/>
          </a:prstGeom>
        </p:spPr>
        <p:txBody>
          <a:bodyPr wrap="square">
            <a:spAutoFit/>
          </a:bodyPr>
          <a:lstStyle/>
          <a:p>
            <a:r>
              <a:rPr lang="pt-PT" sz="1400" b="1" dirty="0">
                <a:solidFill>
                  <a:schemeClr val="accent1"/>
                </a:solidFill>
                <a:latin typeface="Arial Unicode MS"/>
              </a:rPr>
              <a:t>Clique nos logotipos W3C e OASIS acima para saber mais sobre esses padrões técnicos.</a:t>
            </a:r>
            <a:endParaRPr lang="en-US" sz="1400" b="1" dirty="0">
              <a:solidFill>
                <a:schemeClr val="accent1"/>
              </a:solidFill>
              <a:latin typeface="Arial Unicode MS"/>
            </a:endParaRPr>
          </a:p>
        </p:txBody>
      </p:sp>
    </p:spTree>
    <p:extLst>
      <p:ext uri="{BB962C8B-B14F-4D97-AF65-F5344CB8AC3E}">
        <p14:creationId xmlns:p14="http://schemas.microsoft.com/office/powerpoint/2010/main" val="1654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5</a:t>
            </a:fld>
            <a:endParaRPr lang="en-GB" altLang="en-US" noProof="0" dirty="0"/>
          </a:p>
        </p:txBody>
      </p:sp>
      <p:sp>
        <p:nvSpPr>
          <p:cNvPr id="10" name="Título 6">
            <a:extLst>
              <a:ext uri="{FF2B5EF4-FFF2-40B4-BE49-F238E27FC236}">
                <a16:creationId xmlns:a16="http://schemas.microsoft.com/office/drawing/2014/main" id="{F6225979-5F4A-4A48-BBA3-E7487566903A}"/>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sp>
        <p:nvSpPr>
          <p:cNvPr id="11" name="Rectangle 4">
            <a:extLst>
              <a:ext uri="{FF2B5EF4-FFF2-40B4-BE49-F238E27FC236}">
                <a16:creationId xmlns:a16="http://schemas.microsoft.com/office/drawing/2014/main" id="{29454D5D-720B-4D12-BCAF-4A6C6BF9E5DB}"/>
              </a:ext>
            </a:extLst>
          </p:cNvPr>
          <p:cNvSpPr/>
          <p:nvPr/>
        </p:nvSpPr>
        <p:spPr>
          <a:xfrm>
            <a:off x="440095" y="1120348"/>
            <a:ext cx="4487931" cy="2462213"/>
          </a:xfrm>
          <a:prstGeom prst="rect">
            <a:avLst/>
          </a:prstGeom>
        </p:spPr>
        <p:txBody>
          <a:bodyPr wrap="square">
            <a:spAutoFit/>
          </a:bodyPr>
          <a:lstStyle/>
          <a:p>
            <a:pPr algn="just"/>
            <a:r>
              <a:rPr lang="pt-PT" sz="1400" dirty="0"/>
              <a:t>O Centro de Excelência em Defesa Cibernética Cooperativa da Organização do Tratado do Atlântico Norte (OTAN) mantém um Recurso de Definições Cibernéticas em seu site.</a:t>
            </a:r>
          </a:p>
          <a:p>
            <a:pPr algn="just"/>
            <a:br>
              <a:rPr lang="pt-PT" sz="1400" dirty="0"/>
            </a:br>
            <a:r>
              <a:rPr lang="pt-PT" sz="1400" dirty="0"/>
              <a:t>Uma infinidade de definições do termo </a:t>
            </a:r>
            <a:r>
              <a:rPr lang="pt-PT" sz="1400" dirty="0">
                <a:solidFill>
                  <a:srgbClr val="00B0F0"/>
                </a:solidFill>
              </a:rPr>
              <a:t>“Segurança Cibernética" </a:t>
            </a:r>
            <a:r>
              <a:rPr lang="pt-PT" sz="1400" dirty="0"/>
              <a:t>ilustra a variada abordagem para definir a segurança cibernética.</a:t>
            </a:r>
          </a:p>
          <a:p>
            <a:pPr algn="just"/>
            <a:br>
              <a:rPr lang="pt-PT" sz="1400" dirty="0"/>
            </a:br>
            <a:r>
              <a:rPr lang="pt-PT" sz="1400" dirty="0"/>
              <a:t>Abaixo são apresentados alguns exemplos, variando de curto e sucinto, a longo e detalhado: [1]</a:t>
            </a:r>
            <a:endParaRPr lang="en-US" sz="1400" dirty="0"/>
          </a:p>
        </p:txBody>
      </p:sp>
      <p:cxnSp>
        <p:nvCxnSpPr>
          <p:cNvPr id="12" name="Conector reto 11">
            <a:extLst>
              <a:ext uri="{FF2B5EF4-FFF2-40B4-BE49-F238E27FC236}">
                <a16:creationId xmlns:a16="http://schemas.microsoft.com/office/drawing/2014/main" id="{967599E0-A704-4B69-B801-4CE9D2B44B20}"/>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DAC25636-A115-4E63-934C-F1BFE5B94040}"/>
              </a:ext>
            </a:extLst>
          </p:cNvPr>
          <p:cNvSpPr/>
          <p:nvPr/>
        </p:nvSpPr>
        <p:spPr>
          <a:xfrm>
            <a:off x="4958577" y="889097"/>
            <a:ext cx="3959180" cy="5909310"/>
          </a:xfrm>
          <a:prstGeom prst="rect">
            <a:avLst/>
          </a:prstGeom>
        </p:spPr>
        <p:txBody>
          <a:bodyPr wrap="square">
            <a:spAutoFit/>
          </a:bodyPr>
          <a:lstStyle/>
          <a:p>
            <a:r>
              <a:rPr lang="pt-PT" sz="1400" dirty="0">
                <a:solidFill>
                  <a:srgbClr val="00B0F0"/>
                </a:solidFill>
              </a:rPr>
              <a:t>A União Internacional de Telecomunicações (ITU)</a:t>
            </a:r>
          </a:p>
          <a:p>
            <a:br>
              <a:rPr lang="pt-PT" sz="1400" dirty="0">
                <a:solidFill>
                  <a:srgbClr val="00B0F0"/>
                </a:solidFill>
              </a:rPr>
            </a:br>
            <a:r>
              <a:rPr lang="pt-PT" sz="1400" dirty="0"/>
              <a:t>União Internacional de Telecomunicações (ITU) - A coleção de ferramentas, políticas, conceitos de segurança, salvaguardas de segurança, diretrizes, abordagens de gerenciamento de riscos, ações, treinamento, melhores práticas, garantia e tecnologias que podem ser usadas para proteger o ambiente cibernético, a organização e os usuário ativos.</a:t>
            </a:r>
          </a:p>
          <a:p>
            <a:br>
              <a:rPr lang="pt-PT" sz="1400" dirty="0"/>
            </a:br>
            <a:r>
              <a:rPr lang="pt-PT" sz="1400" dirty="0"/>
              <a:t>Os ativos da organização e dos usuários incluem dispositivos de computação conectados, pessoal, infraestrutura, aplicativos, serviços, sistemas de telecomunicações e a totalidade das informações transmitidas e/ou armazenadas no ambiente cibernético.</a:t>
            </a:r>
          </a:p>
          <a:p>
            <a:br>
              <a:rPr lang="pt-PT" sz="1400" dirty="0"/>
            </a:br>
            <a:r>
              <a:rPr lang="pt-PT" sz="1400" dirty="0"/>
              <a:t>A segurança cibernética se esforça para garantir a obtenção e a manutenção das propriedades de segurança das organizações e dos ativos dos usuários contra riscos de segurança relevantes no ambiente cibernético.</a:t>
            </a:r>
            <a:br>
              <a:rPr lang="pt-PT" sz="1400" dirty="0"/>
            </a:br>
            <a:r>
              <a:rPr lang="pt-PT" sz="1400" dirty="0"/>
              <a:t>Os objetivos gerais de segurança compreendem: </a:t>
            </a:r>
          </a:p>
          <a:p>
            <a:r>
              <a:rPr lang="pt-PT" sz="1400" dirty="0"/>
              <a:t>1) </a:t>
            </a:r>
            <a:r>
              <a:rPr lang="pt-PT" sz="1400" dirty="0">
                <a:solidFill>
                  <a:srgbClr val="00B0F0"/>
                </a:solidFill>
              </a:rPr>
              <a:t>Disponibilidade</a:t>
            </a:r>
            <a:r>
              <a:rPr lang="pt-PT" sz="1400" dirty="0"/>
              <a:t>; 2) </a:t>
            </a:r>
            <a:r>
              <a:rPr lang="pt-PT" sz="1400" dirty="0">
                <a:solidFill>
                  <a:srgbClr val="00B0F0"/>
                </a:solidFill>
              </a:rPr>
              <a:t>Integridade</a:t>
            </a:r>
            <a:r>
              <a:rPr lang="pt-PT" sz="1400" dirty="0"/>
              <a:t>, que pode incluir autenticidade e o não repúdio; e 3) </a:t>
            </a:r>
            <a:r>
              <a:rPr lang="pt-PT" sz="1400" dirty="0">
                <a:solidFill>
                  <a:srgbClr val="00B0F0"/>
                </a:solidFill>
              </a:rPr>
              <a:t>Confidencialidade</a:t>
            </a:r>
            <a:r>
              <a:rPr lang="pt-PT" sz="1400" dirty="0"/>
              <a:t>.</a:t>
            </a:r>
            <a:endParaRPr lang="en-US" sz="1400" dirty="0"/>
          </a:p>
        </p:txBody>
      </p:sp>
      <p:pic>
        <p:nvPicPr>
          <p:cNvPr id="14" name="Imagem 13">
            <a:extLst>
              <a:ext uri="{FF2B5EF4-FFF2-40B4-BE49-F238E27FC236}">
                <a16:creationId xmlns:a16="http://schemas.microsoft.com/office/drawing/2014/main" id="{F464FC9D-0468-4965-816C-FCD5A9AD076F}"/>
              </a:ext>
            </a:extLst>
          </p:cNvPr>
          <p:cNvPicPr>
            <a:picLocks noChangeAspect="1"/>
          </p:cNvPicPr>
          <p:nvPr/>
        </p:nvPicPr>
        <p:blipFill>
          <a:blip r:embed="rId3"/>
          <a:stretch>
            <a:fillRect/>
          </a:stretch>
        </p:blipFill>
        <p:spPr>
          <a:xfrm>
            <a:off x="440095" y="3780125"/>
            <a:ext cx="4518482" cy="1187785"/>
          </a:xfrm>
          <a:prstGeom prst="rect">
            <a:avLst/>
          </a:prstGeom>
        </p:spPr>
      </p:pic>
      <p:sp>
        <p:nvSpPr>
          <p:cNvPr id="15" name="Retângulo 14">
            <a:extLst>
              <a:ext uri="{FF2B5EF4-FFF2-40B4-BE49-F238E27FC236}">
                <a16:creationId xmlns:a16="http://schemas.microsoft.com/office/drawing/2014/main" id="{7C958B4D-DC89-475C-BE12-5248F67F9B47}"/>
              </a:ext>
            </a:extLst>
          </p:cNvPr>
          <p:cNvSpPr/>
          <p:nvPr/>
        </p:nvSpPr>
        <p:spPr>
          <a:xfrm>
            <a:off x="345828" y="4980808"/>
            <a:ext cx="1539652" cy="369332"/>
          </a:xfrm>
          <a:prstGeom prst="rect">
            <a:avLst/>
          </a:prstGeom>
        </p:spPr>
        <p:txBody>
          <a:bodyPr wrap="none">
            <a:spAutoFit/>
          </a:bodyPr>
          <a:lstStyle/>
          <a:p>
            <a:r>
              <a:rPr lang="pt-PT" dirty="0">
                <a:solidFill>
                  <a:srgbClr val="00B0F0"/>
                </a:solidFill>
              </a:rPr>
              <a:t>Arábia Saudita</a:t>
            </a:r>
          </a:p>
        </p:txBody>
      </p:sp>
      <p:sp>
        <p:nvSpPr>
          <p:cNvPr id="16" name="Retângulo 15">
            <a:extLst>
              <a:ext uri="{FF2B5EF4-FFF2-40B4-BE49-F238E27FC236}">
                <a16:creationId xmlns:a16="http://schemas.microsoft.com/office/drawing/2014/main" id="{49961A31-D170-4002-838F-143BE67F2C2C}"/>
              </a:ext>
            </a:extLst>
          </p:cNvPr>
          <p:cNvSpPr/>
          <p:nvPr/>
        </p:nvSpPr>
        <p:spPr>
          <a:xfrm>
            <a:off x="2348188" y="4967096"/>
            <a:ext cx="502061" cy="369332"/>
          </a:xfrm>
          <a:prstGeom prst="rect">
            <a:avLst/>
          </a:prstGeom>
        </p:spPr>
        <p:txBody>
          <a:bodyPr wrap="none">
            <a:spAutoFit/>
          </a:bodyPr>
          <a:lstStyle/>
          <a:p>
            <a:r>
              <a:rPr lang="pt-PT" dirty="0">
                <a:solidFill>
                  <a:srgbClr val="00B0F0"/>
                </a:solidFill>
              </a:rPr>
              <a:t>ITU</a:t>
            </a:r>
          </a:p>
        </p:txBody>
      </p:sp>
      <p:sp>
        <p:nvSpPr>
          <p:cNvPr id="18" name="Retângulo 17">
            <a:extLst>
              <a:ext uri="{FF2B5EF4-FFF2-40B4-BE49-F238E27FC236}">
                <a16:creationId xmlns:a16="http://schemas.microsoft.com/office/drawing/2014/main" id="{19635338-0D12-4FF5-A74A-2447AE02066C}"/>
              </a:ext>
            </a:extLst>
          </p:cNvPr>
          <p:cNvSpPr/>
          <p:nvPr/>
        </p:nvSpPr>
        <p:spPr>
          <a:xfrm>
            <a:off x="3714018" y="4980808"/>
            <a:ext cx="925253" cy="369332"/>
          </a:xfrm>
          <a:prstGeom prst="rect">
            <a:avLst/>
          </a:prstGeom>
        </p:spPr>
        <p:txBody>
          <a:bodyPr wrap="none">
            <a:spAutoFit/>
          </a:bodyPr>
          <a:lstStyle/>
          <a:p>
            <a:r>
              <a:rPr lang="pt-PT" dirty="0">
                <a:solidFill>
                  <a:srgbClr val="00B0F0"/>
                </a:solidFill>
              </a:rPr>
              <a:t>Hungria</a:t>
            </a:r>
          </a:p>
        </p:txBody>
      </p:sp>
      <p:sp>
        <p:nvSpPr>
          <p:cNvPr id="19" name="Retângulo 18">
            <a:extLst>
              <a:ext uri="{FF2B5EF4-FFF2-40B4-BE49-F238E27FC236}">
                <a16:creationId xmlns:a16="http://schemas.microsoft.com/office/drawing/2014/main" id="{5AA4C0D8-917F-4BC5-93C3-CAC884A6A228}"/>
              </a:ext>
            </a:extLst>
          </p:cNvPr>
          <p:cNvSpPr/>
          <p:nvPr/>
        </p:nvSpPr>
        <p:spPr>
          <a:xfrm>
            <a:off x="345827" y="5445264"/>
            <a:ext cx="4868766" cy="584775"/>
          </a:xfrm>
          <a:prstGeom prst="rect">
            <a:avLst/>
          </a:prstGeom>
        </p:spPr>
        <p:txBody>
          <a:bodyPr wrap="square">
            <a:spAutoFit/>
          </a:bodyPr>
          <a:lstStyle/>
          <a:p>
            <a:r>
              <a:rPr lang="pt-PT" sz="1600" dirty="0">
                <a:solidFill>
                  <a:srgbClr val="00B0F0"/>
                </a:solidFill>
              </a:rPr>
              <a:t>Clique nas imagens acima para aprender mais sobre algumas definições de segurança cibernética</a:t>
            </a:r>
          </a:p>
        </p:txBody>
      </p:sp>
    </p:spTree>
    <p:extLst>
      <p:ext uri="{BB962C8B-B14F-4D97-AF65-F5344CB8AC3E}">
        <p14:creationId xmlns:p14="http://schemas.microsoft.com/office/powerpoint/2010/main" val="448999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C16EB646-0D71-464E-B4D2-6A061EBCAE7A}"/>
              </a:ext>
            </a:extLst>
          </p:cNvPr>
          <p:cNvPicPr>
            <a:picLocks noChangeAspect="1"/>
          </p:cNvPicPr>
          <p:nvPr/>
        </p:nvPicPr>
        <p:blipFill>
          <a:blip r:embed="rId3"/>
          <a:stretch>
            <a:fillRect/>
          </a:stretch>
        </p:blipFill>
        <p:spPr>
          <a:xfrm>
            <a:off x="440096" y="1276590"/>
            <a:ext cx="4076218" cy="2766005"/>
          </a:xfrm>
          <a:prstGeom prst="rect">
            <a:avLst/>
          </a:prstGeom>
        </p:spPr>
      </p:pic>
      <p:sp>
        <p:nvSpPr>
          <p:cNvPr id="11" name="Retângulo 10">
            <a:extLst>
              <a:ext uri="{FF2B5EF4-FFF2-40B4-BE49-F238E27FC236}">
                <a16:creationId xmlns:a16="http://schemas.microsoft.com/office/drawing/2014/main" id="{E0F15FEF-9B2F-445B-85C5-D46155C7B138}"/>
              </a:ext>
            </a:extLst>
          </p:cNvPr>
          <p:cNvSpPr/>
          <p:nvPr/>
        </p:nvSpPr>
        <p:spPr>
          <a:xfrm>
            <a:off x="4804756" y="1113150"/>
            <a:ext cx="4206240" cy="4185761"/>
          </a:xfrm>
          <a:prstGeom prst="rect">
            <a:avLst/>
          </a:prstGeom>
        </p:spPr>
        <p:txBody>
          <a:bodyPr wrap="square">
            <a:spAutoFit/>
          </a:bodyPr>
          <a:lstStyle/>
          <a:p>
            <a:r>
              <a:rPr lang="pt-PT" sz="1400" dirty="0"/>
              <a:t>Exemplos de padrões de segurança de dados da Organização para o Avanço dos Padrões Estruturados de Informações (OASIS) incluem:</a:t>
            </a:r>
          </a:p>
          <a:p>
            <a:endParaRPr lang="pt-PT" sz="1400" dirty="0"/>
          </a:p>
          <a:p>
            <a:pPr marL="285750" indent="-285750">
              <a:buFont typeface="Wingdings" panose="05000000000000000000" pitchFamily="2" charset="2"/>
              <a:buChar char="§"/>
            </a:pPr>
            <a:r>
              <a:rPr lang="pt-PT" sz="1400" dirty="0"/>
              <a:t>Serviços de assinatura digital (DSS) - padrões de serviços de assinatura digital para XML;</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Protocolo de Interoperabilidade de Gerenciamento de Chaves (KMIP) - fornece funcionalidade estendida às tecnologias de chave criptografada assimétrica;</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Security Assertion Markup Language (SAML) - estrutura baseada em XML para criar e trocar informações de segurança entre parceiros online; e</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eXtensible Access Control Markup Language</a:t>
            </a:r>
            <a:br>
              <a:rPr lang="pt-PT" sz="1400" dirty="0"/>
            </a:br>
            <a:r>
              <a:rPr lang="pt-PT" sz="1400" dirty="0"/>
              <a:t>(XACML) - representando e avaliando políticas de controle de acesso.</a:t>
            </a:r>
            <a:endParaRPr lang="en-US" sz="1400" dirty="0">
              <a:latin typeface="Arial Unicode MS"/>
            </a:endParaRPr>
          </a:p>
        </p:txBody>
      </p:sp>
      <p:sp>
        <p:nvSpPr>
          <p:cNvPr id="12" name="Retângulo 11">
            <a:extLst>
              <a:ext uri="{FF2B5EF4-FFF2-40B4-BE49-F238E27FC236}">
                <a16:creationId xmlns:a16="http://schemas.microsoft.com/office/drawing/2014/main" id="{439F2E76-5757-4B81-A9AB-FACA104E6EFA}"/>
              </a:ext>
            </a:extLst>
          </p:cNvPr>
          <p:cNvSpPr/>
          <p:nvPr/>
        </p:nvSpPr>
        <p:spPr>
          <a:xfrm>
            <a:off x="440096" y="4278646"/>
            <a:ext cx="4572000" cy="523220"/>
          </a:xfrm>
          <a:prstGeom prst="rect">
            <a:avLst/>
          </a:prstGeom>
        </p:spPr>
        <p:txBody>
          <a:bodyPr wrap="square">
            <a:spAutoFit/>
          </a:bodyPr>
          <a:lstStyle/>
          <a:p>
            <a:r>
              <a:rPr lang="pt-PT" sz="1400" b="1" dirty="0">
                <a:solidFill>
                  <a:schemeClr val="accent1"/>
                </a:solidFill>
                <a:latin typeface="Arial Unicode MS"/>
              </a:rPr>
              <a:t>Clique nos logotipos W3C e OASIS acima para saber mais sobre esses padrões técnicos.</a:t>
            </a:r>
            <a:endParaRPr lang="en-US" sz="1400" b="1" dirty="0">
              <a:solidFill>
                <a:schemeClr val="accent1"/>
              </a:solidFill>
              <a:latin typeface="Arial Unicode MS"/>
            </a:endParaRPr>
          </a:p>
        </p:txBody>
      </p:sp>
    </p:spTree>
    <p:extLst>
      <p:ext uri="{BB962C8B-B14F-4D97-AF65-F5344CB8AC3E}">
        <p14:creationId xmlns:p14="http://schemas.microsoft.com/office/powerpoint/2010/main" val="1353510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37D4C6F6-B119-422D-AB26-01E7AE41B43E}"/>
              </a:ext>
            </a:extLst>
          </p:cNvPr>
          <p:cNvSpPr/>
          <p:nvPr/>
        </p:nvSpPr>
        <p:spPr>
          <a:xfrm>
            <a:off x="248902" y="1109800"/>
            <a:ext cx="4348035" cy="2677656"/>
          </a:xfrm>
          <a:prstGeom prst="rect">
            <a:avLst/>
          </a:prstGeom>
        </p:spPr>
        <p:txBody>
          <a:bodyPr wrap="square">
            <a:spAutoFit/>
          </a:bodyPr>
          <a:lstStyle/>
          <a:p>
            <a:r>
              <a:rPr lang="pt-PT" sz="1400" dirty="0"/>
              <a:t>Além do desenvolvimento de padrões, as organizações estão abordando questões de segurança da Internet por meio de:</a:t>
            </a:r>
          </a:p>
          <a:p>
            <a:endParaRPr lang="pt-PT" sz="1400" dirty="0"/>
          </a:p>
          <a:p>
            <a:pPr marL="285750" indent="-285750">
              <a:buFont typeface="Wingdings" panose="05000000000000000000" pitchFamily="2" charset="2"/>
              <a:buChar char="§"/>
            </a:pPr>
            <a:r>
              <a:rPr lang="pt-PT" sz="1400" dirty="0"/>
              <a:t>colaboração;</a:t>
            </a:r>
          </a:p>
          <a:p>
            <a:pPr marL="285750" indent="-285750">
              <a:buFont typeface="Wingdings" panose="05000000000000000000" pitchFamily="2" charset="2"/>
              <a:buChar char="§"/>
            </a:pPr>
            <a:r>
              <a:rPr lang="pt-PT" sz="1400" dirty="0"/>
              <a:t>desenvolvimento de protocolo e </a:t>
            </a:r>
          </a:p>
          <a:p>
            <a:pPr marL="285750" indent="-285750">
              <a:buFont typeface="Wingdings" panose="05000000000000000000" pitchFamily="2" charset="2"/>
              <a:buChar char="§"/>
            </a:pPr>
            <a:r>
              <a:rPr lang="pt-PT" sz="1400" dirty="0"/>
              <a:t>trabalhando para proteger ou fortalecer pontos de falha e vulnerabilidade.</a:t>
            </a:r>
          </a:p>
          <a:p>
            <a:endParaRPr lang="pt-PT" sz="1400" dirty="0"/>
          </a:p>
          <a:p>
            <a:r>
              <a:rPr lang="pt-PT" sz="1400" dirty="0"/>
              <a:t>A comunidade de software livre e de código aberto (FOSS) também está trabalhando duro para resolver problemas de segurança da Internet.</a:t>
            </a:r>
            <a:endParaRPr lang="en-US" sz="1400" dirty="0"/>
          </a:p>
        </p:txBody>
      </p:sp>
      <p:sp>
        <p:nvSpPr>
          <p:cNvPr id="3" name="Retângulo 2">
            <a:extLst>
              <a:ext uri="{FF2B5EF4-FFF2-40B4-BE49-F238E27FC236}">
                <a16:creationId xmlns:a16="http://schemas.microsoft.com/office/drawing/2014/main" id="{26061E74-849A-47FB-AB77-3EA43B1C534B}"/>
              </a:ext>
            </a:extLst>
          </p:cNvPr>
          <p:cNvSpPr/>
          <p:nvPr/>
        </p:nvSpPr>
        <p:spPr>
          <a:xfrm>
            <a:off x="4547063" y="1129821"/>
            <a:ext cx="4348035" cy="2246769"/>
          </a:xfrm>
          <a:prstGeom prst="rect">
            <a:avLst/>
          </a:prstGeom>
        </p:spPr>
        <p:txBody>
          <a:bodyPr wrap="square">
            <a:spAutoFit/>
          </a:bodyPr>
          <a:lstStyle/>
          <a:p>
            <a:r>
              <a:rPr lang="pt-PT" sz="1400" dirty="0"/>
              <a:t>O código-fonte aberto cresceu em popularidade ao longo dos anos e é usado por empresas de todos os tamanhos.</a:t>
            </a:r>
          </a:p>
          <a:p>
            <a:br>
              <a:rPr lang="pt-PT" sz="1400" dirty="0"/>
            </a:br>
            <a:r>
              <a:rPr lang="pt-PT" sz="1400" dirty="0"/>
              <a:t>Na sua essência, a comunidade FOSS é colaborativa e descentralizada, o que também é uma das vantagens da FOSS em termos de segurança: pesquisadores, tecnólogos, funileiros e outros de todo o mundo podem trabalhar para encontrar, corrigir e implementar falhas de segurança já que "muitos olhos" estão constantemente olhando o código.</a:t>
            </a:r>
            <a:endParaRPr lang="en-US" sz="1400" dirty="0"/>
          </a:p>
        </p:txBody>
      </p:sp>
      <p:sp>
        <p:nvSpPr>
          <p:cNvPr id="5" name="Retângulo 4">
            <a:extLst>
              <a:ext uri="{FF2B5EF4-FFF2-40B4-BE49-F238E27FC236}">
                <a16:creationId xmlns:a16="http://schemas.microsoft.com/office/drawing/2014/main" id="{2AC7B85D-35FA-4EC2-847E-3F2C192E5656}"/>
              </a:ext>
            </a:extLst>
          </p:cNvPr>
          <p:cNvSpPr/>
          <p:nvPr/>
        </p:nvSpPr>
        <p:spPr>
          <a:xfrm>
            <a:off x="5191060" y="3695123"/>
            <a:ext cx="3952940" cy="523220"/>
          </a:xfrm>
          <a:prstGeom prst="rect">
            <a:avLst/>
          </a:prstGeom>
        </p:spPr>
        <p:txBody>
          <a:bodyPr wrap="square">
            <a:spAutoFit/>
          </a:bodyPr>
          <a:lstStyle/>
          <a:p>
            <a:r>
              <a:rPr lang="pt-PT" sz="1400" dirty="0"/>
              <a:t>Clique </a:t>
            </a:r>
            <a:r>
              <a:rPr lang="pt-PT" sz="1400" b="1" u="sng" dirty="0">
                <a:solidFill>
                  <a:schemeClr val="accent1"/>
                </a:solidFill>
              </a:rPr>
              <a:t>aqui</a:t>
            </a:r>
            <a:r>
              <a:rPr lang="pt-PT" sz="1400" dirty="0"/>
              <a:t> para aprender mais sobre uma das técnicas implementadas pela comunidade FOSS.</a:t>
            </a:r>
            <a:endParaRPr lang="en-US" sz="1400" dirty="0"/>
          </a:p>
        </p:txBody>
      </p:sp>
      <p:pic>
        <p:nvPicPr>
          <p:cNvPr id="6" name="Imagem 5">
            <a:extLst>
              <a:ext uri="{FF2B5EF4-FFF2-40B4-BE49-F238E27FC236}">
                <a16:creationId xmlns:a16="http://schemas.microsoft.com/office/drawing/2014/main" id="{20D13C4F-57EA-4B6F-AA73-C9A62F059622}"/>
              </a:ext>
            </a:extLst>
          </p:cNvPr>
          <p:cNvPicPr>
            <a:picLocks noChangeAspect="1"/>
          </p:cNvPicPr>
          <p:nvPr/>
        </p:nvPicPr>
        <p:blipFill>
          <a:blip r:embed="rId3"/>
          <a:stretch>
            <a:fillRect/>
          </a:stretch>
        </p:blipFill>
        <p:spPr>
          <a:xfrm>
            <a:off x="4825962" y="3819561"/>
            <a:ext cx="373412" cy="274344"/>
          </a:xfrm>
          <a:prstGeom prst="rect">
            <a:avLst/>
          </a:prstGeom>
        </p:spPr>
      </p:pic>
      <p:sp>
        <p:nvSpPr>
          <p:cNvPr id="7" name="Retângulo 6">
            <a:extLst>
              <a:ext uri="{FF2B5EF4-FFF2-40B4-BE49-F238E27FC236}">
                <a16:creationId xmlns:a16="http://schemas.microsoft.com/office/drawing/2014/main" id="{341FFDE6-C80A-4040-9DB7-D29177BC47E5}"/>
              </a:ext>
            </a:extLst>
          </p:cNvPr>
          <p:cNvSpPr/>
          <p:nvPr/>
        </p:nvSpPr>
        <p:spPr>
          <a:xfrm>
            <a:off x="4596937" y="4590212"/>
            <a:ext cx="4348035" cy="1169551"/>
          </a:xfrm>
          <a:prstGeom prst="rect">
            <a:avLst/>
          </a:prstGeom>
        </p:spPr>
        <p:txBody>
          <a:bodyPr wrap="square">
            <a:spAutoFit/>
          </a:bodyPr>
          <a:lstStyle/>
          <a:p>
            <a:r>
              <a:rPr lang="pt-PT" sz="1400" dirty="0"/>
              <a:t>O software de código aberto vem com seus próprios riscos e vulnerabilidades, mas indivíduos e grupos ao redor do mundo estão trabalhando para ficar um passo à frente daqueles que procuram usá-lo para causar danos. [27]</a:t>
            </a:r>
            <a:endParaRPr lang="en-US" sz="1400" dirty="0"/>
          </a:p>
        </p:txBody>
      </p:sp>
      <p:pic>
        <p:nvPicPr>
          <p:cNvPr id="13" name="Imagem 12">
            <a:extLst>
              <a:ext uri="{FF2B5EF4-FFF2-40B4-BE49-F238E27FC236}">
                <a16:creationId xmlns:a16="http://schemas.microsoft.com/office/drawing/2014/main" id="{5A246C90-5E5B-4E0F-91C7-2158CCE04CAC}"/>
              </a:ext>
            </a:extLst>
          </p:cNvPr>
          <p:cNvPicPr>
            <a:picLocks noChangeAspect="1"/>
          </p:cNvPicPr>
          <p:nvPr/>
        </p:nvPicPr>
        <p:blipFill>
          <a:blip r:embed="rId4"/>
          <a:stretch>
            <a:fillRect/>
          </a:stretch>
        </p:blipFill>
        <p:spPr>
          <a:xfrm>
            <a:off x="607867" y="3956733"/>
            <a:ext cx="3345073" cy="2521362"/>
          </a:xfrm>
          <a:prstGeom prst="rect">
            <a:avLst/>
          </a:prstGeom>
        </p:spPr>
      </p:pic>
    </p:spTree>
    <p:extLst>
      <p:ext uri="{BB962C8B-B14F-4D97-AF65-F5344CB8AC3E}">
        <p14:creationId xmlns:p14="http://schemas.microsoft.com/office/powerpoint/2010/main" val="216464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37D4C6F6-B119-422D-AB26-01E7AE41B43E}"/>
              </a:ext>
            </a:extLst>
          </p:cNvPr>
          <p:cNvSpPr/>
          <p:nvPr/>
        </p:nvSpPr>
        <p:spPr>
          <a:xfrm>
            <a:off x="248902" y="1109800"/>
            <a:ext cx="4348035" cy="2677656"/>
          </a:xfrm>
          <a:prstGeom prst="rect">
            <a:avLst/>
          </a:prstGeom>
        </p:spPr>
        <p:txBody>
          <a:bodyPr wrap="square">
            <a:spAutoFit/>
          </a:bodyPr>
          <a:lstStyle/>
          <a:p>
            <a:r>
              <a:rPr lang="pt-PT" sz="1400" dirty="0"/>
              <a:t>Além do desenvolvimento de padrões, as organizações estão abordando questões de segurança da Internet por meio de:</a:t>
            </a:r>
          </a:p>
          <a:p>
            <a:endParaRPr lang="pt-PT" sz="1400" dirty="0"/>
          </a:p>
          <a:p>
            <a:pPr marL="285750" indent="-285750">
              <a:buFont typeface="Wingdings" panose="05000000000000000000" pitchFamily="2" charset="2"/>
              <a:buChar char="§"/>
            </a:pPr>
            <a:r>
              <a:rPr lang="pt-PT" sz="1400" dirty="0"/>
              <a:t>colaboração;</a:t>
            </a:r>
          </a:p>
          <a:p>
            <a:pPr marL="285750" indent="-285750">
              <a:buFont typeface="Wingdings" panose="05000000000000000000" pitchFamily="2" charset="2"/>
              <a:buChar char="§"/>
            </a:pPr>
            <a:r>
              <a:rPr lang="pt-PT" sz="1400" dirty="0"/>
              <a:t>desenvolvimento de protocolo e </a:t>
            </a:r>
          </a:p>
          <a:p>
            <a:pPr marL="285750" indent="-285750">
              <a:buFont typeface="Wingdings" panose="05000000000000000000" pitchFamily="2" charset="2"/>
              <a:buChar char="§"/>
            </a:pPr>
            <a:r>
              <a:rPr lang="pt-PT" sz="1400" dirty="0"/>
              <a:t>trabalhando para proteger ou fortalecer pontos de falha e vulnerabilidade.</a:t>
            </a:r>
          </a:p>
          <a:p>
            <a:endParaRPr lang="pt-PT" sz="1400" dirty="0"/>
          </a:p>
          <a:p>
            <a:r>
              <a:rPr lang="pt-PT" sz="1400" dirty="0"/>
              <a:t>A comunidade de software livre e de código aberto (FOSS) também está trabalhando duro para resolver problemas de segurança da Internet.</a:t>
            </a:r>
            <a:endParaRPr lang="en-US" sz="1400" dirty="0"/>
          </a:p>
        </p:txBody>
      </p:sp>
      <p:sp>
        <p:nvSpPr>
          <p:cNvPr id="3" name="Retângulo 2">
            <a:extLst>
              <a:ext uri="{FF2B5EF4-FFF2-40B4-BE49-F238E27FC236}">
                <a16:creationId xmlns:a16="http://schemas.microsoft.com/office/drawing/2014/main" id="{26061E74-849A-47FB-AB77-3EA43B1C534B}"/>
              </a:ext>
            </a:extLst>
          </p:cNvPr>
          <p:cNvSpPr/>
          <p:nvPr/>
        </p:nvSpPr>
        <p:spPr>
          <a:xfrm>
            <a:off x="4547063" y="1129821"/>
            <a:ext cx="4348035" cy="2246769"/>
          </a:xfrm>
          <a:prstGeom prst="rect">
            <a:avLst/>
          </a:prstGeom>
        </p:spPr>
        <p:txBody>
          <a:bodyPr wrap="square">
            <a:spAutoFit/>
          </a:bodyPr>
          <a:lstStyle/>
          <a:p>
            <a:r>
              <a:rPr lang="pt-PT" sz="1400" dirty="0"/>
              <a:t>O código-fonte aberto cresceu em popularidade ao longo dos anos e é usado por empresas de todos os tamanhos.</a:t>
            </a:r>
          </a:p>
          <a:p>
            <a:br>
              <a:rPr lang="pt-PT" sz="1400" dirty="0"/>
            </a:br>
            <a:r>
              <a:rPr lang="pt-PT" sz="1400" dirty="0"/>
              <a:t>Na sua essência, a comunidade FOSS é colaborativa e descentralizada, o que também é uma das vantagens da FOSS em termos de segurança: pesquisadores, tecnólogos, funileiros e outros de todo o mundo podem trabalhar para encontrar, corrigir e implementar falhas de segurança já que "muitos olhos" estão constantemente olhando o código.</a:t>
            </a:r>
            <a:endParaRPr lang="en-US" sz="1400" dirty="0"/>
          </a:p>
        </p:txBody>
      </p:sp>
      <p:pic>
        <p:nvPicPr>
          <p:cNvPr id="6" name="Imagem 5">
            <a:extLst>
              <a:ext uri="{FF2B5EF4-FFF2-40B4-BE49-F238E27FC236}">
                <a16:creationId xmlns:a16="http://schemas.microsoft.com/office/drawing/2014/main" id="{20D13C4F-57EA-4B6F-AA73-C9A62F059622}"/>
              </a:ext>
            </a:extLst>
          </p:cNvPr>
          <p:cNvPicPr>
            <a:picLocks noChangeAspect="1"/>
          </p:cNvPicPr>
          <p:nvPr/>
        </p:nvPicPr>
        <p:blipFill>
          <a:blip r:embed="rId3"/>
          <a:stretch>
            <a:fillRect/>
          </a:stretch>
        </p:blipFill>
        <p:spPr>
          <a:xfrm>
            <a:off x="5324724" y="3819561"/>
            <a:ext cx="373412" cy="274344"/>
          </a:xfrm>
          <a:prstGeom prst="rect">
            <a:avLst/>
          </a:prstGeom>
        </p:spPr>
      </p:pic>
      <p:sp>
        <p:nvSpPr>
          <p:cNvPr id="7" name="Retângulo 6">
            <a:extLst>
              <a:ext uri="{FF2B5EF4-FFF2-40B4-BE49-F238E27FC236}">
                <a16:creationId xmlns:a16="http://schemas.microsoft.com/office/drawing/2014/main" id="{341FFDE6-C80A-4040-9DB7-D29177BC47E5}"/>
              </a:ext>
            </a:extLst>
          </p:cNvPr>
          <p:cNvSpPr/>
          <p:nvPr/>
        </p:nvSpPr>
        <p:spPr>
          <a:xfrm>
            <a:off x="4596937" y="4590212"/>
            <a:ext cx="4348035" cy="1169551"/>
          </a:xfrm>
          <a:prstGeom prst="rect">
            <a:avLst/>
          </a:prstGeom>
        </p:spPr>
        <p:txBody>
          <a:bodyPr wrap="square">
            <a:spAutoFit/>
          </a:bodyPr>
          <a:lstStyle/>
          <a:p>
            <a:r>
              <a:rPr lang="pt-PT" sz="1400" dirty="0"/>
              <a:t>O software de código aberto vem com seus próprios riscos e vulnerabilidades, mas indivíduos e grupos ao redor do mundo estão trabalhando para ficar um passo à frente daqueles que procuram usá-lo para causar danos. [27]</a:t>
            </a:r>
            <a:endParaRPr lang="en-US" sz="1400" dirty="0"/>
          </a:p>
        </p:txBody>
      </p:sp>
      <p:pic>
        <p:nvPicPr>
          <p:cNvPr id="13" name="Imagem 12">
            <a:extLst>
              <a:ext uri="{FF2B5EF4-FFF2-40B4-BE49-F238E27FC236}">
                <a16:creationId xmlns:a16="http://schemas.microsoft.com/office/drawing/2014/main" id="{5A246C90-5E5B-4E0F-91C7-2158CCE04CAC}"/>
              </a:ext>
            </a:extLst>
          </p:cNvPr>
          <p:cNvPicPr>
            <a:picLocks noChangeAspect="1"/>
          </p:cNvPicPr>
          <p:nvPr/>
        </p:nvPicPr>
        <p:blipFill>
          <a:blip r:embed="rId4"/>
          <a:stretch>
            <a:fillRect/>
          </a:stretch>
        </p:blipFill>
        <p:spPr>
          <a:xfrm>
            <a:off x="607867" y="3956733"/>
            <a:ext cx="3345073" cy="2521362"/>
          </a:xfrm>
          <a:prstGeom prst="rect">
            <a:avLst/>
          </a:prstGeom>
        </p:spPr>
      </p:pic>
      <p:sp>
        <p:nvSpPr>
          <p:cNvPr id="17" name="Retângulo 16">
            <a:extLst>
              <a:ext uri="{FF2B5EF4-FFF2-40B4-BE49-F238E27FC236}">
                <a16:creationId xmlns:a16="http://schemas.microsoft.com/office/drawing/2014/main" id="{5D3EA2FC-DD0F-4D8C-815D-14A9AA597F07}"/>
              </a:ext>
            </a:extLst>
          </p:cNvPr>
          <p:cNvSpPr/>
          <p:nvPr/>
        </p:nvSpPr>
        <p:spPr>
          <a:xfrm>
            <a:off x="4177865" y="1853106"/>
            <a:ext cx="4883006" cy="2490970"/>
          </a:xfrm>
          <a:prstGeom prst="rect">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t>A Divisão CERT fornece recursos para o desenvolvimento de competências. Examinamos algumas das habilidades e ferramentas básicas que essa força de trabalho exige posteriormente neste módulo.</a:t>
            </a:r>
            <a:endParaRPr lang="en-US" dirty="0"/>
          </a:p>
        </p:txBody>
      </p:sp>
      <p:sp>
        <p:nvSpPr>
          <p:cNvPr id="19" name="Retângulo 18">
            <a:extLst>
              <a:ext uri="{FF2B5EF4-FFF2-40B4-BE49-F238E27FC236}">
                <a16:creationId xmlns:a16="http://schemas.microsoft.com/office/drawing/2014/main" id="{0698B2E3-4C14-47AD-91AF-AB9D39D65BDB}"/>
              </a:ext>
            </a:extLst>
          </p:cNvPr>
          <p:cNvSpPr/>
          <p:nvPr/>
        </p:nvSpPr>
        <p:spPr>
          <a:xfrm>
            <a:off x="4285928" y="2222991"/>
            <a:ext cx="4463935" cy="2031325"/>
          </a:xfrm>
          <a:prstGeom prst="rect">
            <a:avLst/>
          </a:prstGeom>
        </p:spPr>
        <p:txBody>
          <a:bodyPr wrap="square">
            <a:spAutoFit/>
          </a:bodyPr>
          <a:lstStyle/>
          <a:p>
            <a:r>
              <a:rPr lang="pt-PT" sz="1400" dirty="0"/>
              <a:t>Uma das técnicas que eles implementam é conhecida como "processo de Poisson", que é usado para medir as taxas nas quais diferentes pessoas encontram falhas de segurança entre os softwares de código aberto e fechado.</a:t>
            </a:r>
            <a:br>
              <a:rPr lang="pt-PT" sz="1400" dirty="0"/>
            </a:br>
            <a:r>
              <a:rPr lang="pt-PT" sz="1400" dirty="0"/>
              <a:t>Quando são encontradas falhas no código-fonte aberto, na maioria das vezes não é necessário abrir um processo com um setor ou grupo técnico especializado; pode-se simplesmente consertá-lo imediatamente.</a:t>
            </a:r>
            <a:br>
              <a:rPr lang="pt-PT" sz="1400" dirty="0">
                <a:latin typeface="Arial Unicode MS"/>
              </a:rPr>
            </a:br>
            <a:r>
              <a:rPr lang="pt-PT" sz="1400" dirty="0">
                <a:latin typeface="Arial Unicode MS"/>
              </a:rPr>
              <a:t>Um de seus objetivos é:</a:t>
            </a:r>
            <a:endParaRPr lang="en-US" sz="1400" dirty="0">
              <a:latin typeface="Arial Unicode MS"/>
            </a:endParaRPr>
          </a:p>
        </p:txBody>
      </p:sp>
      <p:sp>
        <p:nvSpPr>
          <p:cNvPr id="22" name="Retângulo 21">
            <a:extLst>
              <a:ext uri="{FF2B5EF4-FFF2-40B4-BE49-F238E27FC236}">
                <a16:creationId xmlns:a16="http://schemas.microsoft.com/office/drawing/2014/main" id="{152F5F31-2D0F-4665-95AB-9CC29D133757}"/>
              </a:ext>
            </a:extLst>
          </p:cNvPr>
          <p:cNvSpPr/>
          <p:nvPr/>
        </p:nvSpPr>
        <p:spPr>
          <a:xfrm>
            <a:off x="4177863" y="1887095"/>
            <a:ext cx="4883007" cy="31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ângulo 22">
            <a:extLst>
              <a:ext uri="{FF2B5EF4-FFF2-40B4-BE49-F238E27FC236}">
                <a16:creationId xmlns:a16="http://schemas.microsoft.com/office/drawing/2014/main" id="{C2BDBF52-69C3-44F9-8B5E-63344D6D9993}"/>
              </a:ext>
            </a:extLst>
          </p:cNvPr>
          <p:cNvSpPr/>
          <p:nvPr/>
        </p:nvSpPr>
        <p:spPr>
          <a:xfrm>
            <a:off x="4483972" y="1804033"/>
            <a:ext cx="2071080" cy="369332"/>
          </a:xfrm>
          <a:prstGeom prst="rect">
            <a:avLst/>
          </a:prstGeom>
        </p:spPr>
        <p:txBody>
          <a:bodyPr wrap="none">
            <a:spAutoFit/>
          </a:bodyPr>
          <a:lstStyle/>
          <a:p>
            <a:r>
              <a:rPr lang="pt-PT" dirty="0">
                <a:solidFill>
                  <a:schemeClr val="bg1"/>
                </a:solidFill>
              </a:rPr>
              <a:t>Processo de Poisson</a:t>
            </a:r>
            <a:endParaRPr lang="en-US" dirty="0">
              <a:solidFill>
                <a:schemeClr val="bg1"/>
              </a:solidFill>
            </a:endParaRPr>
          </a:p>
        </p:txBody>
      </p:sp>
    </p:spTree>
    <p:extLst>
      <p:ext uri="{BB962C8B-B14F-4D97-AF65-F5344CB8AC3E}">
        <p14:creationId xmlns:p14="http://schemas.microsoft.com/office/powerpoint/2010/main" val="1748274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br>
              <a:rPr lang="pt-BR" sz="2000" dirty="0">
                <a:solidFill>
                  <a:schemeClr val="tx2">
                    <a:lumMod val="50000"/>
                  </a:schemeClr>
                </a:solidFill>
              </a:rPr>
            </a:br>
            <a:r>
              <a:rPr lang="pt-BR" sz="2000" b="1" dirty="0">
                <a:solidFill>
                  <a:schemeClr val="accent1"/>
                </a:solidFill>
              </a:rPr>
              <a:t>Quiz</a:t>
            </a:r>
            <a:endParaRPr lang="pt-BR" sz="3600" b="1" dirty="0">
              <a:solidFill>
                <a:schemeClr val="accent1"/>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5FBAAEB9-118A-43BD-9A18-E1018C789099}"/>
              </a:ext>
            </a:extLst>
          </p:cNvPr>
          <p:cNvSpPr/>
          <p:nvPr/>
        </p:nvSpPr>
        <p:spPr>
          <a:xfrm>
            <a:off x="1538701" y="1882038"/>
            <a:ext cx="6379813" cy="2308324"/>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das informações sobre</a:t>
            </a:r>
          </a:p>
          <a:p>
            <a:pPr algn="ctr"/>
            <a:r>
              <a:rPr lang="pt-PT" sz="1400" b="1" dirty="0"/>
              <a:t>Blocos de Construção de Tecnologia para Segurança</a:t>
            </a:r>
          </a:p>
          <a:p>
            <a:pPr algn="ctr"/>
            <a:endParaRPr lang="pt-PT" sz="1400" dirty="0"/>
          </a:p>
          <a:p>
            <a:pPr algn="ctr"/>
            <a:r>
              <a:rPr lang="pt-PT" sz="1400" dirty="0"/>
              <a:t>Agora clique na seta para a frente para um pequeno teste</a:t>
            </a:r>
          </a:p>
          <a:p>
            <a:pPr algn="ctr"/>
            <a:endParaRPr lang="pt-PT" sz="1400" dirty="0"/>
          </a:p>
          <a:p>
            <a:pPr algn="ctr"/>
            <a:r>
              <a:rPr lang="pt-PT" sz="1400" dirty="0"/>
              <a:t>Haverá </a:t>
            </a:r>
            <a:r>
              <a:rPr lang="pt-PT" sz="1400" b="1" dirty="0">
                <a:solidFill>
                  <a:schemeClr val="accent1"/>
                </a:solidFill>
              </a:rPr>
              <a:t>duas </a:t>
            </a:r>
            <a:r>
              <a:rPr lang="pt-PT" sz="1400" dirty="0"/>
              <a:t> questões para responder</a:t>
            </a:r>
            <a:endParaRPr lang="pt-PT" sz="1200" b="1" dirty="0"/>
          </a:p>
          <a:p>
            <a:pPr algn="ctr"/>
            <a:endParaRPr lang="pt-PT" sz="1200" b="1" dirty="0"/>
          </a:p>
          <a:p>
            <a:pPr algn="ctr"/>
            <a:endParaRPr lang="pt-PT" sz="1200" b="1" dirty="0"/>
          </a:p>
        </p:txBody>
      </p:sp>
      <p:pic>
        <p:nvPicPr>
          <p:cNvPr id="15" name="Imagem 14">
            <a:extLst>
              <a:ext uri="{FF2B5EF4-FFF2-40B4-BE49-F238E27FC236}">
                <a16:creationId xmlns:a16="http://schemas.microsoft.com/office/drawing/2014/main" id="{C421B8D5-9B75-4F9D-8A4C-91B66E812334}"/>
              </a:ext>
            </a:extLst>
          </p:cNvPr>
          <p:cNvPicPr>
            <a:picLocks noChangeAspect="1"/>
          </p:cNvPicPr>
          <p:nvPr/>
        </p:nvPicPr>
        <p:blipFill>
          <a:blip r:embed="rId3"/>
          <a:stretch>
            <a:fillRect/>
          </a:stretch>
        </p:blipFill>
        <p:spPr>
          <a:xfrm>
            <a:off x="2668361" y="3429000"/>
            <a:ext cx="548688" cy="525826"/>
          </a:xfrm>
          <a:prstGeom prst="rect">
            <a:avLst/>
          </a:prstGeom>
        </p:spPr>
      </p:pic>
    </p:spTree>
    <p:extLst>
      <p:ext uri="{BB962C8B-B14F-4D97-AF65-F5344CB8AC3E}">
        <p14:creationId xmlns:p14="http://schemas.microsoft.com/office/powerpoint/2010/main" val="569021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54</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br>
              <a:rPr lang="pt-BR" sz="2000" dirty="0">
                <a:solidFill>
                  <a:schemeClr val="tx2">
                    <a:lumMod val="50000"/>
                  </a:schemeClr>
                </a:solidFill>
              </a:rPr>
            </a:br>
            <a:r>
              <a:rPr lang="pt-BR" sz="2000" b="1" dirty="0">
                <a:solidFill>
                  <a:schemeClr val="accent1"/>
                </a:solidFill>
              </a:rPr>
              <a:t>Quiz</a:t>
            </a:r>
            <a:endParaRPr lang="pt-BR" sz="3600" b="1" dirty="0">
              <a:solidFill>
                <a:schemeClr val="accent1"/>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1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16" name="Retângulo 15">
            <a:extLst>
              <a:ext uri="{FF2B5EF4-FFF2-40B4-BE49-F238E27FC236}">
                <a16:creationId xmlns:a16="http://schemas.microsoft.com/office/drawing/2014/main" id="{4D829DD6-1129-4E98-BA88-2987703C32D5}"/>
              </a:ext>
            </a:extLst>
          </p:cNvPr>
          <p:cNvSpPr/>
          <p:nvPr/>
        </p:nvSpPr>
        <p:spPr>
          <a:xfrm>
            <a:off x="440095" y="1542310"/>
            <a:ext cx="8407952" cy="1815882"/>
          </a:xfrm>
          <a:prstGeom prst="rect">
            <a:avLst/>
          </a:prstGeom>
        </p:spPr>
        <p:txBody>
          <a:bodyPr wrap="square">
            <a:spAutoFit/>
          </a:bodyPr>
          <a:lstStyle/>
          <a:p>
            <a:r>
              <a:rPr lang="pt-PT" sz="1400" dirty="0"/>
              <a:t>Abaixo está uma lista de padrões técnicos projetados para melhorar a segurança da infraestrutura da Internet.</a:t>
            </a:r>
            <a:br>
              <a:rPr lang="pt-PT" sz="1400" dirty="0"/>
            </a:br>
            <a:endParaRPr lang="pt-PT" sz="1400" dirty="0"/>
          </a:p>
          <a:p>
            <a:r>
              <a:rPr lang="pt-PT" sz="1400" dirty="0"/>
              <a:t>Qual organização os desenvolveu?</a:t>
            </a:r>
            <a:br>
              <a:rPr lang="pt-PT" sz="1400" dirty="0"/>
            </a:br>
            <a:endParaRPr lang="pt-PT" sz="1400" dirty="0"/>
          </a:p>
          <a:p>
            <a:pPr marL="285750" indent="-285750">
              <a:buFont typeface="Wingdings" panose="05000000000000000000" pitchFamily="2" charset="2"/>
              <a:buChar char="§"/>
            </a:pPr>
            <a:r>
              <a:rPr lang="pt-PT" sz="1400" dirty="0"/>
              <a:t>IPsec</a:t>
            </a:r>
          </a:p>
          <a:p>
            <a:pPr marL="285750" indent="-285750">
              <a:buFont typeface="Wingdings" panose="05000000000000000000" pitchFamily="2" charset="2"/>
              <a:buChar char="§"/>
            </a:pPr>
            <a:r>
              <a:rPr lang="pt-PT" sz="1400" dirty="0"/>
              <a:t>TLS</a:t>
            </a:r>
          </a:p>
          <a:p>
            <a:pPr marL="285750" indent="-285750">
              <a:buFont typeface="Wingdings" panose="05000000000000000000" pitchFamily="2" charset="2"/>
              <a:buChar char="§"/>
            </a:pPr>
            <a:r>
              <a:rPr lang="pt-PT" sz="1400" dirty="0"/>
              <a:t>DNSSEC</a:t>
            </a:r>
          </a:p>
          <a:p>
            <a:pPr marL="285750" indent="-285750">
              <a:buFont typeface="Wingdings" panose="05000000000000000000" pitchFamily="2" charset="2"/>
              <a:buChar char="§"/>
            </a:pPr>
            <a:r>
              <a:rPr lang="pt-PT" sz="1400" dirty="0"/>
              <a:t>DANE</a:t>
            </a:r>
          </a:p>
        </p:txBody>
      </p:sp>
      <p:sp>
        <p:nvSpPr>
          <p:cNvPr id="27" name="Retângulo 26">
            <a:extLst>
              <a:ext uri="{FF2B5EF4-FFF2-40B4-BE49-F238E27FC236}">
                <a16:creationId xmlns:a16="http://schemas.microsoft.com/office/drawing/2014/main" id="{1F95277E-6CC3-46B8-8D49-D1492D868953}"/>
              </a:ext>
            </a:extLst>
          </p:cNvPr>
          <p:cNvSpPr/>
          <p:nvPr/>
        </p:nvSpPr>
        <p:spPr>
          <a:xfrm>
            <a:off x="517739" y="4439890"/>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ângulo 27">
            <a:extLst>
              <a:ext uri="{FF2B5EF4-FFF2-40B4-BE49-F238E27FC236}">
                <a16:creationId xmlns:a16="http://schemas.microsoft.com/office/drawing/2014/main" id="{B6667082-AB40-453A-924F-A8381773CBB0}"/>
              </a:ext>
            </a:extLst>
          </p:cNvPr>
          <p:cNvSpPr/>
          <p:nvPr/>
        </p:nvSpPr>
        <p:spPr>
          <a:xfrm>
            <a:off x="517739" y="5244162"/>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734689" y="5244162"/>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sp>
        <p:nvSpPr>
          <p:cNvPr id="30" name="Retângulo 29">
            <a:extLst>
              <a:ext uri="{FF2B5EF4-FFF2-40B4-BE49-F238E27FC236}">
                <a16:creationId xmlns:a16="http://schemas.microsoft.com/office/drawing/2014/main" id="{CEAEB3C0-B292-4627-AADB-C9B23B5F37C6}"/>
              </a:ext>
            </a:extLst>
          </p:cNvPr>
          <p:cNvSpPr/>
          <p:nvPr/>
        </p:nvSpPr>
        <p:spPr>
          <a:xfrm>
            <a:off x="440095" y="3724314"/>
            <a:ext cx="8005635" cy="307777"/>
          </a:xfrm>
          <a:prstGeom prst="rect">
            <a:avLst/>
          </a:prstGeom>
        </p:spPr>
        <p:txBody>
          <a:bodyPr wrap="square">
            <a:spAutoFit/>
          </a:bodyPr>
          <a:lstStyle/>
          <a:p>
            <a:r>
              <a:rPr lang="pt-PT" sz="1400" b="1" dirty="0">
                <a:solidFill>
                  <a:schemeClr val="accent1"/>
                </a:solidFill>
                <a:latin typeface="Arial Unicode MS"/>
              </a:rPr>
              <a:t>Digite sua resposta no espaço fornecido abaixo e clique em Enviar</a:t>
            </a:r>
            <a:endParaRPr lang="en-US" sz="1400" b="1" dirty="0">
              <a:solidFill>
                <a:schemeClr val="accent1"/>
              </a:solidFill>
              <a:latin typeface="Arial Unicode MS"/>
            </a:endParaRPr>
          </a:p>
        </p:txBody>
      </p:sp>
    </p:spTree>
    <p:extLst>
      <p:ext uri="{BB962C8B-B14F-4D97-AF65-F5344CB8AC3E}">
        <p14:creationId xmlns:p14="http://schemas.microsoft.com/office/powerpoint/2010/main" val="1502409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55</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br>
              <a:rPr lang="pt-BR" sz="2000" dirty="0">
                <a:solidFill>
                  <a:schemeClr val="tx2">
                    <a:lumMod val="50000"/>
                  </a:schemeClr>
                </a:solidFill>
              </a:rPr>
            </a:br>
            <a:r>
              <a:rPr lang="pt-BR" sz="2000" b="1" dirty="0">
                <a:solidFill>
                  <a:schemeClr val="accent1"/>
                </a:solidFill>
              </a:rPr>
              <a:t>Quiz</a:t>
            </a:r>
            <a:endParaRPr lang="pt-BR" sz="3600" b="1" dirty="0">
              <a:solidFill>
                <a:schemeClr val="accent1"/>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2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27" name="Retângulo 26">
            <a:extLst>
              <a:ext uri="{FF2B5EF4-FFF2-40B4-BE49-F238E27FC236}">
                <a16:creationId xmlns:a16="http://schemas.microsoft.com/office/drawing/2014/main" id="{1F95277E-6CC3-46B8-8D49-D1492D868953}"/>
              </a:ext>
            </a:extLst>
          </p:cNvPr>
          <p:cNvSpPr/>
          <p:nvPr/>
        </p:nvSpPr>
        <p:spPr>
          <a:xfrm>
            <a:off x="517739" y="4439890"/>
            <a:ext cx="2345922" cy="479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ângulo 27">
            <a:extLst>
              <a:ext uri="{FF2B5EF4-FFF2-40B4-BE49-F238E27FC236}">
                <a16:creationId xmlns:a16="http://schemas.microsoft.com/office/drawing/2014/main" id="{B6667082-AB40-453A-924F-A8381773CBB0}"/>
              </a:ext>
            </a:extLst>
          </p:cNvPr>
          <p:cNvSpPr/>
          <p:nvPr/>
        </p:nvSpPr>
        <p:spPr>
          <a:xfrm>
            <a:off x="517739" y="5244162"/>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734689" y="5244162"/>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sp>
        <p:nvSpPr>
          <p:cNvPr id="30" name="Retângulo 29">
            <a:extLst>
              <a:ext uri="{FF2B5EF4-FFF2-40B4-BE49-F238E27FC236}">
                <a16:creationId xmlns:a16="http://schemas.microsoft.com/office/drawing/2014/main" id="{CEAEB3C0-B292-4627-AADB-C9B23B5F37C6}"/>
              </a:ext>
            </a:extLst>
          </p:cNvPr>
          <p:cNvSpPr/>
          <p:nvPr/>
        </p:nvSpPr>
        <p:spPr>
          <a:xfrm>
            <a:off x="440095" y="3724314"/>
            <a:ext cx="8005635" cy="307777"/>
          </a:xfrm>
          <a:prstGeom prst="rect">
            <a:avLst/>
          </a:prstGeom>
        </p:spPr>
        <p:txBody>
          <a:bodyPr wrap="square">
            <a:spAutoFit/>
          </a:bodyPr>
          <a:lstStyle/>
          <a:p>
            <a:r>
              <a:rPr lang="pt-PT" sz="1400" b="1" dirty="0">
                <a:solidFill>
                  <a:schemeClr val="accent1"/>
                </a:solidFill>
                <a:latin typeface="Arial Unicode MS"/>
              </a:rPr>
              <a:t>Digite sua resposta no espaço fornecido abaixo e clique em Enviar</a:t>
            </a:r>
            <a:endParaRPr lang="en-US" sz="1400" b="1" dirty="0">
              <a:solidFill>
                <a:schemeClr val="accent1"/>
              </a:solidFill>
              <a:latin typeface="Arial Unicode MS"/>
            </a:endParaRPr>
          </a:p>
        </p:txBody>
      </p:sp>
      <p:graphicFrame>
        <p:nvGraphicFramePr>
          <p:cNvPr id="5" name="Tabela 4">
            <a:extLst>
              <a:ext uri="{FF2B5EF4-FFF2-40B4-BE49-F238E27FC236}">
                <a16:creationId xmlns:a16="http://schemas.microsoft.com/office/drawing/2014/main" id="{5A424C66-105E-49CE-B59E-23E2DBFB16E3}"/>
              </a:ext>
            </a:extLst>
          </p:cNvPr>
          <p:cNvGraphicFramePr>
            <a:graphicFrameLocks noGrp="1"/>
          </p:cNvGraphicFramePr>
          <p:nvPr>
            <p:extLst>
              <p:ext uri="{D42A27DB-BD31-4B8C-83A1-F6EECF244321}">
                <p14:modId xmlns:p14="http://schemas.microsoft.com/office/powerpoint/2010/main" val="2539676355"/>
              </p:ext>
            </p:extLst>
          </p:nvPr>
        </p:nvGraphicFramePr>
        <p:xfrm>
          <a:off x="3962138" y="1101436"/>
          <a:ext cx="360480" cy="1463040"/>
        </p:xfrm>
        <a:graphic>
          <a:graphicData uri="http://schemas.openxmlformats.org/drawingml/2006/table">
            <a:tbl>
              <a:tblPr/>
              <a:tblGrid>
                <a:gridCol w="360480">
                  <a:extLst>
                    <a:ext uri="{9D8B030D-6E8A-4147-A177-3AD203B41FA5}">
                      <a16:colId xmlns:a16="http://schemas.microsoft.com/office/drawing/2014/main" val="238869972"/>
                    </a:ext>
                  </a:extLst>
                </a:gridCol>
              </a:tblGrid>
              <a:tr h="132735">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2646909036"/>
                  </a:ext>
                </a:extLst>
              </a:tr>
              <a:tr h="228600">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1093946455"/>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3826062392"/>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1800483585"/>
                  </a:ext>
                </a:extLst>
              </a:tr>
            </a:tbl>
          </a:graphicData>
        </a:graphic>
      </p:graphicFrame>
      <p:sp>
        <p:nvSpPr>
          <p:cNvPr id="12" name="Retângulo 11">
            <a:extLst>
              <a:ext uri="{FF2B5EF4-FFF2-40B4-BE49-F238E27FC236}">
                <a16:creationId xmlns:a16="http://schemas.microsoft.com/office/drawing/2014/main" id="{F8AA327F-3638-4FFE-BE0E-3AE726AEE42B}"/>
              </a:ext>
            </a:extLst>
          </p:cNvPr>
          <p:cNvSpPr/>
          <p:nvPr/>
        </p:nvSpPr>
        <p:spPr>
          <a:xfrm>
            <a:off x="461019" y="2088168"/>
            <a:ext cx="7169801" cy="1384995"/>
          </a:xfrm>
          <a:prstGeom prst="rect">
            <a:avLst/>
          </a:prstGeom>
        </p:spPr>
        <p:txBody>
          <a:bodyPr wrap="square">
            <a:spAutoFit/>
          </a:bodyPr>
          <a:lstStyle/>
          <a:p>
            <a:r>
              <a:rPr lang="pt-PT" sz="1400" dirty="0">
                <a:latin typeface="Arial Unicode MS"/>
              </a:rPr>
              <a:t>Onde eles foram desenvolvidos?</a:t>
            </a:r>
          </a:p>
          <a:p>
            <a:endParaRPr lang="pt-PT" sz="1400" dirty="0">
              <a:latin typeface="Arial Unicode MS"/>
            </a:endParaRPr>
          </a:p>
          <a:p>
            <a:pPr marL="285750" indent="-285750">
              <a:buFont typeface="Wingdings" panose="05000000000000000000" pitchFamily="2" charset="2"/>
              <a:buChar char="§"/>
            </a:pPr>
            <a:r>
              <a:rPr lang="pt-PT" sz="1400" dirty="0">
                <a:latin typeface="Arial Unicode MS"/>
              </a:rPr>
              <a:t>Política de Segurança de Conteúdo;</a:t>
            </a:r>
          </a:p>
          <a:p>
            <a:pPr marL="285750" indent="-285750">
              <a:buFont typeface="Wingdings" panose="05000000000000000000" pitchFamily="2" charset="2"/>
              <a:buChar char="§"/>
            </a:pPr>
            <a:r>
              <a:rPr lang="pt-PT" sz="1400" dirty="0">
                <a:latin typeface="Arial Unicode MS"/>
              </a:rPr>
              <a:t>Compartilhamento de recursos entre origens;</a:t>
            </a:r>
          </a:p>
          <a:p>
            <a:pPr marL="285750" indent="-285750">
              <a:buFont typeface="Wingdings" panose="05000000000000000000" pitchFamily="2" charset="2"/>
              <a:buChar char="§"/>
            </a:pPr>
            <a:r>
              <a:rPr lang="pt-PT" sz="1400" dirty="0">
                <a:latin typeface="Arial Unicode MS"/>
              </a:rPr>
              <a:t>Assinatura XML, Criptografia XML e especificações relacionadas; e</a:t>
            </a:r>
          </a:p>
          <a:p>
            <a:pPr marL="285750" indent="-285750">
              <a:buFont typeface="Wingdings" panose="05000000000000000000" pitchFamily="2" charset="2"/>
              <a:buChar char="§"/>
            </a:pPr>
            <a:r>
              <a:rPr lang="pt-PT" sz="1400" dirty="0">
                <a:latin typeface="Arial Unicode MS"/>
              </a:rPr>
              <a:t>APIs criptográficas para JavaScript.</a:t>
            </a:r>
            <a:endParaRPr lang="en-US" sz="1400" dirty="0">
              <a:latin typeface="Arial Unicode MS"/>
            </a:endParaRPr>
          </a:p>
        </p:txBody>
      </p:sp>
      <p:sp>
        <p:nvSpPr>
          <p:cNvPr id="13" name="Retângulo 12">
            <a:extLst>
              <a:ext uri="{FF2B5EF4-FFF2-40B4-BE49-F238E27FC236}">
                <a16:creationId xmlns:a16="http://schemas.microsoft.com/office/drawing/2014/main" id="{8EF222A9-CCE1-493C-9659-198F0E878B94}"/>
              </a:ext>
            </a:extLst>
          </p:cNvPr>
          <p:cNvSpPr/>
          <p:nvPr/>
        </p:nvSpPr>
        <p:spPr>
          <a:xfrm>
            <a:off x="440095" y="1625125"/>
            <a:ext cx="8537650" cy="307777"/>
          </a:xfrm>
          <a:prstGeom prst="rect">
            <a:avLst/>
          </a:prstGeom>
        </p:spPr>
        <p:txBody>
          <a:bodyPr wrap="square">
            <a:spAutoFit/>
          </a:bodyPr>
          <a:lstStyle/>
          <a:p>
            <a:r>
              <a:rPr lang="pt-PT" sz="1400" dirty="0">
                <a:latin typeface="Arial Unicode MS"/>
              </a:rPr>
              <a:t>Abaixo está uma lista de padrões técnicos da Internet projetados para melhorar a segurança da Internet</a:t>
            </a:r>
            <a:endParaRPr lang="en-US" sz="1400" dirty="0">
              <a:latin typeface="Arial Unicode MS"/>
            </a:endParaRPr>
          </a:p>
        </p:txBody>
      </p:sp>
    </p:spTree>
    <p:extLst>
      <p:ext uri="{BB962C8B-B14F-4D97-AF65-F5344CB8AC3E}">
        <p14:creationId xmlns:p14="http://schemas.microsoft.com/office/powerpoint/2010/main" val="382567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56</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Blocos de Construção de Tecnologia para Segurança</a:t>
            </a:r>
            <a:br>
              <a:rPr lang="pt-BR" sz="2000" dirty="0">
                <a:solidFill>
                  <a:schemeClr val="tx2">
                    <a:lumMod val="50000"/>
                  </a:schemeClr>
                </a:solidFill>
              </a:rPr>
            </a:br>
            <a:r>
              <a:rPr lang="pt-BR" sz="2000" b="1" dirty="0">
                <a:solidFill>
                  <a:schemeClr val="accent1"/>
                </a:solidFill>
              </a:rPr>
              <a:t>Quiz</a:t>
            </a:r>
            <a:endParaRPr lang="pt-BR" sz="3600" b="1" dirty="0">
              <a:solidFill>
                <a:schemeClr val="accent1"/>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8821E82E-ACE8-4011-802D-AD8548554A40}"/>
              </a:ext>
            </a:extLst>
          </p:cNvPr>
          <p:cNvSpPr/>
          <p:nvPr/>
        </p:nvSpPr>
        <p:spPr>
          <a:xfrm>
            <a:off x="1538701" y="1882038"/>
            <a:ext cx="6379813" cy="3170099"/>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b="1" dirty="0"/>
              <a:t>Blocos de Construção de Tecnologia para Segurança</a:t>
            </a:r>
          </a:p>
          <a:p>
            <a:pPr algn="ctr"/>
            <a:r>
              <a:rPr lang="pt-PT" sz="1400" dirty="0"/>
              <a:t>Quiz</a:t>
            </a:r>
          </a:p>
          <a:p>
            <a:pPr algn="ctr"/>
            <a:endParaRPr lang="pt-PT" sz="1400" dirty="0"/>
          </a:p>
          <a:p>
            <a:pPr algn="ctr"/>
            <a:r>
              <a:rPr lang="pt-PT" sz="1400" dirty="0"/>
              <a:t>Você pontuou</a:t>
            </a:r>
          </a:p>
          <a:p>
            <a:pPr algn="ctr"/>
            <a:endParaRPr lang="pt-PT" sz="1400" dirty="0"/>
          </a:p>
          <a:p>
            <a:pPr algn="ctr"/>
            <a:r>
              <a:rPr lang="pt-PT" sz="1400" dirty="0"/>
              <a:t>0 de 2</a:t>
            </a:r>
          </a:p>
          <a:p>
            <a:pPr algn="ctr"/>
            <a:br>
              <a:rPr lang="pt-PT" sz="1400" b="1" dirty="0"/>
            </a:br>
            <a:r>
              <a:rPr lang="pt-PT" sz="1400" b="1" dirty="0"/>
              <a:t>Agora pressione a seta para frente para passar para o próximo</a:t>
            </a:r>
          </a:p>
          <a:p>
            <a:pPr algn="ctr"/>
            <a:r>
              <a:rPr lang="pt-PT" sz="1400" b="1" dirty="0"/>
              <a:t> tópico que é Infraestrutura Básica da Internet</a:t>
            </a:r>
            <a:endParaRPr lang="pt-PT" sz="1200" b="1" dirty="0"/>
          </a:p>
          <a:p>
            <a:pPr algn="ctr"/>
            <a:endParaRPr lang="pt-PT" sz="1200" b="1" dirty="0"/>
          </a:p>
          <a:p>
            <a:pPr algn="ctr"/>
            <a:endParaRPr lang="pt-PT" sz="1200" b="1" dirty="0"/>
          </a:p>
        </p:txBody>
      </p:sp>
      <p:sp>
        <p:nvSpPr>
          <p:cNvPr id="2" name="Retângulo 1">
            <a:extLst>
              <a:ext uri="{FF2B5EF4-FFF2-40B4-BE49-F238E27FC236}">
                <a16:creationId xmlns:a16="http://schemas.microsoft.com/office/drawing/2014/main" id="{26BA8BCA-A087-4261-8B81-D9416CD66788}"/>
              </a:ext>
            </a:extLst>
          </p:cNvPr>
          <p:cNvSpPr/>
          <p:nvPr/>
        </p:nvSpPr>
        <p:spPr>
          <a:xfrm>
            <a:off x="626276" y="5833786"/>
            <a:ext cx="8204662" cy="307777"/>
          </a:xfrm>
          <a:prstGeom prst="rect">
            <a:avLst/>
          </a:prstGeom>
        </p:spPr>
        <p:txBody>
          <a:bodyPr wrap="square">
            <a:spAutoFit/>
          </a:bodyPr>
          <a:lstStyle/>
          <a:p>
            <a:r>
              <a:rPr lang="pt-PT" sz="1400" b="1" dirty="0">
                <a:solidFill>
                  <a:srgbClr val="00B0F0"/>
                </a:solidFill>
              </a:rPr>
              <a:t>Se você deseja revisar as perguntas deste questionário, clique na seta Voltar no painel de controle abaixo.</a:t>
            </a:r>
            <a:endParaRPr lang="en-US" sz="1400" b="1" dirty="0">
              <a:solidFill>
                <a:srgbClr val="00B0F0"/>
              </a:solidFill>
            </a:endParaRPr>
          </a:p>
        </p:txBody>
      </p:sp>
      <p:pic>
        <p:nvPicPr>
          <p:cNvPr id="3" name="Imagem 2">
            <a:extLst>
              <a:ext uri="{FF2B5EF4-FFF2-40B4-BE49-F238E27FC236}">
                <a16:creationId xmlns:a16="http://schemas.microsoft.com/office/drawing/2014/main" id="{C74AC432-9A43-47D8-ACE5-82E27D54F513}"/>
              </a:ext>
            </a:extLst>
          </p:cNvPr>
          <p:cNvPicPr>
            <a:picLocks noChangeAspect="1"/>
          </p:cNvPicPr>
          <p:nvPr/>
        </p:nvPicPr>
        <p:blipFill>
          <a:blip r:embed="rId3"/>
          <a:stretch>
            <a:fillRect/>
          </a:stretch>
        </p:blipFill>
        <p:spPr>
          <a:xfrm>
            <a:off x="345828" y="5833786"/>
            <a:ext cx="243861" cy="297206"/>
          </a:xfrm>
          <a:prstGeom prst="rect">
            <a:avLst/>
          </a:prstGeom>
        </p:spPr>
      </p:pic>
    </p:spTree>
    <p:extLst>
      <p:ext uri="{BB962C8B-B14F-4D97-AF65-F5344CB8AC3E}">
        <p14:creationId xmlns:p14="http://schemas.microsoft.com/office/powerpoint/2010/main" val="194343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57</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Infraestrutura Básica da Internet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345827" y="1027115"/>
            <a:ext cx="8246703" cy="2246769"/>
          </a:xfrm>
          <a:prstGeom prst="rect">
            <a:avLst/>
          </a:prstGeom>
        </p:spPr>
        <p:txBody>
          <a:bodyPr wrap="square">
            <a:spAutoFit/>
          </a:bodyPr>
          <a:lstStyle/>
          <a:p>
            <a:r>
              <a:rPr lang="pt-PT" sz="1400" dirty="0"/>
              <a:t>Uma das consequências não intencionais do aumento da digitalização de serviços, agências governamentais, serviços públicos, infraestrutura e muito mais é a vulnerabilidade a um ataque cibernético coordenado.</a:t>
            </a:r>
          </a:p>
          <a:p>
            <a:br>
              <a:rPr lang="pt-PT" sz="1400" dirty="0"/>
            </a:br>
            <a:r>
              <a:rPr lang="pt-PT" sz="1400" dirty="0"/>
              <a:t>Isso inclui a possibilidade de criar danos físicos usando ferramentas digitais. Uma das áreas mais vulneráveis ao ataque cibernético é a infraestrutura física da própria Internet, incluindo datacenters, pontos de troca da Internet (IXPs), cabo de fibra óptica e servidores DNS.</a:t>
            </a:r>
          </a:p>
          <a:p>
            <a:br>
              <a:rPr lang="pt-PT" sz="1400" dirty="0"/>
            </a:br>
            <a:r>
              <a:rPr lang="pt-PT" sz="1400" dirty="0"/>
              <a:t>Várias organizações, como a IETF, o Instituto de Engenheiros Elétricos e Eletrônicos (IEEE), a ICANN e outras trabalham para proteger a infraestrutura principal da Internet usando uma variedade de técnicas, ferramentas, princípios e práticas recomendadas. Alguns exemplos incluem o seguinte:</a:t>
            </a:r>
            <a:endParaRPr lang="en-US" sz="1400" dirty="0"/>
          </a:p>
        </p:txBody>
      </p:sp>
      <p:sp>
        <p:nvSpPr>
          <p:cNvPr id="10" name="Retângulo 9">
            <a:extLst>
              <a:ext uri="{FF2B5EF4-FFF2-40B4-BE49-F238E27FC236}">
                <a16:creationId xmlns:a16="http://schemas.microsoft.com/office/drawing/2014/main" id="{742C3FF1-CAD3-4BA6-84AB-1FCF13995CED}"/>
              </a:ext>
            </a:extLst>
          </p:cNvPr>
          <p:cNvSpPr/>
          <p:nvPr/>
        </p:nvSpPr>
        <p:spPr>
          <a:xfrm>
            <a:off x="497981" y="4640085"/>
            <a:ext cx="5481733" cy="307777"/>
          </a:xfrm>
          <a:prstGeom prst="rect">
            <a:avLst/>
          </a:prstGeom>
        </p:spPr>
        <p:txBody>
          <a:bodyPr wrap="square">
            <a:spAutoFit/>
          </a:bodyPr>
          <a:lstStyle/>
          <a:p>
            <a:r>
              <a:rPr lang="pt-PT" sz="1400" b="1" dirty="0">
                <a:solidFill>
                  <a:srgbClr val="00B0F0"/>
                </a:solidFill>
              </a:rPr>
              <a:t>Clique nos exemplos acima para obter mais informações.</a:t>
            </a:r>
            <a:endParaRPr lang="en-US" sz="1400" b="1" dirty="0">
              <a:solidFill>
                <a:srgbClr val="00B0F0"/>
              </a:solidFill>
            </a:endParaRPr>
          </a:p>
        </p:txBody>
      </p:sp>
      <p:sp>
        <p:nvSpPr>
          <p:cNvPr id="11" name="Retângulo: Cantos Arredondados 10">
            <a:extLst>
              <a:ext uri="{FF2B5EF4-FFF2-40B4-BE49-F238E27FC236}">
                <a16:creationId xmlns:a16="http://schemas.microsoft.com/office/drawing/2014/main" id="{86F0FAB4-3B57-4DCE-ADA4-315135ABF0D3}"/>
              </a:ext>
            </a:extLst>
          </p:cNvPr>
          <p:cNvSpPr/>
          <p:nvPr/>
        </p:nvSpPr>
        <p:spPr>
          <a:xfrm>
            <a:off x="624114" y="3541486"/>
            <a:ext cx="2365829"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ângulo 11">
            <a:extLst>
              <a:ext uri="{FF2B5EF4-FFF2-40B4-BE49-F238E27FC236}">
                <a16:creationId xmlns:a16="http://schemas.microsoft.com/office/drawing/2014/main" id="{31A78939-F217-4053-9713-2D0A798B7FF5}"/>
              </a:ext>
            </a:extLst>
          </p:cNvPr>
          <p:cNvSpPr/>
          <p:nvPr/>
        </p:nvSpPr>
        <p:spPr>
          <a:xfrm>
            <a:off x="776269" y="3673586"/>
            <a:ext cx="1980029" cy="369332"/>
          </a:xfrm>
          <a:prstGeom prst="rect">
            <a:avLst/>
          </a:prstGeom>
        </p:spPr>
        <p:txBody>
          <a:bodyPr wrap="none">
            <a:spAutoFit/>
          </a:bodyPr>
          <a:lstStyle/>
          <a:p>
            <a:r>
              <a:rPr lang="pt-PT" b="1" dirty="0">
                <a:solidFill>
                  <a:srgbClr val="00B0F0"/>
                </a:solidFill>
              </a:rPr>
              <a:t>Segurança em DNS</a:t>
            </a:r>
            <a:endParaRPr lang="en-US" b="1" dirty="0">
              <a:solidFill>
                <a:srgbClr val="00B0F0"/>
              </a:solidFill>
            </a:endParaRPr>
          </a:p>
        </p:txBody>
      </p:sp>
      <p:sp>
        <p:nvSpPr>
          <p:cNvPr id="18" name="Retângulo: Cantos Arredondados 17">
            <a:extLst>
              <a:ext uri="{FF2B5EF4-FFF2-40B4-BE49-F238E27FC236}">
                <a16:creationId xmlns:a16="http://schemas.microsoft.com/office/drawing/2014/main" id="{3C8CB75E-F72C-46AC-A9A5-F1F02F171845}"/>
              </a:ext>
            </a:extLst>
          </p:cNvPr>
          <p:cNvSpPr/>
          <p:nvPr/>
        </p:nvSpPr>
        <p:spPr>
          <a:xfrm>
            <a:off x="3142099" y="3541486"/>
            <a:ext cx="2612816"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19">
            <a:extLst>
              <a:ext uri="{FF2B5EF4-FFF2-40B4-BE49-F238E27FC236}">
                <a16:creationId xmlns:a16="http://schemas.microsoft.com/office/drawing/2014/main" id="{871FF73A-73C7-40F0-A62C-CE45A28151FF}"/>
              </a:ext>
            </a:extLst>
          </p:cNvPr>
          <p:cNvSpPr/>
          <p:nvPr/>
        </p:nvSpPr>
        <p:spPr>
          <a:xfrm>
            <a:off x="3180961" y="3584561"/>
            <a:ext cx="2573954" cy="646331"/>
          </a:xfrm>
          <a:prstGeom prst="rect">
            <a:avLst/>
          </a:prstGeom>
        </p:spPr>
        <p:txBody>
          <a:bodyPr wrap="square">
            <a:spAutoFit/>
          </a:bodyPr>
          <a:lstStyle/>
          <a:p>
            <a:pPr algn="ctr"/>
            <a:r>
              <a:rPr lang="pt-PT" b="1" dirty="0">
                <a:solidFill>
                  <a:srgbClr val="00B0F0"/>
                </a:solidFill>
              </a:rPr>
              <a:t>Segurança no Protocolo Border Gateway (BGP)</a:t>
            </a:r>
            <a:endParaRPr lang="en-US" b="1" dirty="0">
              <a:solidFill>
                <a:srgbClr val="00B0F0"/>
              </a:solidFill>
            </a:endParaRPr>
          </a:p>
        </p:txBody>
      </p:sp>
      <p:sp>
        <p:nvSpPr>
          <p:cNvPr id="21" name="Retângulo: Cantos Arredondados 20">
            <a:extLst>
              <a:ext uri="{FF2B5EF4-FFF2-40B4-BE49-F238E27FC236}">
                <a16:creationId xmlns:a16="http://schemas.microsoft.com/office/drawing/2014/main" id="{B4AEE4F6-25C3-4D52-905C-A9DC331AD4BA}"/>
              </a:ext>
            </a:extLst>
          </p:cNvPr>
          <p:cNvSpPr/>
          <p:nvPr/>
        </p:nvSpPr>
        <p:spPr>
          <a:xfrm>
            <a:off x="5979714" y="3498411"/>
            <a:ext cx="2612816" cy="874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ângulo 23">
            <a:extLst>
              <a:ext uri="{FF2B5EF4-FFF2-40B4-BE49-F238E27FC236}">
                <a16:creationId xmlns:a16="http://schemas.microsoft.com/office/drawing/2014/main" id="{ADF5F830-2C76-40B3-9DC7-46C6C6BB945F}"/>
              </a:ext>
            </a:extLst>
          </p:cNvPr>
          <p:cNvSpPr/>
          <p:nvPr/>
        </p:nvSpPr>
        <p:spPr>
          <a:xfrm>
            <a:off x="6018576" y="3541486"/>
            <a:ext cx="2573954" cy="830997"/>
          </a:xfrm>
          <a:prstGeom prst="rect">
            <a:avLst/>
          </a:prstGeom>
        </p:spPr>
        <p:txBody>
          <a:bodyPr wrap="square">
            <a:spAutoFit/>
          </a:bodyPr>
          <a:lstStyle/>
          <a:p>
            <a:pPr algn="ctr"/>
            <a:r>
              <a:rPr lang="pt-PT" sz="1600" b="1" dirty="0">
                <a:solidFill>
                  <a:srgbClr val="00B0F0"/>
                </a:solidFill>
              </a:rPr>
              <a:t>Segurança no Mutually Agreed Norms for Routing (MANRS)</a:t>
            </a:r>
            <a:endParaRPr lang="en-US" sz="1600" b="1" dirty="0">
              <a:solidFill>
                <a:srgbClr val="00B0F0"/>
              </a:solidFill>
            </a:endParaRPr>
          </a:p>
        </p:txBody>
      </p:sp>
    </p:spTree>
    <p:extLst>
      <p:ext uri="{BB962C8B-B14F-4D97-AF65-F5344CB8AC3E}">
        <p14:creationId xmlns:p14="http://schemas.microsoft.com/office/powerpoint/2010/main" val="1419990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58</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Infraestrutura Básica da Internet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345827" y="1027115"/>
            <a:ext cx="8550286" cy="2246769"/>
          </a:xfrm>
          <a:prstGeom prst="rect">
            <a:avLst/>
          </a:prstGeom>
        </p:spPr>
        <p:txBody>
          <a:bodyPr wrap="square">
            <a:spAutoFit/>
          </a:bodyPr>
          <a:lstStyle/>
          <a:p>
            <a:r>
              <a:rPr lang="pt-PT" sz="1400" dirty="0"/>
              <a:t>Uma das consequências não intencionais do aumento da digitalização de serviços, agências governamentais, serviços públicos, infraestrutura e muito mais é a vulnerabilidade a um ataque cibernético coordenado.</a:t>
            </a:r>
          </a:p>
          <a:p>
            <a:br>
              <a:rPr lang="pt-PT" sz="1400" dirty="0"/>
            </a:br>
            <a:r>
              <a:rPr lang="pt-PT" sz="1400" dirty="0"/>
              <a:t>Isso inclui a possibilidade de criar danos físicos usando ferramentas digitais. Uma das áreas mais vulneráveis ao ataque cibernético é a infraestrutura física da própria Internet, incluindo datacenters, pontos de troca da Internet (IXPs), cabo de fibra óptica e servidores DNS.</a:t>
            </a:r>
          </a:p>
          <a:p>
            <a:br>
              <a:rPr lang="pt-PT" sz="1400" dirty="0"/>
            </a:br>
            <a:r>
              <a:rPr lang="pt-PT" sz="1400" dirty="0"/>
              <a:t>Várias organizações, como a IETF, o Instituto de Engenheiros Elétricos e Eletrônicos (IEEE), a ICANN e outras trabalham para proteger a infraestrutura principal da Internet usando uma variedade de técnicas, ferramentas, princípios e práticas recomendadas. Alguns exemplos incluem o seguinte:</a:t>
            </a:r>
            <a:endParaRPr lang="en-US" sz="1400" dirty="0"/>
          </a:p>
        </p:txBody>
      </p:sp>
      <p:sp>
        <p:nvSpPr>
          <p:cNvPr id="10" name="Retângulo 9">
            <a:extLst>
              <a:ext uri="{FF2B5EF4-FFF2-40B4-BE49-F238E27FC236}">
                <a16:creationId xmlns:a16="http://schemas.microsoft.com/office/drawing/2014/main" id="{742C3FF1-CAD3-4BA6-84AB-1FCF13995CED}"/>
              </a:ext>
            </a:extLst>
          </p:cNvPr>
          <p:cNvSpPr/>
          <p:nvPr/>
        </p:nvSpPr>
        <p:spPr>
          <a:xfrm>
            <a:off x="497981" y="4504583"/>
            <a:ext cx="5481733" cy="307777"/>
          </a:xfrm>
          <a:prstGeom prst="rect">
            <a:avLst/>
          </a:prstGeom>
        </p:spPr>
        <p:txBody>
          <a:bodyPr wrap="square">
            <a:spAutoFit/>
          </a:bodyPr>
          <a:lstStyle/>
          <a:p>
            <a:r>
              <a:rPr lang="pt-PT" sz="1400" b="1" dirty="0">
                <a:solidFill>
                  <a:srgbClr val="00B0F0"/>
                </a:solidFill>
              </a:rPr>
              <a:t>Clique nos exemplos acima para obter mais informações.</a:t>
            </a:r>
            <a:endParaRPr lang="en-US" sz="1400" b="1" dirty="0">
              <a:solidFill>
                <a:srgbClr val="00B0F0"/>
              </a:solidFill>
            </a:endParaRPr>
          </a:p>
        </p:txBody>
      </p:sp>
      <p:sp>
        <p:nvSpPr>
          <p:cNvPr id="11" name="Retângulo: Cantos Arredondados 10">
            <a:extLst>
              <a:ext uri="{FF2B5EF4-FFF2-40B4-BE49-F238E27FC236}">
                <a16:creationId xmlns:a16="http://schemas.microsoft.com/office/drawing/2014/main" id="{86F0FAB4-3B57-4DCE-ADA4-315135ABF0D3}"/>
              </a:ext>
            </a:extLst>
          </p:cNvPr>
          <p:cNvSpPr/>
          <p:nvPr/>
        </p:nvSpPr>
        <p:spPr>
          <a:xfrm>
            <a:off x="624114" y="3541486"/>
            <a:ext cx="2365829"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ângulo 11">
            <a:extLst>
              <a:ext uri="{FF2B5EF4-FFF2-40B4-BE49-F238E27FC236}">
                <a16:creationId xmlns:a16="http://schemas.microsoft.com/office/drawing/2014/main" id="{31A78939-F217-4053-9713-2D0A798B7FF5}"/>
              </a:ext>
            </a:extLst>
          </p:cNvPr>
          <p:cNvSpPr/>
          <p:nvPr/>
        </p:nvSpPr>
        <p:spPr>
          <a:xfrm>
            <a:off x="776269" y="3673586"/>
            <a:ext cx="1980029" cy="369332"/>
          </a:xfrm>
          <a:prstGeom prst="rect">
            <a:avLst/>
          </a:prstGeom>
        </p:spPr>
        <p:txBody>
          <a:bodyPr wrap="none">
            <a:spAutoFit/>
          </a:bodyPr>
          <a:lstStyle/>
          <a:p>
            <a:r>
              <a:rPr lang="pt-PT" b="1" dirty="0">
                <a:solidFill>
                  <a:srgbClr val="00B0F0"/>
                </a:solidFill>
              </a:rPr>
              <a:t>Segurança em DNS</a:t>
            </a:r>
            <a:endParaRPr lang="en-US" b="1" dirty="0">
              <a:solidFill>
                <a:srgbClr val="00B0F0"/>
              </a:solidFill>
            </a:endParaRPr>
          </a:p>
        </p:txBody>
      </p:sp>
      <p:sp>
        <p:nvSpPr>
          <p:cNvPr id="18" name="Retângulo: Cantos Arredondados 17">
            <a:extLst>
              <a:ext uri="{FF2B5EF4-FFF2-40B4-BE49-F238E27FC236}">
                <a16:creationId xmlns:a16="http://schemas.microsoft.com/office/drawing/2014/main" id="{3C8CB75E-F72C-46AC-A9A5-F1F02F171845}"/>
              </a:ext>
            </a:extLst>
          </p:cNvPr>
          <p:cNvSpPr/>
          <p:nvPr/>
        </p:nvSpPr>
        <p:spPr>
          <a:xfrm>
            <a:off x="3142099" y="3541486"/>
            <a:ext cx="2612816"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19">
            <a:extLst>
              <a:ext uri="{FF2B5EF4-FFF2-40B4-BE49-F238E27FC236}">
                <a16:creationId xmlns:a16="http://schemas.microsoft.com/office/drawing/2014/main" id="{871FF73A-73C7-40F0-A62C-CE45A28151FF}"/>
              </a:ext>
            </a:extLst>
          </p:cNvPr>
          <p:cNvSpPr/>
          <p:nvPr/>
        </p:nvSpPr>
        <p:spPr>
          <a:xfrm>
            <a:off x="3180961" y="3584561"/>
            <a:ext cx="2573954" cy="646331"/>
          </a:xfrm>
          <a:prstGeom prst="rect">
            <a:avLst/>
          </a:prstGeom>
        </p:spPr>
        <p:txBody>
          <a:bodyPr wrap="square">
            <a:spAutoFit/>
          </a:bodyPr>
          <a:lstStyle/>
          <a:p>
            <a:pPr algn="ctr"/>
            <a:r>
              <a:rPr lang="pt-PT" b="1" dirty="0">
                <a:solidFill>
                  <a:schemeClr val="tx2"/>
                </a:solidFill>
              </a:rPr>
              <a:t>Segurança no Protocolo Border Gateway (BGP)</a:t>
            </a:r>
            <a:endParaRPr lang="en-US" b="1" dirty="0">
              <a:solidFill>
                <a:schemeClr val="tx2"/>
              </a:solidFill>
            </a:endParaRPr>
          </a:p>
        </p:txBody>
      </p:sp>
      <p:sp>
        <p:nvSpPr>
          <p:cNvPr id="21" name="Retângulo: Cantos Arredondados 20">
            <a:extLst>
              <a:ext uri="{FF2B5EF4-FFF2-40B4-BE49-F238E27FC236}">
                <a16:creationId xmlns:a16="http://schemas.microsoft.com/office/drawing/2014/main" id="{B4AEE4F6-25C3-4D52-905C-A9DC331AD4BA}"/>
              </a:ext>
            </a:extLst>
          </p:cNvPr>
          <p:cNvSpPr/>
          <p:nvPr/>
        </p:nvSpPr>
        <p:spPr>
          <a:xfrm>
            <a:off x="5979714" y="3498411"/>
            <a:ext cx="2612816" cy="874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ângulo 23">
            <a:extLst>
              <a:ext uri="{FF2B5EF4-FFF2-40B4-BE49-F238E27FC236}">
                <a16:creationId xmlns:a16="http://schemas.microsoft.com/office/drawing/2014/main" id="{ADF5F830-2C76-40B3-9DC7-46C6C6BB945F}"/>
              </a:ext>
            </a:extLst>
          </p:cNvPr>
          <p:cNvSpPr/>
          <p:nvPr/>
        </p:nvSpPr>
        <p:spPr>
          <a:xfrm>
            <a:off x="6018576" y="3541486"/>
            <a:ext cx="2573954" cy="830997"/>
          </a:xfrm>
          <a:prstGeom prst="rect">
            <a:avLst/>
          </a:prstGeom>
        </p:spPr>
        <p:txBody>
          <a:bodyPr wrap="square">
            <a:spAutoFit/>
          </a:bodyPr>
          <a:lstStyle/>
          <a:p>
            <a:pPr algn="ctr"/>
            <a:r>
              <a:rPr lang="pt-PT" sz="1600" b="1" dirty="0">
                <a:solidFill>
                  <a:schemeClr val="tx2"/>
                </a:solidFill>
              </a:rPr>
              <a:t>Segurança no Mutually Agreed Norms for Routing (MANRS)</a:t>
            </a:r>
            <a:endParaRPr lang="en-US" sz="1600" b="1" dirty="0">
              <a:solidFill>
                <a:schemeClr val="tx2"/>
              </a:solidFill>
            </a:endParaRPr>
          </a:p>
        </p:txBody>
      </p:sp>
      <p:sp>
        <p:nvSpPr>
          <p:cNvPr id="3" name="Retângulo 2">
            <a:extLst>
              <a:ext uri="{FF2B5EF4-FFF2-40B4-BE49-F238E27FC236}">
                <a16:creationId xmlns:a16="http://schemas.microsoft.com/office/drawing/2014/main" id="{74833216-59AA-4E17-84DE-AA1AC34DFB96}"/>
              </a:ext>
            </a:extLst>
          </p:cNvPr>
          <p:cNvSpPr/>
          <p:nvPr/>
        </p:nvSpPr>
        <p:spPr>
          <a:xfrm>
            <a:off x="497981" y="4853882"/>
            <a:ext cx="7186189" cy="1600438"/>
          </a:xfrm>
          <a:prstGeom prst="rect">
            <a:avLst/>
          </a:prstGeom>
        </p:spPr>
        <p:txBody>
          <a:bodyPr wrap="square">
            <a:spAutoFit/>
          </a:bodyPr>
          <a:lstStyle/>
          <a:p>
            <a:r>
              <a:rPr lang="pt-PT" sz="1400" dirty="0"/>
              <a:t>O DNS nunca foi projetado com a segurança em mente; portanto, organizações como a IETF e a ICANN trabalharam para implementar mais medidas de segurança ao longo do tempo.</a:t>
            </a:r>
          </a:p>
          <a:p>
            <a:br>
              <a:rPr lang="pt-PT" sz="1400" dirty="0"/>
            </a:br>
            <a:r>
              <a:rPr lang="pt-PT" sz="1400" dirty="0"/>
              <a:t>Uma maneira importante de proteger servidores DNS é empregar DNSSEC (Domain Name System Security Extensions), que garante a integridade e a autenticidade das respostas DNS. Isso é feito garantindo que os registros DNS mantidos na zona raiz sejam assinados digitalmente, entre outras coisas, para impedir a falsificação de DNS. [28]</a:t>
            </a:r>
            <a:endParaRPr lang="en-US" sz="1400" dirty="0"/>
          </a:p>
        </p:txBody>
      </p:sp>
      <p:pic>
        <p:nvPicPr>
          <p:cNvPr id="6" name="Imagem 5">
            <a:extLst>
              <a:ext uri="{FF2B5EF4-FFF2-40B4-BE49-F238E27FC236}">
                <a16:creationId xmlns:a16="http://schemas.microsoft.com/office/drawing/2014/main" id="{21CCD121-284D-4ACB-9FB7-8F5F8D1B2CAC}"/>
              </a:ext>
            </a:extLst>
          </p:cNvPr>
          <p:cNvPicPr>
            <a:picLocks noChangeAspect="1"/>
          </p:cNvPicPr>
          <p:nvPr/>
        </p:nvPicPr>
        <p:blipFill>
          <a:blip r:embed="rId3"/>
          <a:stretch>
            <a:fillRect/>
          </a:stretch>
        </p:blipFill>
        <p:spPr>
          <a:xfrm>
            <a:off x="7532015" y="4796560"/>
            <a:ext cx="1364098" cy="1470787"/>
          </a:xfrm>
          <a:prstGeom prst="rect">
            <a:avLst/>
          </a:prstGeom>
        </p:spPr>
      </p:pic>
    </p:spTree>
    <p:extLst>
      <p:ext uri="{BB962C8B-B14F-4D97-AF65-F5344CB8AC3E}">
        <p14:creationId xmlns:p14="http://schemas.microsoft.com/office/powerpoint/2010/main" val="3374918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59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Infraestrutura Básica da Internet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345827" y="1027115"/>
            <a:ext cx="8246703" cy="2246769"/>
          </a:xfrm>
          <a:prstGeom prst="rect">
            <a:avLst/>
          </a:prstGeom>
        </p:spPr>
        <p:txBody>
          <a:bodyPr wrap="square">
            <a:spAutoFit/>
          </a:bodyPr>
          <a:lstStyle/>
          <a:p>
            <a:r>
              <a:rPr lang="pt-PT" sz="1400" dirty="0"/>
              <a:t>Uma das consequências não intencionais do aumento da digitalização de serviços, agências governamentais, serviços públicos, infraestrutura e muito mais é a vulnerabilidade a um ataque cibernético coordenado.</a:t>
            </a:r>
          </a:p>
          <a:p>
            <a:br>
              <a:rPr lang="pt-PT" sz="1400" dirty="0"/>
            </a:br>
            <a:r>
              <a:rPr lang="pt-PT" sz="1400" dirty="0"/>
              <a:t>Isso inclui a possibilidade de criar danos físicos usando ferramentas digitais. Uma das áreas mais vulneráveis ao ataque cibernético é a infraestrutura física da própria Internet, incluindo datacenters, pontos de troca da Internet (IXPs), cabo de fibra óptica e servidores DNS.</a:t>
            </a:r>
          </a:p>
          <a:p>
            <a:br>
              <a:rPr lang="pt-PT" sz="1400" dirty="0"/>
            </a:br>
            <a:r>
              <a:rPr lang="pt-PT" sz="1400" dirty="0"/>
              <a:t>Várias organizações, como a IETF, o Instituto de Engenheiros Elétricos e Eletrônicos (IEEE), a ICANN e outras trabalham para proteger a infraestrutura principal da Internet usando uma variedade de técnicas, ferramentas, princípios e práticas recomendadas. Alguns exemplos incluem o seguinte:</a:t>
            </a:r>
            <a:endParaRPr lang="en-US" sz="1400" dirty="0"/>
          </a:p>
        </p:txBody>
      </p:sp>
      <p:sp>
        <p:nvSpPr>
          <p:cNvPr id="10" name="Retângulo 9">
            <a:extLst>
              <a:ext uri="{FF2B5EF4-FFF2-40B4-BE49-F238E27FC236}">
                <a16:creationId xmlns:a16="http://schemas.microsoft.com/office/drawing/2014/main" id="{742C3FF1-CAD3-4BA6-84AB-1FCF13995CED}"/>
              </a:ext>
            </a:extLst>
          </p:cNvPr>
          <p:cNvSpPr/>
          <p:nvPr/>
        </p:nvSpPr>
        <p:spPr>
          <a:xfrm>
            <a:off x="497981" y="4504583"/>
            <a:ext cx="5481733" cy="307777"/>
          </a:xfrm>
          <a:prstGeom prst="rect">
            <a:avLst/>
          </a:prstGeom>
        </p:spPr>
        <p:txBody>
          <a:bodyPr wrap="square">
            <a:spAutoFit/>
          </a:bodyPr>
          <a:lstStyle/>
          <a:p>
            <a:r>
              <a:rPr lang="pt-PT" sz="1400" b="1" dirty="0">
                <a:solidFill>
                  <a:srgbClr val="00B0F0"/>
                </a:solidFill>
              </a:rPr>
              <a:t>Clique nos exemplos acima para obter mais informações.</a:t>
            </a:r>
            <a:endParaRPr lang="en-US" sz="1400" b="1" dirty="0">
              <a:solidFill>
                <a:srgbClr val="00B0F0"/>
              </a:solidFill>
            </a:endParaRPr>
          </a:p>
        </p:txBody>
      </p:sp>
      <p:sp>
        <p:nvSpPr>
          <p:cNvPr id="11" name="Retângulo: Cantos Arredondados 10">
            <a:extLst>
              <a:ext uri="{FF2B5EF4-FFF2-40B4-BE49-F238E27FC236}">
                <a16:creationId xmlns:a16="http://schemas.microsoft.com/office/drawing/2014/main" id="{86F0FAB4-3B57-4DCE-ADA4-315135ABF0D3}"/>
              </a:ext>
            </a:extLst>
          </p:cNvPr>
          <p:cNvSpPr/>
          <p:nvPr/>
        </p:nvSpPr>
        <p:spPr>
          <a:xfrm>
            <a:off x="624114" y="3541486"/>
            <a:ext cx="2365829"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ângulo 11">
            <a:extLst>
              <a:ext uri="{FF2B5EF4-FFF2-40B4-BE49-F238E27FC236}">
                <a16:creationId xmlns:a16="http://schemas.microsoft.com/office/drawing/2014/main" id="{31A78939-F217-4053-9713-2D0A798B7FF5}"/>
              </a:ext>
            </a:extLst>
          </p:cNvPr>
          <p:cNvSpPr/>
          <p:nvPr/>
        </p:nvSpPr>
        <p:spPr>
          <a:xfrm>
            <a:off x="776269" y="3673586"/>
            <a:ext cx="1980029" cy="369332"/>
          </a:xfrm>
          <a:prstGeom prst="rect">
            <a:avLst/>
          </a:prstGeom>
        </p:spPr>
        <p:txBody>
          <a:bodyPr wrap="none">
            <a:spAutoFit/>
          </a:bodyPr>
          <a:lstStyle/>
          <a:p>
            <a:r>
              <a:rPr lang="pt-PT" b="1" dirty="0">
                <a:solidFill>
                  <a:schemeClr val="tx2"/>
                </a:solidFill>
              </a:rPr>
              <a:t>Segurança em DNS</a:t>
            </a:r>
            <a:endParaRPr lang="en-US" b="1" dirty="0">
              <a:solidFill>
                <a:schemeClr val="tx2"/>
              </a:solidFill>
            </a:endParaRPr>
          </a:p>
        </p:txBody>
      </p:sp>
      <p:sp>
        <p:nvSpPr>
          <p:cNvPr id="18" name="Retângulo: Cantos Arredondados 17">
            <a:extLst>
              <a:ext uri="{FF2B5EF4-FFF2-40B4-BE49-F238E27FC236}">
                <a16:creationId xmlns:a16="http://schemas.microsoft.com/office/drawing/2014/main" id="{3C8CB75E-F72C-46AC-A9A5-F1F02F171845}"/>
              </a:ext>
            </a:extLst>
          </p:cNvPr>
          <p:cNvSpPr/>
          <p:nvPr/>
        </p:nvSpPr>
        <p:spPr>
          <a:xfrm>
            <a:off x="3142099" y="3541486"/>
            <a:ext cx="2612816"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19">
            <a:extLst>
              <a:ext uri="{FF2B5EF4-FFF2-40B4-BE49-F238E27FC236}">
                <a16:creationId xmlns:a16="http://schemas.microsoft.com/office/drawing/2014/main" id="{871FF73A-73C7-40F0-A62C-CE45A28151FF}"/>
              </a:ext>
            </a:extLst>
          </p:cNvPr>
          <p:cNvSpPr/>
          <p:nvPr/>
        </p:nvSpPr>
        <p:spPr>
          <a:xfrm>
            <a:off x="3180961" y="3584561"/>
            <a:ext cx="2573954" cy="646331"/>
          </a:xfrm>
          <a:prstGeom prst="rect">
            <a:avLst/>
          </a:prstGeom>
        </p:spPr>
        <p:txBody>
          <a:bodyPr wrap="square">
            <a:spAutoFit/>
          </a:bodyPr>
          <a:lstStyle/>
          <a:p>
            <a:pPr algn="ctr"/>
            <a:r>
              <a:rPr lang="pt-PT" b="1" dirty="0">
                <a:solidFill>
                  <a:srgbClr val="00B0F0"/>
                </a:solidFill>
              </a:rPr>
              <a:t>Segurança no Protocolo Border Gateway (BGP)</a:t>
            </a:r>
            <a:endParaRPr lang="en-US" b="1" dirty="0">
              <a:solidFill>
                <a:srgbClr val="00B0F0"/>
              </a:solidFill>
            </a:endParaRPr>
          </a:p>
        </p:txBody>
      </p:sp>
      <p:sp>
        <p:nvSpPr>
          <p:cNvPr id="21" name="Retângulo: Cantos Arredondados 20">
            <a:extLst>
              <a:ext uri="{FF2B5EF4-FFF2-40B4-BE49-F238E27FC236}">
                <a16:creationId xmlns:a16="http://schemas.microsoft.com/office/drawing/2014/main" id="{B4AEE4F6-25C3-4D52-905C-A9DC331AD4BA}"/>
              </a:ext>
            </a:extLst>
          </p:cNvPr>
          <p:cNvSpPr/>
          <p:nvPr/>
        </p:nvSpPr>
        <p:spPr>
          <a:xfrm>
            <a:off x="5979714" y="3498411"/>
            <a:ext cx="2612816" cy="874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ângulo 23">
            <a:extLst>
              <a:ext uri="{FF2B5EF4-FFF2-40B4-BE49-F238E27FC236}">
                <a16:creationId xmlns:a16="http://schemas.microsoft.com/office/drawing/2014/main" id="{ADF5F830-2C76-40B3-9DC7-46C6C6BB945F}"/>
              </a:ext>
            </a:extLst>
          </p:cNvPr>
          <p:cNvSpPr/>
          <p:nvPr/>
        </p:nvSpPr>
        <p:spPr>
          <a:xfrm>
            <a:off x="6018576" y="3541486"/>
            <a:ext cx="2573954" cy="830997"/>
          </a:xfrm>
          <a:prstGeom prst="rect">
            <a:avLst/>
          </a:prstGeom>
        </p:spPr>
        <p:txBody>
          <a:bodyPr wrap="square">
            <a:spAutoFit/>
          </a:bodyPr>
          <a:lstStyle/>
          <a:p>
            <a:pPr algn="ctr"/>
            <a:r>
              <a:rPr lang="pt-PT" sz="1600" b="1" dirty="0">
                <a:solidFill>
                  <a:schemeClr val="tx2"/>
                </a:solidFill>
              </a:rPr>
              <a:t>Segurança no Mutually Agreed Norms for Routing (MANRS)</a:t>
            </a:r>
            <a:endParaRPr lang="en-US" sz="1600" b="1" dirty="0">
              <a:solidFill>
                <a:schemeClr val="tx2"/>
              </a:solidFill>
            </a:endParaRPr>
          </a:p>
        </p:txBody>
      </p:sp>
      <p:sp>
        <p:nvSpPr>
          <p:cNvPr id="3" name="Retângulo 2">
            <a:extLst>
              <a:ext uri="{FF2B5EF4-FFF2-40B4-BE49-F238E27FC236}">
                <a16:creationId xmlns:a16="http://schemas.microsoft.com/office/drawing/2014/main" id="{74833216-59AA-4E17-84DE-AA1AC34DFB96}"/>
              </a:ext>
            </a:extLst>
          </p:cNvPr>
          <p:cNvSpPr/>
          <p:nvPr/>
        </p:nvSpPr>
        <p:spPr>
          <a:xfrm>
            <a:off x="302284" y="4881812"/>
            <a:ext cx="8624003" cy="1384995"/>
          </a:xfrm>
          <a:prstGeom prst="rect">
            <a:avLst/>
          </a:prstGeom>
        </p:spPr>
        <p:txBody>
          <a:bodyPr wrap="square">
            <a:spAutoFit/>
          </a:bodyPr>
          <a:lstStyle/>
          <a:p>
            <a:r>
              <a:rPr lang="pt-PT" sz="1400" dirty="0"/>
              <a:t>Segurança BGP (Border Gateway Protocol) - O BGP é talvez o segundo protocolo mais importante para a Internet após o TCP / IP. No entanto, é atormentado por vários problemas de segurança. [29]</a:t>
            </a:r>
          </a:p>
          <a:p>
            <a:br>
              <a:rPr lang="pt-PT" sz="1400" dirty="0"/>
            </a:br>
            <a:r>
              <a:rPr lang="pt-PT" sz="1400" dirty="0"/>
              <a:t>Duas soluções criadas pela IETF incluem RPSL (Routing Policy Specification Language) e SIDR (Secure Inter-Domain Routing), mas nenhuma delas é uma panacéia para os problemas enfrentados pela segurança do BGP, como ataques do tipo intermediário - onde o tráfego é desviado para outra fonte antes de chegar ao seu destino final. [30]</a:t>
            </a:r>
            <a:endParaRPr lang="en-US" sz="1400" dirty="0"/>
          </a:p>
        </p:txBody>
      </p:sp>
      <p:pic>
        <p:nvPicPr>
          <p:cNvPr id="2" name="Imagem 1">
            <a:extLst>
              <a:ext uri="{FF2B5EF4-FFF2-40B4-BE49-F238E27FC236}">
                <a16:creationId xmlns:a16="http://schemas.microsoft.com/office/drawing/2014/main" id="{DC4A1D44-C000-47BC-9DD1-24A9A36899FE}"/>
              </a:ext>
            </a:extLst>
          </p:cNvPr>
          <p:cNvPicPr>
            <a:picLocks noChangeAspect="1"/>
          </p:cNvPicPr>
          <p:nvPr/>
        </p:nvPicPr>
        <p:blipFill>
          <a:blip r:embed="rId3"/>
          <a:stretch>
            <a:fillRect/>
          </a:stretch>
        </p:blipFill>
        <p:spPr>
          <a:xfrm>
            <a:off x="2989943" y="6266807"/>
            <a:ext cx="2644369" cy="464860"/>
          </a:xfrm>
          <a:prstGeom prst="rect">
            <a:avLst/>
          </a:prstGeom>
        </p:spPr>
      </p:pic>
    </p:spTree>
    <p:extLst>
      <p:ext uri="{BB962C8B-B14F-4D97-AF65-F5344CB8AC3E}">
        <p14:creationId xmlns:p14="http://schemas.microsoft.com/office/powerpoint/2010/main" val="330158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6</a:t>
            </a:fld>
            <a:endParaRPr lang="en-GB" altLang="en-US" noProof="0" dirty="0"/>
          </a:p>
        </p:txBody>
      </p:sp>
      <p:sp>
        <p:nvSpPr>
          <p:cNvPr id="12" name="Título 6">
            <a:extLst>
              <a:ext uri="{FF2B5EF4-FFF2-40B4-BE49-F238E27FC236}">
                <a16:creationId xmlns:a16="http://schemas.microsoft.com/office/drawing/2014/main" id="{90971C66-95A9-46AC-AD74-90FDCA254C7D}"/>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sp>
        <p:nvSpPr>
          <p:cNvPr id="13" name="Rectangle 4">
            <a:extLst>
              <a:ext uri="{FF2B5EF4-FFF2-40B4-BE49-F238E27FC236}">
                <a16:creationId xmlns:a16="http://schemas.microsoft.com/office/drawing/2014/main" id="{7824D762-23BE-42F1-A66C-5690A0FB896C}"/>
              </a:ext>
            </a:extLst>
          </p:cNvPr>
          <p:cNvSpPr/>
          <p:nvPr/>
        </p:nvSpPr>
        <p:spPr>
          <a:xfrm>
            <a:off x="440095" y="1120348"/>
            <a:ext cx="4487931" cy="2462213"/>
          </a:xfrm>
          <a:prstGeom prst="rect">
            <a:avLst/>
          </a:prstGeom>
        </p:spPr>
        <p:txBody>
          <a:bodyPr wrap="square">
            <a:spAutoFit/>
          </a:bodyPr>
          <a:lstStyle/>
          <a:p>
            <a:pPr algn="just"/>
            <a:r>
              <a:rPr lang="pt-PT" sz="1400" dirty="0"/>
              <a:t>O Centro de Excelência em Defesa Cibernética Cooperativa da Organização do Tratado do Atlântico Norte (OTAN) mantém um Recurso de Definições Cibernéticas em seu site.</a:t>
            </a:r>
          </a:p>
          <a:p>
            <a:pPr algn="just"/>
            <a:br>
              <a:rPr lang="pt-PT" sz="1400" dirty="0"/>
            </a:br>
            <a:r>
              <a:rPr lang="pt-PT" sz="1400" dirty="0"/>
              <a:t>Uma infinidade de definições do termo </a:t>
            </a:r>
            <a:r>
              <a:rPr lang="pt-PT" sz="1400" dirty="0">
                <a:solidFill>
                  <a:srgbClr val="00B0F0"/>
                </a:solidFill>
              </a:rPr>
              <a:t>“Segurança Cibernética" </a:t>
            </a:r>
            <a:r>
              <a:rPr lang="pt-PT" sz="1400" dirty="0"/>
              <a:t>ilustra a variada abordagem para definir a segurança cibernética.</a:t>
            </a:r>
          </a:p>
          <a:p>
            <a:pPr algn="just"/>
            <a:br>
              <a:rPr lang="pt-PT" sz="1400" dirty="0"/>
            </a:br>
            <a:r>
              <a:rPr lang="pt-PT" sz="1400" dirty="0"/>
              <a:t>Abaixo são apresentados alguns exemplos, variando de curto e sucinto, a longo e detalhado: [1]</a:t>
            </a:r>
            <a:endParaRPr lang="en-US" sz="1400" dirty="0"/>
          </a:p>
        </p:txBody>
      </p:sp>
      <p:cxnSp>
        <p:nvCxnSpPr>
          <p:cNvPr id="14" name="Conector reto 13">
            <a:extLst>
              <a:ext uri="{FF2B5EF4-FFF2-40B4-BE49-F238E27FC236}">
                <a16:creationId xmlns:a16="http://schemas.microsoft.com/office/drawing/2014/main" id="{A93E1650-09DF-4EDD-BD34-334AC6DC3DDF}"/>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tângulo 14">
            <a:extLst>
              <a:ext uri="{FF2B5EF4-FFF2-40B4-BE49-F238E27FC236}">
                <a16:creationId xmlns:a16="http://schemas.microsoft.com/office/drawing/2014/main" id="{A1E4B1B6-743C-4398-9FBE-1CC38EAF82DE}"/>
              </a:ext>
            </a:extLst>
          </p:cNvPr>
          <p:cNvSpPr/>
          <p:nvPr/>
        </p:nvSpPr>
        <p:spPr>
          <a:xfrm>
            <a:off x="5071621" y="1060489"/>
            <a:ext cx="3726551" cy="2246769"/>
          </a:xfrm>
          <a:prstGeom prst="rect">
            <a:avLst/>
          </a:prstGeom>
        </p:spPr>
        <p:txBody>
          <a:bodyPr wrap="square">
            <a:spAutoFit/>
          </a:bodyPr>
          <a:lstStyle/>
          <a:p>
            <a:r>
              <a:rPr lang="pt-PT" sz="1400" dirty="0">
                <a:solidFill>
                  <a:srgbClr val="00B0F0"/>
                </a:solidFill>
              </a:rPr>
              <a:t>Hungria</a:t>
            </a:r>
          </a:p>
          <a:p>
            <a:br>
              <a:rPr lang="pt-PT" sz="1400" dirty="0"/>
            </a:br>
            <a:r>
              <a:rPr lang="pt-PT" sz="1400" dirty="0"/>
              <a:t>A Hungria declara que a segurança cibernética é a tomada contínua e planejada de medidas políticas, jurídicas, econômicas, educacionais, de conscientização e técnicas para gerenciar riscos no espaço cibernético que o transforma em um ambiente confiável para o bom funcionamento e operação dos processos sociais e econômicos, garantindo um nível aceitável de riscos.</a:t>
            </a:r>
            <a:endParaRPr lang="en-US" sz="1400" dirty="0"/>
          </a:p>
        </p:txBody>
      </p:sp>
      <p:pic>
        <p:nvPicPr>
          <p:cNvPr id="16" name="Imagem 15">
            <a:extLst>
              <a:ext uri="{FF2B5EF4-FFF2-40B4-BE49-F238E27FC236}">
                <a16:creationId xmlns:a16="http://schemas.microsoft.com/office/drawing/2014/main" id="{C0E4CD2B-29B9-40F6-8B5E-04C90264F0BC}"/>
              </a:ext>
            </a:extLst>
          </p:cNvPr>
          <p:cNvPicPr>
            <a:picLocks noChangeAspect="1"/>
          </p:cNvPicPr>
          <p:nvPr/>
        </p:nvPicPr>
        <p:blipFill>
          <a:blip r:embed="rId3"/>
          <a:stretch>
            <a:fillRect/>
          </a:stretch>
        </p:blipFill>
        <p:spPr>
          <a:xfrm>
            <a:off x="440095" y="3780125"/>
            <a:ext cx="4518482" cy="1187785"/>
          </a:xfrm>
          <a:prstGeom prst="rect">
            <a:avLst/>
          </a:prstGeom>
        </p:spPr>
      </p:pic>
      <p:sp>
        <p:nvSpPr>
          <p:cNvPr id="18" name="Retângulo 17">
            <a:extLst>
              <a:ext uri="{FF2B5EF4-FFF2-40B4-BE49-F238E27FC236}">
                <a16:creationId xmlns:a16="http://schemas.microsoft.com/office/drawing/2014/main" id="{95ECCE7E-77CB-4776-8420-BF8CB3C1814B}"/>
              </a:ext>
            </a:extLst>
          </p:cNvPr>
          <p:cNvSpPr/>
          <p:nvPr/>
        </p:nvSpPr>
        <p:spPr>
          <a:xfrm>
            <a:off x="345828" y="4980808"/>
            <a:ext cx="1539652" cy="369332"/>
          </a:xfrm>
          <a:prstGeom prst="rect">
            <a:avLst/>
          </a:prstGeom>
        </p:spPr>
        <p:txBody>
          <a:bodyPr wrap="none">
            <a:spAutoFit/>
          </a:bodyPr>
          <a:lstStyle/>
          <a:p>
            <a:r>
              <a:rPr lang="pt-PT" dirty="0">
                <a:solidFill>
                  <a:srgbClr val="00B0F0"/>
                </a:solidFill>
              </a:rPr>
              <a:t>Arábia Saudita</a:t>
            </a:r>
          </a:p>
        </p:txBody>
      </p:sp>
      <p:sp>
        <p:nvSpPr>
          <p:cNvPr id="19" name="Retângulo 18">
            <a:extLst>
              <a:ext uri="{FF2B5EF4-FFF2-40B4-BE49-F238E27FC236}">
                <a16:creationId xmlns:a16="http://schemas.microsoft.com/office/drawing/2014/main" id="{A00E553C-1A99-4E1E-AF75-81D048241AB3}"/>
              </a:ext>
            </a:extLst>
          </p:cNvPr>
          <p:cNvSpPr/>
          <p:nvPr/>
        </p:nvSpPr>
        <p:spPr>
          <a:xfrm>
            <a:off x="2348188" y="4967096"/>
            <a:ext cx="502061" cy="369332"/>
          </a:xfrm>
          <a:prstGeom prst="rect">
            <a:avLst/>
          </a:prstGeom>
        </p:spPr>
        <p:txBody>
          <a:bodyPr wrap="none">
            <a:spAutoFit/>
          </a:bodyPr>
          <a:lstStyle/>
          <a:p>
            <a:r>
              <a:rPr lang="pt-PT" dirty="0">
                <a:solidFill>
                  <a:srgbClr val="00B0F0"/>
                </a:solidFill>
              </a:rPr>
              <a:t>ITU</a:t>
            </a:r>
          </a:p>
        </p:txBody>
      </p:sp>
      <p:sp>
        <p:nvSpPr>
          <p:cNvPr id="20" name="Retângulo 19">
            <a:extLst>
              <a:ext uri="{FF2B5EF4-FFF2-40B4-BE49-F238E27FC236}">
                <a16:creationId xmlns:a16="http://schemas.microsoft.com/office/drawing/2014/main" id="{17807B37-917F-4DA1-B0B0-DE10F03B4C00}"/>
              </a:ext>
            </a:extLst>
          </p:cNvPr>
          <p:cNvSpPr/>
          <p:nvPr/>
        </p:nvSpPr>
        <p:spPr>
          <a:xfrm>
            <a:off x="3714018" y="4980808"/>
            <a:ext cx="925253" cy="369332"/>
          </a:xfrm>
          <a:prstGeom prst="rect">
            <a:avLst/>
          </a:prstGeom>
        </p:spPr>
        <p:txBody>
          <a:bodyPr wrap="none">
            <a:spAutoFit/>
          </a:bodyPr>
          <a:lstStyle/>
          <a:p>
            <a:r>
              <a:rPr lang="pt-PT" dirty="0">
                <a:solidFill>
                  <a:srgbClr val="00B0F0"/>
                </a:solidFill>
              </a:rPr>
              <a:t>Hungria</a:t>
            </a:r>
          </a:p>
        </p:txBody>
      </p:sp>
      <p:sp>
        <p:nvSpPr>
          <p:cNvPr id="21" name="Retângulo 20">
            <a:extLst>
              <a:ext uri="{FF2B5EF4-FFF2-40B4-BE49-F238E27FC236}">
                <a16:creationId xmlns:a16="http://schemas.microsoft.com/office/drawing/2014/main" id="{96FC4751-A736-4133-B88A-82B54F27FF0B}"/>
              </a:ext>
            </a:extLst>
          </p:cNvPr>
          <p:cNvSpPr/>
          <p:nvPr/>
        </p:nvSpPr>
        <p:spPr>
          <a:xfrm>
            <a:off x="345827" y="5445264"/>
            <a:ext cx="4868766" cy="584775"/>
          </a:xfrm>
          <a:prstGeom prst="rect">
            <a:avLst/>
          </a:prstGeom>
        </p:spPr>
        <p:txBody>
          <a:bodyPr wrap="square">
            <a:spAutoFit/>
          </a:bodyPr>
          <a:lstStyle/>
          <a:p>
            <a:r>
              <a:rPr lang="pt-PT" sz="1600" dirty="0">
                <a:solidFill>
                  <a:srgbClr val="00B0F0"/>
                </a:solidFill>
              </a:rPr>
              <a:t>Clique nas imagens acima para aprender mais sobre algumas definições de segurança cibernética</a:t>
            </a:r>
          </a:p>
        </p:txBody>
      </p:sp>
    </p:spTree>
    <p:extLst>
      <p:ext uri="{BB962C8B-B14F-4D97-AF65-F5344CB8AC3E}">
        <p14:creationId xmlns:p14="http://schemas.microsoft.com/office/powerpoint/2010/main" val="274379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Infraestrutura Básica da Internet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345827" y="1027115"/>
            <a:ext cx="8246703" cy="2246769"/>
          </a:xfrm>
          <a:prstGeom prst="rect">
            <a:avLst/>
          </a:prstGeom>
        </p:spPr>
        <p:txBody>
          <a:bodyPr wrap="square">
            <a:spAutoFit/>
          </a:bodyPr>
          <a:lstStyle/>
          <a:p>
            <a:r>
              <a:rPr lang="pt-PT" sz="1400" dirty="0"/>
              <a:t>Uma das consequências não intencionais do aumento da digitalização de serviços, agências governamentais, serviços públicos, infraestrutura e muito mais é a vulnerabilidade a um ataque cibernético coordenado.</a:t>
            </a:r>
          </a:p>
          <a:p>
            <a:br>
              <a:rPr lang="pt-PT" sz="1400" dirty="0"/>
            </a:br>
            <a:r>
              <a:rPr lang="pt-PT" sz="1400" dirty="0"/>
              <a:t>Isso inclui a possibilidade de criar danos físicos usando ferramentas digitais. Uma das áreas mais vulneráveis ao ataque cibernético é a infraestrutura física da própria Internet, incluindo datacenters, pontos de troca da Internet (IXPs), cabo de fibra óptica e servidores DNS.</a:t>
            </a:r>
          </a:p>
          <a:p>
            <a:br>
              <a:rPr lang="pt-PT" sz="1400" dirty="0"/>
            </a:br>
            <a:r>
              <a:rPr lang="pt-PT" sz="1400" dirty="0"/>
              <a:t>Várias organizações, como a IETF, o Instituto de Engenheiros Elétricos e Eletrônicos (IEEE), a ICANN e outras trabalham para proteger a infraestrutura principal da Internet usando uma variedade de técnicas, ferramentas, princípios e práticas recomendadas. Alguns exemplos incluem o seguinte:</a:t>
            </a:r>
            <a:endParaRPr lang="en-US" sz="1400" dirty="0"/>
          </a:p>
        </p:txBody>
      </p:sp>
      <p:sp>
        <p:nvSpPr>
          <p:cNvPr id="10" name="Retângulo 9">
            <a:extLst>
              <a:ext uri="{FF2B5EF4-FFF2-40B4-BE49-F238E27FC236}">
                <a16:creationId xmlns:a16="http://schemas.microsoft.com/office/drawing/2014/main" id="{742C3FF1-CAD3-4BA6-84AB-1FCF13995CED}"/>
              </a:ext>
            </a:extLst>
          </p:cNvPr>
          <p:cNvSpPr/>
          <p:nvPr/>
        </p:nvSpPr>
        <p:spPr>
          <a:xfrm>
            <a:off x="497981" y="4504583"/>
            <a:ext cx="5481733" cy="307777"/>
          </a:xfrm>
          <a:prstGeom prst="rect">
            <a:avLst/>
          </a:prstGeom>
        </p:spPr>
        <p:txBody>
          <a:bodyPr wrap="square">
            <a:spAutoFit/>
          </a:bodyPr>
          <a:lstStyle/>
          <a:p>
            <a:r>
              <a:rPr lang="pt-PT" sz="1400" b="1" dirty="0">
                <a:solidFill>
                  <a:srgbClr val="00B0F0"/>
                </a:solidFill>
              </a:rPr>
              <a:t>Clique nos exemplos acima para obter mais informações.</a:t>
            </a:r>
            <a:endParaRPr lang="en-US" sz="1400" b="1" dirty="0">
              <a:solidFill>
                <a:srgbClr val="00B0F0"/>
              </a:solidFill>
            </a:endParaRPr>
          </a:p>
        </p:txBody>
      </p:sp>
      <p:sp>
        <p:nvSpPr>
          <p:cNvPr id="11" name="Retângulo: Cantos Arredondados 10">
            <a:extLst>
              <a:ext uri="{FF2B5EF4-FFF2-40B4-BE49-F238E27FC236}">
                <a16:creationId xmlns:a16="http://schemas.microsoft.com/office/drawing/2014/main" id="{86F0FAB4-3B57-4DCE-ADA4-315135ABF0D3}"/>
              </a:ext>
            </a:extLst>
          </p:cNvPr>
          <p:cNvSpPr/>
          <p:nvPr/>
        </p:nvSpPr>
        <p:spPr>
          <a:xfrm>
            <a:off x="624114" y="3541486"/>
            <a:ext cx="2365829"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ângulo 11">
            <a:extLst>
              <a:ext uri="{FF2B5EF4-FFF2-40B4-BE49-F238E27FC236}">
                <a16:creationId xmlns:a16="http://schemas.microsoft.com/office/drawing/2014/main" id="{31A78939-F217-4053-9713-2D0A798B7FF5}"/>
              </a:ext>
            </a:extLst>
          </p:cNvPr>
          <p:cNvSpPr/>
          <p:nvPr/>
        </p:nvSpPr>
        <p:spPr>
          <a:xfrm>
            <a:off x="776269" y="3673586"/>
            <a:ext cx="1980029" cy="369332"/>
          </a:xfrm>
          <a:prstGeom prst="rect">
            <a:avLst/>
          </a:prstGeom>
        </p:spPr>
        <p:txBody>
          <a:bodyPr wrap="none">
            <a:spAutoFit/>
          </a:bodyPr>
          <a:lstStyle/>
          <a:p>
            <a:r>
              <a:rPr lang="pt-PT" b="1" dirty="0">
                <a:solidFill>
                  <a:schemeClr val="tx2"/>
                </a:solidFill>
              </a:rPr>
              <a:t>Segurança em DNS</a:t>
            </a:r>
            <a:endParaRPr lang="en-US" b="1" dirty="0">
              <a:solidFill>
                <a:schemeClr val="tx2"/>
              </a:solidFill>
            </a:endParaRPr>
          </a:p>
        </p:txBody>
      </p:sp>
      <p:sp>
        <p:nvSpPr>
          <p:cNvPr id="18" name="Retângulo: Cantos Arredondados 17">
            <a:extLst>
              <a:ext uri="{FF2B5EF4-FFF2-40B4-BE49-F238E27FC236}">
                <a16:creationId xmlns:a16="http://schemas.microsoft.com/office/drawing/2014/main" id="{3C8CB75E-F72C-46AC-A9A5-F1F02F171845}"/>
              </a:ext>
            </a:extLst>
          </p:cNvPr>
          <p:cNvSpPr/>
          <p:nvPr/>
        </p:nvSpPr>
        <p:spPr>
          <a:xfrm>
            <a:off x="3142099" y="3541486"/>
            <a:ext cx="2612816" cy="830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19">
            <a:extLst>
              <a:ext uri="{FF2B5EF4-FFF2-40B4-BE49-F238E27FC236}">
                <a16:creationId xmlns:a16="http://schemas.microsoft.com/office/drawing/2014/main" id="{871FF73A-73C7-40F0-A62C-CE45A28151FF}"/>
              </a:ext>
            </a:extLst>
          </p:cNvPr>
          <p:cNvSpPr/>
          <p:nvPr/>
        </p:nvSpPr>
        <p:spPr>
          <a:xfrm>
            <a:off x="3180961" y="3584561"/>
            <a:ext cx="2573954" cy="646331"/>
          </a:xfrm>
          <a:prstGeom prst="rect">
            <a:avLst/>
          </a:prstGeom>
        </p:spPr>
        <p:txBody>
          <a:bodyPr wrap="square">
            <a:spAutoFit/>
          </a:bodyPr>
          <a:lstStyle/>
          <a:p>
            <a:pPr algn="ctr"/>
            <a:r>
              <a:rPr lang="pt-PT" b="1" dirty="0">
                <a:solidFill>
                  <a:schemeClr val="tx2"/>
                </a:solidFill>
              </a:rPr>
              <a:t>Segurança no Protocolo Border Gateway (BGP)</a:t>
            </a:r>
            <a:endParaRPr lang="en-US" b="1" dirty="0">
              <a:solidFill>
                <a:schemeClr val="tx2"/>
              </a:solidFill>
            </a:endParaRPr>
          </a:p>
        </p:txBody>
      </p:sp>
      <p:sp>
        <p:nvSpPr>
          <p:cNvPr id="21" name="Retângulo: Cantos Arredondados 20">
            <a:extLst>
              <a:ext uri="{FF2B5EF4-FFF2-40B4-BE49-F238E27FC236}">
                <a16:creationId xmlns:a16="http://schemas.microsoft.com/office/drawing/2014/main" id="{B4AEE4F6-25C3-4D52-905C-A9DC331AD4BA}"/>
              </a:ext>
            </a:extLst>
          </p:cNvPr>
          <p:cNvSpPr/>
          <p:nvPr/>
        </p:nvSpPr>
        <p:spPr>
          <a:xfrm>
            <a:off x="5979714" y="3498411"/>
            <a:ext cx="2612816" cy="874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ângulo 23">
            <a:extLst>
              <a:ext uri="{FF2B5EF4-FFF2-40B4-BE49-F238E27FC236}">
                <a16:creationId xmlns:a16="http://schemas.microsoft.com/office/drawing/2014/main" id="{ADF5F830-2C76-40B3-9DC7-46C6C6BB945F}"/>
              </a:ext>
            </a:extLst>
          </p:cNvPr>
          <p:cNvSpPr/>
          <p:nvPr/>
        </p:nvSpPr>
        <p:spPr>
          <a:xfrm>
            <a:off x="6018576" y="3541486"/>
            <a:ext cx="2573954" cy="830997"/>
          </a:xfrm>
          <a:prstGeom prst="rect">
            <a:avLst/>
          </a:prstGeom>
        </p:spPr>
        <p:txBody>
          <a:bodyPr wrap="square">
            <a:spAutoFit/>
          </a:bodyPr>
          <a:lstStyle/>
          <a:p>
            <a:pPr algn="ctr"/>
            <a:r>
              <a:rPr lang="pt-PT" sz="1600" b="1" dirty="0">
                <a:solidFill>
                  <a:srgbClr val="00B0F0"/>
                </a:solidFill>
              </a:rPr>
              <a:t>Segurança no Mutually Agreed Norms for Routing (MANRS)</a:t>
            </a:r>
            <a:endParaRPr lang="en-US" sz="1600" b="1" dirty="0">
              <a:solidFill>
                <a:srgbClr val="00B0F0"/>
              </a:solidFill>
            </a:endParaRPr>
          </a:p>
        </p:txBody>
      </p:sp>
      <p:sp>
        <p:nvSpPr>
          <p:cNvPr id="3" name="Retângulo 2">
            <a:extLst>
              <a:ext uri="{FF2B5EF4-FFF2-40B4-BE49-F238E27FC236}">
                <a16:creationId xmlns:a16="http://schemas.microsoft.com/office/drawing/2014/main" id="{74833216-59AA-4E17-84DE-AA1AC34DFB96}"/>
              </a:ext>
            </a:extLst>
          </p:cNvPr>
          <p:cNvSpPr/>
          <p:nvPr/>
        </p:nvSpPr>
        <p:spPr>
          <a:xfrm>
            <a:off x="440096" y="4812488"/>
            <a:ext cx="8624003" cy="1384995"/>
          </a:xfrm>
          <a:prstGeom prst="rect">
            <a:avLst/>
          </a:prstGeom>
        </p:spPr>
        <p:txBody>
          <a:bodyPr wrap="square">
            <a:spAutoFit/>
          </a:bodyPr>
          <a:lstStyle/>
          <a:p>
            <a:r>
              <a:rPr lang="pt-PT" sz="1400" dirty="0"/>
              <a:t>Em 2014, um pequeno grupo de operadores de rede começou a trabalhar em uma maneira de reunir a comunidade mais ampla de operadores para melhorar a segurança e a resiliência do sistema de roteamento global.</a:t>
            </a:r>
          </a:p>
          <a:p>
            <a:br>
              <a:rPr lang="pt-PT" sz="1400" dirty="0"/>
            </a:br>
            <a:r>
              <a:rPr lang="pt-PT" sz="1400" dirty="0"/>
              <a:t>Facilitado pelo ISOC e pela IETF, esse processo acabou levando à elaboração da estrutura do MANRS, que fornece orientação aos operadores de rede no tratamento de questões de segurança e resiliência do sistema global de roteamento da Internet. [31]</a:t>
            </a:r>
            <a:endParaRPr lang="en-US" sz="1400" dirty="0"/>
          </a:p>
        </p:txBody>
      </p:sp>
      <p:pic>
        <p:nvPicPr>
          <p:cNvPr id="6" name="Imagem 5">
            <a:extLst>
              <a:ext uri="{FF2B5EF4-FFF2-40B4-BE49-F238E27FC236}">
                <a16:creationId xmlns:a16="http://schemas.microsoft.com/office/drawing/2014/main" id="{A1F8CC0A-BC76-449E-B907-B4A8AE608B44}"/>
              </a:ext>
            </a:extLst>
          </p:cNvPr>
          <p:cNvPicPr>
            <a:picLocks noChangeAspect="1"/>
          </p:cNvPicPr>
          <p:nvPr/>
        </p:nvPicPr>
        <p:blipFill>
          <a:blip r:embed="rId3"/>
          <a:stretch>
            <a:fillRect/>
          </a:stretch>
        </p:blipFill>
        <p:spPr>
          <a:xfrm>
            <a:off x="3180961" y="6123833"/>
            <a:ext cx="2270957" cy="602032"/>
          </a:xfrm>
          <a:prstGeom prst="rect">
            <a:avLst/>
          </a:prstGeom>
        </p:spPr>
      </p:pic>
    </p:spTree>
    <p:extLst>
      <p:ext uri="{BB962C8B-B14F-4D97-AF65-F5344CB8AC3E}">
        <p14:creationId xmlns:p14="http://schemas.microsoft.com/office/powerpoint/2010/main" val="3682180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Infraestrutura Básica da Internet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4572000" y="1027115"/>
            <a:ext cx="4020530" cy="5047536"/>
          </a:xfrm>
          <a:prstGeom prst="rect">
            <a:avLst/>
          </a:prstGeom>
        </p:spPr>
        <p:txBody>
          <a:bodyPr wrap="square">
            <a:spAutoFit/>
          </a:bodyPr>
          <a:lstStyle/>
          <a:p>
            <a:r>
              <a:rPr lang="pt-PT" sz="1400" dirty="0"/>
              <a:t>À luz das ameaças à infraestrutura principal da Internet que existem, a Comissão Global sobre a Estabilidade do Ciberespaço (GCSC) </a:t>
            </a:r>
            <a:r>
              <a:rPr lang="pt-PT" sz="1400" b="1" u="sng" dirty="0">
                <a:solidFill>
                  <a:srgbClr val="00B0F0"/>
                </a:solidFill>
              </a:rPr>
              <a:t>lançou</a:t>
            </a:r>
            <a:r>
              <a:rPr lang="pt-PT" sz="1400" dirty="0"/>
              <a:t> um 'Apelo à Proteção do Núcleo Público da Internet' em 2017.</a:t>
            </a:r>
            <a:br>
              <a:rPr lang="pt-PT" sz="1400" dirty="0"/>
            </a:br>
            <a:br>
              <a:rPr lang="pt-PT" sz="1400" dirty="0"/>
            </a:br>
            <a:r>
              <a:rPr lang="pt-PT" sz="1400" dirty="0"/>
              <a:t>Incidentes como esses:</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afetando o sistema de nomes de domínio da Internet;</a:t>
            </a:r>
          </a:p>
          <a:p>
            <a:pPr marL="285750" indent="-285750">
              <a:buFont typeface="Wingdings" panose="05000000000000000000" pitchFamily="2" charset="2"/>
              <a:buChar char="§"/>
            </a:pPr>
            <a:r>
              <a:rPr lang="pt-PT" sz="1400" dirty="0"/>
              <a:t>forjar um certificado de validação de software amplamente utilizado; e</a:t>
            </a:r>
          </a:p>
          <a:p>
            <a:pPr marL="285750" indent="-285750">
              <a:buFont typeface="Wingdings" panose="05000000000000000000" pitchFamily="2" charset="2"/>
              <a:buChar char="§"/>
            </a:pPr>
            <a:r>
              <a:rPr lang="pt-PT" sz="1400" dirty="0"/>
              <a:t>autoridades de certificação corrompidas.</a:t>
            </a:r>
          </a:p>
          <a:p>
            <a:br>
              <a:rPr lang="pt-PT" sz="1400" dirty="0"/>
            </a:br>
            <a:r>
              <a:rPr lang="pt-PT" sz="1400" dirty="0"/>
              <a:t>forneça exemplos das possíveis interrupções que podem gerar conseqüências generalizadas para os usuários da Internet em todo o mundo.</a:t>
            </a:r>
            <a:br>
              <a:rPr lang="pt-PT" sz="1400" dirty="0"/>
            </a:br>
            <a:br>
              <a:rPr lang="pt-PT" sz="1400" dirty="0"/>
            </a:br>
            <a:r>
              <a:rPr lang="pt-PT" sz="1400" dirty="0"/>
              <a:t>Como tal, a declaração insta os atores estatais e não estatais a evitar atividades que danifiquem intencionalmente e substancialmente a disponibilidade ou integridade geral do "núcleo público" da Internet.</a:t>
            </a:r>
            <a:endParaRPr lang="en-US" sz="1400" dirty="0"/>
          </a:p>
        </p:txBody>
      </p:sp>
      <p:pic>
        <p:nvPicPr>
          <p:cNvPr id="2" name="Imagem 1">
            <a:extLst>
              <a:ext uri="{FF2B5EF4-FFF2-40B4-BE49-F238E27FC236}">
                <a16:creationId xmlns:a16="http://schemas.microsoft.com/office/drawing/2014/main" id="{7DC42545-2083-4CEA-B20E-CBE974ACABFA}"/>
              </a:ext>
            </a:extLst>
          </p:cNvPr>
          <p:cNvPicPr>
            <a:picLocks noChangeAspect="1"/>
          </p:cNvPicPr>
          <p:nvPr/>
        </p:nvPicPr>
        <p:blipFill>
          <a:blip r:embed="rId3"/>
          <a:stretch>
            <a:fillRect/>
          </a:stretch>
        </p:blipFill>
        <p:spPr>
          <a:xfrm>
            <a:off x="440096" y="1288372"/>
            <a:ext cx="4016102" cy="3864193"/>
          </a:xfrm>
          <a:prstGeom prst="rect">
            <a:avLst/>
          </a:prstGeom>
        </p:spPr>
      </p:pic>
      <p:sp>
        <p:nvSpPr>
          <p:cNvPr id="7" name="Retângulo 6">
            <a:extLst>
              <a:ext uri="{FF2B5EF4-FFF2-40B4-BE49-F238E27FC236}">
                <a16:creationId xmlns:a16="http://schemas.microsoft.com/office/drawing/2014/main" id="{41DBA67E-C84E-4624-8329-A5657CA75EC5}"/>
              </a:ext>
            </a:extLst>
          </p:cNvPr>
          <p:cNvSpPr/>
          <p:nvPr/>
        </p:nvSpPr>
        <p:spPr>
          <a:xfrm>
            <a:off x="773925" y="6173116"/>
            <a:ext cx="5989732" cy="307777"/>
          </a:xfrm>
          <a:prstGeom prst="rect">
            <a:avLst/>
          </a:prstGeom>
        </p:spPr>
        <p:txBody>
          <a:bodyPr wrap="square">
            <a:spAutoFit/>
          </a:bodyPr>
          <a:lstStyle/>
          <a:p>
            <a:r>
              <a:rPr lang="pt-PT" sz="1400" b="1" dirty="0">
                <a:solidFill>
                  <a:srgbClr val="00B0F0"/>
                </a:solidFill>
              </a:rPr>
              <a:t>Agora clique no botão Leitura adicional no painel de controle abaixo</a:t>
            </a:r>
            <a:endParaRPr lang="en-US" sz="1400" b="1" dirty="0">
              <a:solidFill>
                <a:srgbClr val="00B0F0"/>
              </a:solidFill>
            </a:endParaRPr>
          </a:p>
        </p:txBody>
      </p:sp>
      <p:pic>
        <p:nvPicPr>
          <p:cNvPr id="13" name="Imagem 12">
            <a:extLst>
              <a:ext uri="{FF2B5EF4-FFF2-40B4-BE49-F238E27FC236}">
                <a16:creationId xmlns:a16="http://schemas.microsoft.com/office/drawing/2014/main" id="{4A37776F-AD36-4AC6-B1FC-AB00A05E769E}"/>
              </a:ext>
            </a:extLst>
          </p:cNvPr>
          <p:cNvPicPr>
            <a:picLocks noChangeAspect="1"/>
          </p:cNvPicPr>
          <p:nvPr/>
        </p:nvPicPr>
        <p:blipFill>
          <a:blip r:embed="rId4"/>
          <a:stretch>
            <a:fillRect/>
          </a:stretch>
        </p:blipFill>
        <p:spPr>
          <a:xfrm>
            <a:off x="476719" y="6197453"/>
            <a:ext cx="297206" cy="259102"/>
          </a:xfrm>
          <a:prstGeom prst="rect">
            <a:avLst/>
          </a:prstGeom>
        </p:spPr>
      </p:pic>
    </p:spTree>
    <p:extLst>
      <p:ext uri="{BB962C8B-B14F-4D97-AF65-F5344CB8AC3E}">
        <p14:creationId xmlns:p14="http://schemas.microsoft.com/office/powerpoint/2010/main" val="343473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62</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5FBAAEB9-118A-43BD-9A18-E1018C789099}"/>
              </a:ext>
            </a:extLst>
          </p:cNvPr>
          <p:cNvSpPr/>
          <p:nvPr/>
        </p:nvSpPr>
        <p:spPr>
          <a:xfrm>
            <a:off x="1538701" y="1882038"/>
            <a:ext cx="6379813" cy="2308324"/>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das informações sobre</a:t>
            </a:r>
          </a:p>
          <a:p>
            <a:pPr algn="ctr"/>
            <a:r>
              <a:rPr lang="pt-PT" sz="1400" b="1" dirty="0"/>
              <a:t>Infraestrutura Básica da Internet</a:t>
            </a:r>
          </a:p>
          <a:p>
            <a:pPr algn="ctr"/>
            <a:endParaRPr lang="pt-PT" sz="1400" dirty="0"/>
          </a:p>
          <a:p>
            <a:pPr algn="ctr"/>
            <a:r>
              <a:rPr lang="pt-PT" sz="1400" dirty="0"/>
              <a:t>Agora clique na seta para a frente para um pequeno teste</a:t>
            </a:r>
          </a:p>
          <a:p>
            <a:pPr algn="ctr"/>
            <a:endParaRPr lang="pt-PT" sz="1400" dirty="0"/>
          </a:p>
          <a:p>
            <a:pPr algn="ctr"/>
            <a:r>
              <a:rPr lang="pt-PT" sz="1400" dirty="0"/>
              <a:t>Haverá </a:t>
            </a:r>
            <a:r>
              <a:rPr lang="pt-PT" sz="1400" b="1" dirty="0">
                <a:solidFill>
                  <a:schemeClr val="accent1"/>
                </a:solidFill>
              </a:rPr>
              <a:t>duas </a:t>
            </a:r>
            <a:r>
              <a:rPr lang="pt-PT" sz="1400" dirty="0"/>
              <a:t> questões para responder</a:t>
            </a:r>
            <a:endParaRPr lang="pt-PT" sz="1200" b="1" dirty="0"/>
          </a:p>
          <a:p>
            <a:pPr algn="ctr"/>
            <a:endParaRPr lang="pt-PT" sz="1200" b="1" dirty="0"/>
          </a:p>
          <a:p>
            <a:pPr algn="ctr"/>
            <a:endParaRPr lang="pt-PT" sz="1200" b="1" dirty="0"/>
          </a:p>
        </p:txBody>
      </p:sp>
      <p:pic>
        <p:nvPicPr>
          <p:cNvPr id="15" name="Imagem 14">
            <a:extLst>
              <a:ext uri="{FF2B5EF4-FFF2-40B4-BE49-F238E27FC236}">
                <a16:creationId xmlns:a16="http://schemas.microsoft.com/office/drawing/2014/main" id="{C421B8D5-9B75-4F9D-8A4C-91B66E812334}"/>
              </a:ext>
            </a:extLst>
          </p:cNvPr>
          <p:cNvPicPr>
            <a:picLocks noChangeAspect="1"/>
          </p:cNvPicPr>
          <p:nvPr/>
        </p:nvPicPr>
        <p:blipFill>
          <a:blip r:embed="rId3"/>
          <a:stretch>
            <a:fillRect/>
          </a:stretch>
        </p:blipFill>
        <p:spPr>
          <a:xfrm>
            <a:off x="2668361" y="3429000"/>
            <a:ext cx="548688" cy="525826"/>
          </a:xfrm>
          <a:prstGeom prst="rect">
            <a:avLst/>
          </a:prstGeom>
        </p:spPr>
      </p:pic>
      <p:sp>
        <p:nvSpPr>
          <p:cNvPr id="11" name="Título 6">
            <a:extLst>
              <a:ext uri="{FF2B5EF4-FFF2-40B4-BE49-F238E27FC236}">
                <a16:creationId xmlns:a16="http://schemas.microsoft.com/office/drawing/2014/main" id="{B882E10D-60F8-415F-9394-F9CFF5F01FD5}"/>
              </a:ext>
            </a:extLst>
          </p:cNvPr>
          <p:cNvSpPr>
            <a:spLocks noGrp="1"/>
          </p:cNvSpPr>
          <p:nvPr>
            <p:ph type="title"/>
          </p:nvPr>
        </p:nvSpPr>
        <p:spPr>
          <a:xfrm>
            <a:off x="392962" y="110347"/>
            <a:ext cx="8340972" cy="391517"/>
          </a:xfrm>
        </p:spPr>
        <p:txBody>
          <a:bodyPr>
            <a:noAutofit/>
          </a:bodyPr>
          <a:lstStyle/>
          <a:p>
            <a:pPr algn="l"/>
            <a:r>
              <a:rPr lang="pt-BR" sz="2000" dirty="0">
                <a:solidFill>
                  <a:schemeClr val="tx2">
                    <a:lumMod val="50000"/>
                  </a:schemeClr>
                </a:solidFill>
              </a:rPr>
              <a:t>Infraestrutura Básica da Internet</a:t>
            </a:r>
            <a:br>
              <a:rPr lang="pt-BR" sz="2000" dirty="0">
                <a:solidFill>
                  <a:schemeClr val="tx2">
                    <a:lumMod val="50000"/>
                  </a:schemeClr>
                </a:solidFill>
              </a:rPr>
            </a:br>
            <a:r>
              <a:rPr lang="pt-BR" sz="2000" b="1" dirty="0">
                <a:solidFill>
                  <a:schemeClr val="accent1"/>
                </a:solidFill>
              </a:rPr>
              <a:t>Quiz</a:t>
            </a:r>
            <a:endParaRPr lang="pt-BR" sz="3600" b="1" dirty="0">
              <a:solidFill>
                <a:schemeClr val="accent1"/>
              </a:solidFill>
            </a:endParaRPr>
          </a:p>
        </p:txBody>
      </p:sp>
    </p:spTree>
    <p:extLst>
      <p:ext uri="{BB962C8B-B14F-4D97-AF65-F5344CB8AC3E}">
        <p14:creationId xmlns:p14="http://schemas.microsoft.com/office/powerpoint/2010/main" val="2711926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92962" y="110347"/>
            <a:ext cx="8340972" cy="391517"/>
          </a:xfrm>
        </p:spPr>
        <p:txBody>
          <a:bodyPr>
            <a:noAutofit/>
          </a:bodyPr>
          <a:lstStyle/>
          <a:p>
            <a:pPr algn="l"/>
            <a:r>
              <a:rPr lang="pt-BR" sz="2000" dirty="0">
                <a:solidFill>
                  <a:schemeClr val="tx2">
                    <a:lumMod val="50000"/>
                  </a:schemeClr>
                </a:solidFill>
              </a:rPr>
              <a:t>Infraestrutura Básica da Internet</a:t>
            </a:r>
            <a:br>
              <a:rPr lang="pt-BR" sz="2000" dirty="0">
                <a:solidFill>
                  <a:schemeClr val="tx2">
                    <a:lumMod val="50000"/>
                  </a:schemeClr>
                </a:solidFill>
              </a:rPr>
            </a:br>
            <a:r>
              <a:rPr lang="pt-BR" sz="2000" b="1" dirty="0">
                <a:solidFill>
                  <a:schemeClr val="accent1"/>
                </a:solidFill>
              </a:rPr>
              <a:t>Quiz</a:t>
            </a:r>
            <a:endParaRPr lang="pt-BR" sz="3600" b="1" dirty="0">
              <a:solidFill>
                <a:schemeClr val="accent1"/>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1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16" name="Retângulo 15">
            <a:extLst>
              <a:ext uri="{FF2B5EF4-FFF2-40B4-BE49-F238E27FC236}">
                <a16:creationId xmlns:a16="http://schemas.microsoft.com/office/drawing/2014/main" id="{4D829DD6-1129-4E98-BA88-2987703C32D5}"/>
              </a:ext>
            </a:extLst>
          </p:cNvPr>
          <p:cNvSpPr/>
          <p:nvPr/>
        </p:nvSpPr>
        <p:spPr>
          <a:xfrm>
            <a:off x="440095" y="1542310"/>
            <a:ext cx="8407952" cy="738664"/>
          </a:xfrm>
          <a:prstGeom prst="rect">
            <a:avLst/>
          </a:prstGeom>
        </p:spPr>
        <p:txBody>
          <a:bodyPr wrap="square">
            <a:spAutoFit/>
          </a:bodyPr>
          <a:lstStyle/>
          <a:p>
            <a:r>
              <a:rPr lang="pt-PT" sz="1400" dirty="0"/>
              <a:t>Qual destes não foi criado pelo IETF como uma solução para a segurança do protocolo Border Gateway?</a:t>
            </a:r>
            <a:br>
              <a:rPr lang="pt-PT" sz="1400" dirty="0"/>
            </a:br>
            <a:br>
              <a:rPr lang="pt-PT" sz="1400" dirty="0"/>
            </a:br>
            <a:r>
              <a:rPr lang="pt-PT" sz="1400" b="1" dirty="0">
                <a:solidFill>
                  <a:srgbClr val="00B0F0"/>
                </a:solidFill>
              </a:rPr>
              <a:t>Escolha a opção correta abaixo e clique em Enviar</a:t>
            </a:r>
          </a:p>
        </p:txBody>
      </p:sp>
      <p:sp>
        <p:nvSpPr>
          <p:cNvPr id="28" name="Retângulo 27">
            <a:extLst>
              <a:ext uri="{FF2B5EF4-FFF2-40B4-BE49-F238E27FC236}">
                <a16:creationId xmlns:a16="http://schemas.microsoft.com/office/drawing/2014/main" id="{B6667082-AB40-453A-924F-A8381773CBB0}"/>
              </a:ext>
            </a:extLst>
          </p:cNvPr>
          <p:cNvSpPr/>
          <p:nvPr/>
        </p:nvSpPr>
        <p:spPr>
          <a:xfrm>
            <a:off x="517739" y="4184620"/>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734689" y="4184620"/>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pic>
        <p:nvPicPr>
          <p:cNvPr id="13" name="Imagem 12">
            <a:extLst>
              <a:ext uri="{FF2B5EF4-FFF2-40B4-BE49-F238E27FC236}">
                <a16:creationId xmlns:a16="http://schemas.microsoft.com/office/drawing/2014/main" id="{F833A800-1ADA-4CBC-BA61-C1465669E80B}"/>
              </a:ext>
            </a:extLst>
          </p:cNvPr>
          <p:cNvPicPr>
            <a:picLocks noChangeAspect="1"/>
          </p:cNvPicPr>
          <p:nvPr/>
        </p:nvPicPr>
        <p:blipFill>
          <a:blip r:embed="rId4"/>
          <a:stretch>
            <a:fillRect/>
          </a:stretch>
        </p:blipFill>
        <p:spPr>
          <a:xfrm>
            <a:off x="395703" y="2504687"/>
            <a:ext cx="318736" cy="247906"/>
          </a:xfrm>
          <a:prstGeom prst="rect">
            <a:avLst/>
          </a:prstGeom>
        </p:spPr>
      </p:pic>
      <p:sp>
        <p:nvSpPr>
          <p:cNvPr id="14" name="Retângulo 13">
            <a:extLst>
              <a:ext uri="{FF2B5EF4-FFF2-40B4-BE49-F238E27FC236}">
                <a16:creationId xmlns:a16="http://schemas.microsoft.com/office/drawing/2014/main" id="{BB9B548B-7187-4237-9140-A36BF22C1991}"/>
              </a:ext>
            </a:extLst>
          </p:cNvPr>
          <p:cNvSpPr/>
          <p:nvPr/>
        </p:nvSpPr>
        <p:spPr>
          <a:xfrm>
            <a:off x="692643" y="2469105"/>
            <a:ext cx="3879588" cy="307777"/>
          </a:xfrm>
          <a:prstGeom prst="rect">
            <a:avLst/>
          </a:prstGeom>
        </p:spPr>
        <p:txBody>
          <a:bodyPr wrap="none">
            <a:spAutoFit/>
          </a:bodyPr>
          <a:lstStyle/>
          <a:p>
            <a:r>
              <a:rPr lang="pt-PT" sz="1400" dirty="0">
                <a:latin typeface="Arial Unicode MS"/>
              </a:rPr>
              <a:t>Routing Policy Specification Language (RPSL)</a:t>
            </a:r>
            <a:endParaRPr lang="en-US" sz="1400" dirty="0">
              <a:latin typeface="Arial Unicode MS"/>
            </a:endParaRPr>
          </a:p>
        </p:txBody>
      </p:sp>
      <p:sp>
        <p:nvSpPr>
          <p:cNvPr id="15" name="Retângulo 14">
            <a:extLst>
              <a:ext uri="{FF2B5EF4-FFF2-40B4-BE49-F238E27FC236}">
                <a16:creationId xmlns:a16="http://schemas.microsoft.com/office/drawing/2014/main" id="{2237B8A7-9643-4F6D-B358-92480437CA23}"/>
              </a:ext>
            </a:extLst>
          </p:cNvPr>
          <p:cNvSpPr/>
          <p:nvPr/>
        </p:nvSpPr>
        <p:spPr>
          <a:xfrm>
            <a:off x="692643" y="2856464"/>
            <a:ext cx="3100529" cy="307777"/>
          </a:xfrm>
          <a:prstGeom prst="rect">
            <a:avLst/>
          </a:prstGeom>
        </p:spPr>
        <p:txBody>
          <a:bodyPr wrap="none">
            <a:spAutoFit/>
          </a:bodyPr>
          <a:lstStyle/>
          <a:p>
            <a:r>
              <a:rPr lang="pt-PT" sz="1400" dirty="0">
                <a:latin typeface="Arial Unicode MS"/>
              </a:rPr>
              <a:t>Secure Inter-Domain Routing (SIDR)</a:t>
            </a:r>
            <a:endParaRPr lang="en-US" sz="1400" dirty="0">
              <a:latin typeface="Arial Unicode MS"/>
            </a:endParaRPr>
          </a:p>
        </p:txBody>
      </p:sp>
      <p:sp>
        <p:nvSpPr>
          <p:cNvPr id="17" name="Retângulo 16">
            <a:extLst>
              <a:ext uri="{FF2B5EF4-FFF2-40B4-BE49-F238E27FC236}">
                <a16:creationId xmlns:a16="http://schemas.microsoft.com/office/drawing/2014/main" id="{B7DC6233-691C-4953-A7A5-4A68AC00D596}"/>
              </a:ext>
            </a:extLst>
          </p:cNvPr>
          <p:cNvSpPr/>
          <p:nvPr/>
        </p:nvSpPr>
        <p:spPr>
          <a:xfrm>
            <a:off x="692643" y="3272087"/>
            <a:ext cx="4519186" cy="307777"/>
          </a:xfrm>
          <a:prstGeom prst="rect">
            <a:avLst/>
          </a:prstGeom>
        </p:spPr>
        <p:txBody>
          <a:bodyPr wrap="none">
            <a:spAutoFit/>
          </a:bodyPr>
          <a:lstStyle/>
          <a:p>
            <a:r>
              <a:rPr lang="pt-PT" sz="1400" dirty="0">
                <a:latin typeface="Arial Unicode MS"/>
              </a:rPr>
              <a:t>Domain Name System Security Extensions (DNSEEC)</a:t>
            </a:r>
            <a:endParaRPr lang="en-US" sz="1400" dirty="0">
              <a:latin typeface="Arial Unicode MS"/>
            </a:endParaRPr>
          </a:p>
        </p:txBody>
      </p:sp>
      <p:pic>
        <p:nvPicPr>
          <p:cNvPr id="19" name="Imagem 18">
            <a:extLst>
              <a:ext uri="{FF2B5EF4-FFF2-40B4-BE49-F238E27FC236}">
                <a16:creationId xmlns:a16="http://schemas.microsoft.com/office/drawing/2014/main" id="{91F4039D-583D-4AE5-9A37-CFCD4C1F653A}"/>
              </a:ext>
            </a:extLst>
          </p:cNvPr>
          <p:cNvPicPr>
            <a:picLocks noChangeAspect="1"/>
          </p:cNvPicPr>
          <p:nvPr/>
        </p:nvPicPr>
        <p:blipFill>
          <a:blip r:embed="rId4"/>
          <a:stretch>
            <a:fillRect/>
          </a:stretch>
        </p:blipFill>
        <p:spPr>
          <a:xfrm>
            <a:off x="398476" y="2856588"/>
            <a:ext cx="318736" cy="247906"/>
          </a:xfrm>
          <a:prstGeom prst="rect">
            <a:avLst/>
          </a:prstGeom>
        </p:spPr>
      </p:pic>
      <p:pic>
        <p:nvPicPr>
          <p:cNvPr id="20" name="Imagem 19">
            <a:extLst>
              <a:ext uri="{FF2B5EF4-FFF2-40B4-BE49-F238E27FC236}">
                <a16:creationId xmlns:a16="http://schemas.microsoft.com/office/drawing/2014/main" id="{ED74CB5D-C14C-48B0-B45F-D5551131EDFF}"/>
              </a:ext>
            </a:extLst>
          </p:cNvPr>
          <p:cNvPicPr>
            <a:picLocks noChangeAspect="1"/>
          </p:cNvPicPr>
          <p:nvPr/>
        </p:nvPicPr>
        <p:blipFill>
          <a:blip r:embed="rId4"/>
          <a:stretch>
            <a:fillRect/>
          </a:stretch>
        </p:blipFill>
        <p:spPr>
          <a:xfrm>
            <a:off x="398477" y="3272227"/>
            <a:ext cx="318736" cy="247906"/>
          </a:xfrm>
          <a:prstGeom prst="rect">
            <a:avLst/>
          </a:prstGeom>
        </p:spPr>
      </p:pic>
    </p:spTree>
    <p:extLst>
      <p:ext uri="{BB962C8B-B14F-4D97-AF65-F5344CB8AC3E}">
        <p14:creationId xmlns:p14="http://schemas.microsoft.com/office/powerpoint/2010/main" val="131068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64</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2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28" name="Retângulo 27">
            <a:extLst>
              <a:ext uri="{FF2B5EF4-FFF2-40B4-BE49-F238E27FC236}">
                <a16:creationId xmlns:a16="http://schemas.microsoft.com/office/drawing/2014/main" id="{B6667082-AB40-453A-924F-A8381773CBB0}"/>
              </a:ext>
            </a:extLst>
          </p:cNvPr>
          <p:cNvSpPr/>
          <p:nvPr/>
        </p:nvSpPr>
        <p:spPr>
          <a:xfrm>
            <a:off x="517739" y="5244162"/>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734689" y="5244162"/>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graphicFrame>
        <p:nvGraphicFramePr>
          <p:cNvPr id="5" name="Tabela 4">
            <a:extLst>
              <a:ext uri="{FF2B5EF4-FFF2-40B4-BE49-F238E27FC236}">
                <a16:creationId xmlns:a16="http://schemas.microsoft.com/office/drawing/2014/main" id="{5A424C66-105E-49CE-B59E-23E2DBFB16E3}"/>
              </a:ext>
            </a:extLst>
          </p:cNvPr>
          <p:cNvGraphicFramePr>
            <a:graphicFrameLocks noGrp="1"/>
          </p:cNvGraphicFramePr>
          <p:nvPr/>
        </p:nvGraphicFramePr>
        <p:xfrm>
          <a:off x="3962138" y="1101436"/>
          <a:ext cx="360480" cy="1463040"/>
        </p:xfrm>
        <a:graphic>
          <a:graphicData uri="http://schemas.openxmlformats.org/drawingml/2006/table">
            <a:tbl>
              <a:tblPr/>
              <a:tblGrid>
                <a:gridCol w="360480">
                  <a:extLst>
                    <a:ext uri="{9D8B030D-6E8A-4147-A177-3AD203B41FA5}">
                      <a16:colId xmlns:a16="http://schemas.microsoft.com/office/drawing/2014/main" val="238869972"/>
                    </a:ext>
                  </a:extLst>
                </a:gridCol>
              </a:tblGrid>
              <a:tr h="132735">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2646909036"/>
                  </a:ext>
                </a:extLst>
              </a:tr>
              <a:tr h="228600">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1093946455"/>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3826062392"/>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1800483585"/>
                  </a:ext>
                </a:extLst>
              </a:tr>
            </a:tbl>
          </a:graphicData>
        </a:graphic>
      </p:graphicFrame>
      <p:sp>
        <p:nvSpPr>
          <p:cNvPr id="12" name="Retângulo 11">
            <a:extLst>
              <a:ext uri="{FF2B5EF4-FFF2-40B4-BE49-F238E27FC236}">
                <a16:creationId xmlns:a16="http://schemas.microsoft.com/office/drawing/2014/main" id="{F8AA327F-3638-4FFE-BE0E-3AE726AEE42B}"/>
              </a:ext>
            </a:extLst>
          </p:cNvPr>
          <p:cNvSpPr/>
          <p:nvPr/>
        </p:nvSpPr>
        <p:spPr>
          <a:xfrm>
            <a:off x="377237" y="1645175"/>
            <a:ext cx="8068493" cy="954107"/>
          </a:xfrm>
          <a:prstGeom prst="rect">
            <a:avLst/>
          </a:prstGeom>
        </p:spPr>
        <p:txBody>
          <a:bodyPr wrap="square">
            <a:spAutoFit/>
          </a:bodyPr>
          <a:lstStyle/>
          <a:p>
            <a:r>
              <a:rPr lang="pt-PT" sz="1400" dirty="0"/>
              <a:t>Qual destes não é um exemplo das possíveis interrupções que podem gerar consequências para os usuários da Internet?</a:t>
            </a:r>
            <a:br>
              <a:rPr lang="pt-PT" sz="1400" dirty="0"/>
            </a:br>
            <a:br>
              <a:rPr lang="pt-PT" sz="1400" dirty="0"/>
            </a:br>
            <a:r>
              <a:rPr lang="pt-PT" sz="1400" b="1" dirty="0">
                <a:solidFill>
                  <a:srgbClr val="00B0F0"/>
                </a:solidFill>
              </a:rPr>
              <a:t>Escolha a opção correta abaixo e clique em Enviar.</a:t>
            </a:r>
            <a:endParaRPr lang="en-US" sz="1400" b="1" dirty="0">
              <a:solidFill>
                <a:srgbClr val="00B0F0"/>
              </a:solidFill>
              <a:latin typeface="Arial Unicode MS"/>
            </a:endParaRPr>
          </a:p>
        </p:txBody>
      </p:sp>
      <p:pic>
        <p:nvPicPr>
          <p:cNvPr id="15" name="Imagem 14">
            <a:extLst>
              <a:ext uri="{FF2B5EF4-FFF2-40B4-BE49-F238E27FC236}">
                <a16:creationId xmlns:a16="http://schemas.microsoft.com/office/drawing/2014/main" id="{195EF421-33EF-4AA6-8DA8-1BBECB5DDFFA}"/>
              </a:ext>
            </a:extLst>
          </p:cNvPr>
          <p:cNvPicPr>
            <a:picLocks noChangeAspect="1"/>
          </p:cNvPicPr>
          <p:nvPr/>
        </p:nvPicPr>
        <p:blipFill>
          <a:blip r:embed="rId4"/>
          <a:stretch>
            <a:fillRect/>
          </a:stretch>
        </p:blipFill>
        <p:spPr>
          <a:xfrm>
            <a:off x="395703" y="2809488"/>
            <a:ext cx="318736" cy="247906"/>
          </a:xfrm>
          <a:prstGeom prst="rect">
            <a:avLst/>
          </a:prstGeom>
        </p:spPr>
      </p:pic>
      <p:sp>
        <p:nvSpPr>
          <p:cNvPr id="16" name="Retângulo 15">
            <a:extLst>
              <a:ext uri="{FF2B5EF4-FFF2-40B4-BE49-F238E27FC236}">
                <a16:creationId xmlns:a16="http://schemas.microsoft.com/office/drawing/2014/main" id="{88AF71C7-38B3-4AB5-B351-8D1C70567CFE}"/>
              </a:ext>
            </a:extLst>
          </p:cNvPr>
          <p:cNvSpPr/>
          <p:nvPr/>
        </p:nvSpPr>
        <p:spPr>
          <a:xfrm>
            <a:off x="692643" y="2773906"/>
            <a:ext cx="4305987" cy="307777"/>
          </a:xfrm>
          <a:prstGeom prst="rect">
            <a:avLst/>
          </a:prstGeom>
        </p:spPr>
        <p:txBody>
          <a:bodyPr wrap="none">
            <a:spAutoFit/>
          </a:bodyPr>
          <a:lstStyle/>
          <a:p>
            <a:r>
              <a:rPr lang="pt-PT" sz="1400" dirty="0">
                <a:latin typeface="Arial Unicode MS"/>
              </a:rPr>
              <a:t>Incidents validating Internet Exchange Points (IXPs)</a:t>
            </a:r>
            <a:endParaRPr lang="en-US" sz="1400" dirty="0">
              <a:latin typeface="Arial Unicode MS"/>
            </a:endParaRPr>
          </a:p>
        </p:txBody>
      </p:sp>
      <p:sp>
        <p:nvSpPr>
          <p:cNvPr id="17" name="Retângulo 16">
            <a:extLst>
              <a:ext uri="{FF2B5EF4-FFF2-40B4-BE49-F238E27FC236}">
                <a16:creationId xmlns:a16="http://schemas.microsoft.com/office/drawing/2014/main" id="{BDA28688-BBCD-4291-884A-DC3BEFFDD036}"/>
              </a:ext>
            </a:extLst>
          </p:cNvPr>
          <p:cNvSpPr/>
          <p:nvPr/>
        </p:nvSpPr>
        <p:spPr>
          <a:xfrm>
            <a:off x="692643" y="3161265"/>
            <a:ext cx="4318746" cy="307777"/>
          </a:xfrm>
          <a:prstGeom prst="rect">
            <a:avLst/>
          </a:prstGeom>
        </p:spPr>
        <p:txBody>
          <a:bodyPr wrap="none">
            <a:spAutoFit/>
          </a:bodyPr>
          <a:lstStyle/>
          <a:p>
            <a:r>
              <a:rPr lang="pt-PT" sz="1400" dirty="0">
                <a:latin typeface="Arial Unicode MS"/>
              </a:rPr>
              <a:t>Incidents affecting the internet domain name system</a:t>
            </a:r>
            <a:endParaRPr lang="en-US" sz="1400" dirty="0">
              <a:latin typeface="Arial Unicode MS"/>
            </a:endParaRPr>
          </a:p>
        </p:txBody>
      </p:sp>
      <p:sp>
        <p:nvSpPr>
          <p:cNvPr id="18" name="Retângulo 17">
            <a:extLst>
              <a:ext uri="{FF2B5EF4-FFF2-40B4-BE49-F238E27FC236}">
                <a16:creationId xmlns:a16="http://schemas.microsoft.com/office/drawing/2014/main" id="{75FF54C1-B7C5-402A-88C8-126F78CB66F5}"/>
              </a:ext>
            </a:extLst>
          </p:cNvPr>
          <p:cNvSpPr/>
          <p:nvPr/>
        </p:nvSpPr>
        <p:spPr>
          <a:xfrm>
            <a:off x="692643" y="3576888"/>
            <a:ext cx="3437159" cy="307777"/>
          </a:xfrm>
          <a:prstGeom prst="rect">
            <a:avLst/>
          </a:prstGeom>
        </p:spPr>
        <p:txBody>
          <a:bodyPr wrap="none">
            <a:spAutoFit/>
          </a:bodyPr>
          <a:lstStyle/>
          <a:p>
            <a:r>
              <a:rPr lang="pt-PT" sz="1400" dirty="0">
                <a:latin typeface="Arial Unicode MS"/>
              </a:rPr>
              <a:t>Incidents corrupting certificate authorities</a:t>
            </a:r>
            <a:endParaRPr lang="en-US" sz="1400" dirty="0">
              <a:latin typeface="Arial Unicode MS"/>
            </a:endParaRPr>
          </a:p>
        </p:txBody>
      </p:sp>
      <p:pic>
        <p:nvPicPr>
          <p:cNvPr id="19" name="Imagem 18">
            <a:extLst>
              <a:ext uri="{FF2B5EF4-FFF2-40B4-BE49-F238E27FC236}">
                <a16:creationId xmlns:a16="http://schemas.microsoft.com/office/drawing/2014/main" id="{8F55C702-A8F9-484E-A974-A68C6E458D04}"/>
              </a:ext>
            </a:extLst>
          </p:cNvPr>
          <p:cNvPicPr>
            <a:picLocks noChangeAspect="1"/>
          </p:cNvPicPr>
          <p:nvPr/>
        </p:nvPicPr>
        <p:blipFill>
          <a:blip r:embed="rId4"/>
          <a:stretch>
            <a:fillRect/>
          </a:stretch>
        </p:blipFill>
        <p:spPr>
          <a:xfrm>
            <a:off x="398476" y="3161389"/>
            <a:ext cx="318736" cy="247906"/>
          </a:xfrm>
          <a:prstGeom prst="rect">
            <a:avLst/>
          </a:prstGeom>
        </p:spPr>
      </p:pic>
      <p:pic>
        <p:nvPicPr>
          <p:cNvPr id="20" name="Imagem 19">
            <a:extLst>
              <a:ext uri="{FF2B5EF4-FFF2-40B4-BE49-F238E27FC236}">
                <a16:creationId xmlns:a16="http://schemas.microsoft.com/office/drawing/2014/main" id="{D5C73064-D52A-4288-A8AB-89363CF2E28A}"/>
              </a:ext>
            </a:extLst>
          </p:cNvPr>
          <p:cNvPicPr>
            <a:picLocks noChangeAspect="1"/>
          </p:cNvPicPr>
          <p:nvPr/>
        </p:nvPicPr>
        <p:blipFill>
          <a:blip r:embed="rId4"/>
          <a:stretch>
            <a:fillRect/>
          </a:stretch>
        </p:blipFill>
        <p:spPr>
          <a:xfrm>
            <a:off x="398477" y="3577028"/>
            <a:ext cx="318736" cy="247906"/>
          </a:xfrm>
          <a:prstGeom prst="rect">
            <a:avLst/>
          </a:prstGeom>
        </p:spPr>
      </p:pic>
      <p:sp>
        <p:nvSpPr>
          <p:cNvPr id="23" name="Título 6">
            <a:extLst>
              <a:ext uri="{FF2B5EF4-FFF2-40B4-BE49-F238E27FC236}">
                <a16:creationId xmlns:a16="http://schemas.microsoft.com/office/drawing/2014/main" id="{EFA7DD9D-7F78-4EFA-965A-EDFA3895212D}"/>
              </a:ext>
            </a:extLst>
          </p:cNvPr>
          <p:cNvSpPr txBox="1">
            <a:spLocks/>
          </p:cNvSpPr>
          <p:nvPr/>
        </p:nvSpPr>
        <p:spPr>
          <a:xfrm>
            <a:off x="392962" y="110347"/>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a:solidFill>
                  <a:schemeClr val="tx2">
                    <a:lumMod val="50000"/>
                  </a:schemeClr>
                </a:solidFill>
              </a:rPr>
              <a:t>Infraestrutura Básica da Internet</a:t>
            </a:r>
            <a:br>
              <a:rPr lang="pt-BR" sz="2000">
                <a:solidFill>
                  <a:schemeClr val="tx2">
                    <a:lumMod val="50000"/>
                  </a:schemeClr>
                </a:solidFill>
              </a:rPr>
            </a:br>
            <a:r>
              <a:rPr lang="pt-BR" sz="2000" b="1">
                <a:solidFill>
                  <a:schemeClr val="accent1"/>
                </a:solidFill>
              </a:rPr>
              <a:t>Quiz</a:t>
            </a:r>
            <a:endParaRPr lang="pt-BR" sz="3600" b="1" dirty="0">
              <a:solidFill>
                <a:schemeClr val="accent1"/>
              </a:solidFill>
            </a:endParaRPr>
          </a:p>
        </p:txBody>
      </p:sp>
    </p:spTree>
    <p:extLst>
      <p:ext uri="{BB962C8B-B14F-4D97-AF65-F5344CB8AC3E}">
        <p14:creationId xmlns:p14="http://schemas.microsoft.com/office/powerpoint/2010/main" val="1124622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65</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8821E82E-ACE8-4011-802D-AD8548554A40}"/>
              </a:ext>
            </a:extLst>
          </p:cNvPr>
          <p:cNvSpPr/>
          <p:nvPr/>
        </p:nvSpPr>
        <p:spPr>
          <a:xfrm>
            <a:off x="1538701" y="1882038"/>
            <a:ext cx="6379813" cy="3170099"/>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b="1" dirty="0"/>
              <a:t>Infraestrutura Básica da Internet</a:t>
            </a:r>
          </a:p>
          <a:p>
            <a:pPr algn="ctr"/>
            <a:r>
              <a:rPr lang="pt-PT" sz="1400" dirty="0"/>
              <a:t>Quiz</a:t>
            </a:r>
          </a:p>
          <a:p>
            <a:pPr algn="ctr"/>
            <a:endParaRPr lang="pt-PT" sz="1400" dirty="0"/>
          </a:p>
          <a:p>
            <a:pPr algn="ctr"/>
            <a:r>
              <a:rPr lang="pt-PT" sz="1400" dirty="0"/>
              <a:t>Você pontuou</a:t>
            </a:r>
          </a:p>
          <a:p>
            <a:pPr algn="ctr"/>
            <a:endParaRPr lang="pt-PT" sz="1400" dirty="0"/>
          </a:p>
          <a:p>
            <a:pPr algn="ctr"/>
            <a:r>
              <a:rPr lang="pt-PT" sz="1400" dirty="0"/>
              <a:t>0 de 2</a:t>
            </a:r>
          </a:p>
          <a:p>
            <a:pPr algn="ctr"/>
            <a:br>
              <a:rPr lang="pt-PT" sz="1400" b="1" dirty="0"/>
            </a:br>
            <a:r>
              <a:rPr lang="pt-PT" sz="1400" b="1" dirty="0"/>
              <a:t>Agora pressione a seta para frente para passar para o próximo</a:t>
            </a:r>
          </a:p>
          <a:p>
            <a:pPr algn="ctr"/>
            <a:r>
              <a:rPr lang="pt-PT" sz="1400" b="1" dirty="0"/>
              <a:t> tópico que é Protegendo novas tecnologias, como a IoT</a:t>
            </a:r>
            <a:endParaRPr lang="pt-PT" sz="1200" b="1" dirty="0"/>
          </a:p>
          <a:p>
            <a:pPr algn="ctr"/>
            <a:endParaRPr lang="pt-PT" sz="1200" b="1" dirty="0"/>
          </a:p>
          <a:p>
            <a:pPr algn="ctr"/>
            <a:endParaRPr lang="pt-PT" sz="1200" b="1" dirty="0"/>
          </a:p>
        </p:txBody>
      </p:sp>
      <p:sp>
        <p:nvSpPr>
          <p:cNvPr id="2" name="Retângulo 1">
            <a:extLst>
              <a:ext uri="{FF2B5EF4-FFF2-40B4-BE49-F238E27FC236}">
                <a16:creationId xmlns:a16="http://schemas.microsoft.com/office/drawing/2014/main" id="{26BA8BCA-A087-4261-8B81-D9416CD66788}"/>
              </a:ext>
            </a:extLst>
          </p:cNvPr>
          <p:cNvSpPr/>
          <p:nvPr/>
        </p:nvSpPr>
        <p:spPr>
          <a:xfrm>
            <a:off x="626276" y="5833786"/>
            <a:ext cx="8204662" cy="307777"/>
          </a:xfrm>
          <a:prstGeom prst="rect">
            <a:avLst/>
          </a:prstGeom>
        </p:spPr>
        <p:txBody>
          <a:bodyPr wrap="square">
            <a:spAutoFit/>
          </a:bodyPr>
          <a:lstStyle/>
          <a:p>
            <a:r>
              <a:rPr lang="pt-PT" sz="1400" b="1" dirty="0">
                <a:solidFill>
                  <a:srgbClr val="00B0F0"/>
                </a:solidFill>
              </a:rPr>
              <a:t>Se você deseja revisar as perguntas deste questionário, clique na seta Voltar no painel de controle abaixo.</a:t>
            </a:r>
            <a:endParaRPr lang="en-US" sz="1400" b="1" dirty="0">
              <a:solidFill>
                <a:srgbClr val="00B0F0"/>
              </a:solidFill>
            </a:endParaRPr>
          </a:p>
        </p:txBody>
      </p:sp>
      <p:pic>
        <p:nvPicPr>
          <p:cNvPr id="3" name="Imagem 2">
            <a:extLst>
              <a:ext uri="{FF2B5EF4-FFF2-40B4-BE49-F238E27FC236}">
                <a16:creationId xmlns:a16="http://schemas.microsoft.com/office/drawing/2014/main" id="{C74AC432-9A43-47D8-ACE5-82E27D54F513}"/>
              </a:ext>
            </a:extLst>
          </p:cNvPr>
          <p:cNvPicPr>
            <a:picLocks noChangeAspect="1"/>
          </p:cNvPicPr>
          <p:nvPr/>
        </p:nvPicPr>
        <p:blipFill>
          <a:blip r:embed="rId3"/>
          <a:stretch>
            <a:fillRect/>
          </a:stretch>
        </p:blipFill>
        <p:spPr>
          <a:xfrm>
            <a:off x="345828" y="5833786"/>
            <a:ext cx="243861" cy="297206"/>
          </a:xfrm>
          <a:prstGeom prst="rect">
            <a:avLst/>
          </a:prstGeom>
        </p:spPr>
      </p:pic>
      <p:sp>
        <p:nvSpPr>
          <p:cNvPr id="11" name="Título 6">
            <a:extLst>
              <a:ext uri="{FF2B5EF4-FFF2-40B4-BE49-F238E27FC236}">
                <a16:creationId xmlns:a16="http://schemas.microsoft.com/office/drawing/2014/main" id="{D3028151-C824-45FC-BFC1-02C9F740D006}"/>
              </a:ext>
            </a:extLst>
          </p:cNvPr>
          <p:cNvSpPr txBox="1">
            <a:spLocks/>
          </p:cNvSpPr>
          <p:nvPr/>
        </p:nvSpPr>
        <p:spPr>
          <a:xfrm>
            <a:off x="392962" y="110347"/>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a:solidFill>
                  <a:schemeClr val="tx2">
                    <a:lumMod val="50000"/>
                  </a:schemeClr>
                </a:solidFill>
              </a:rPr>
              <a:t>Infraestrutura Básica da Internet</a:t>
            </a:r>
            <a:br>
              <a:rPr lang="pt-BR" sz="2000">
                <a:solidFill>
                  <a:schemeClr val="tx2">
                    <a:lumMod val="50000"/>
                  </a:schemeClr>
                </a:solidFill>
              </a:rPr>
            </a:br>
            <a:r>
              <a:rPr lang="pt-BR" sz="2000" b="1">
                <a:solidFill>
                  <a:schemeClr val="accent1"/>
                </a:solidFill>
              </a:rPr>
              <a:t>Quiz</a:t>
            </a:r>
            <a:endParaRPr lang="pt-BR" sz="3600" b="1" dirty="0">
              <a:solidFill>
                <a:schemeClr val="accent1"/>
              </a:solidFill>
            </a:endParaRPr>
          </a:p>
        </p:txBody>
      </p:sp>
    </p:spTree>
    <p:extLst>
      <p:ext uri="{BB962C8B-B14F-4D97-AF65-F5344CB8AC3E}">
        <p14:creationId xmlns:p14="http://schemas.microsoft.com/office/powerpoint/2010/main" val="3477477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66</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273257" y="2553237"/>
            <a:ext cx="4226173" cy="3754874"/>
          </a:xfrm>
          <a:prstGeom prst="rect">
            <a:avLst/>
          </a:prstGeom>
        </p:spPr>
        <p:txBody>
          <a:bodyPr wrap="square">
            <a:spAutoFit/>
          </a:bodyPr>
          <a:lstStyle/>
          <a:p>
            <a:r>
              <a:rPr lang="pt-PT" sz="1400" dirty="0"/>
              <a:t>A Internet das Coisas (IoT) é o conceito abrangente dado à rede de dispositivos físicos, veículos, eletrodomésticos e outros itens incorporados a eletrônicos, software, sensores e conectividade à Internet que permitem que esses dispositivos se conectem e troquem dados.</a:t>
            </a:r>
            <a:br>
              <a:rPr lang="pt-PT" sz="1400" dirty="0"/>
            </a:br>
            <a:br>
              <a:rPr lang="pt-PT" sz="1400" dirty="0"/>
            </a:br>
            <a:r>
              <a:rPr lang="pt-PT" sz="1400" dirty="0"/>
              <a:t>As </a:t>
            </a:r>
            <a:r>
              <a:rPr lang="pt-PT" sz="1400" b="1" u="sng" dirty="0">
                <a:solidFill>
                  <a:schemeClr val="tx2"/>
                </a:solidFill>
              </a:rPr>
              <a:t>estimativas</a:t>
            </a:r>
            <a:r>
              <a:rPr lang="pt-PT" sz="1400" dirty="0"/>
              <a:t> atuais colocam o crescimento da IoT em impressionantes 20,4 bilhões de dispositivos até 2020 - e esse é o número conservador.</a:t>
            </a:r>
            <a:br>
              <a:rPr lang="pt-PT" sz="1400" dirty="0"/>
            </a:br>
            <a:br>
              <a:rPr lang="pt-PT" sz="1400" dirty="0"/>
            </a:br>
            <a:r>
              <a:rPr lang="pt-PT" sz="1400" dirty="0"/>
              <a:t>Enquanto um carro conectado à Internet ou um smartwatch não ameaçam inerentemente a segurança cibernética em geral, persistem </a:t>
            </a:r>
            <a:r>
              <a:rPr lang="pt-PT" sz="1400" b="1" u="sng" dirty="0">
                <a:solidFill>
                  <a:schemeClr val="tx2"/>
                </a:solidFill>
              </a:rPr>
              <a:t>preocupações</a:t>
            </a:r>
            <a:r>
              <a:rPr lang="pt-PT" sz="1400" dirty="0"/>
              <a:t> de que a IoT esteja sendo desenvolvida rapidamente sem a devida consideração dos profundos desafios de segurança envolvidos.</a:t>
            </a:r>
            <a:endParaRPr lang="en-US" sz="1400" dirty="0"/>
          </a:p>
        </p:txBody>
      </p:sp>
      <p:pic>
        <p:nvPicPr>
          <p:cNvPr id="3" name="Imagem 2">
            <a:extLst>
              <a:ext uri="{FF2B5EF4-FFF2-40B4-BE49-F238E27FC236}">
                <a16:creationId xmlns:a16="http://schemas.microsoft.com/office/drawing/2014/main" id="{7C11B2E7-ED3A-4529-B25D-2899C86038B7}"/>
              </a:ext>
            </a:extLst>
          </p:cNvPr>
          <p:cNvPicPr>
            <a:picLocks noChangeAspect="1"/>
          </p:cNvPicPr>
          <p:nvPr/>
        </p:nvPicPr>
        <p:blipFill>
          <a:blip r:embed="rId3"/>
          <a:stretch>
            <a:fillRect/>
          </a:stretch>
        </p:blipFill>
        <p:spPr>
          <a:xfrm>
            <a:off x="1004489" y="1027115"/>
            <a:ext cx="2188653" cy="1603212"/>
          </a:xfrm>
          <a:prstGeom prst="rect">
            <a:avLst/>
          </a:prstGeom>
        </p:spPr>
      </p:pic>
      <p:pic>
        <p:nvPicPr>
          <p:cNvPr id="6" name="Imagem 5">
            <a:extLst>
              <a:ext uri="{FF2B5EF4-FFF2-40B4-BE49-F238E27FC236}">
                <a16:creationId xmlns:a16="http://schemas.microsoft.com/office/drawing/2014/main" id="{DEEBBC55-0822-48C7-AADE-D5F4399A21EA}"/>
              </a:ext>
            </a:extLst>
          </p:cNvPr>
          <p:cNvPicPr>
            <a:picLocks noChangeAspect="1"/>
          </p:cNvPicPr>
          <p:nvPr/>
        </p:nvPicPr>
        <p:blipFill>
          <a:blip r:embed="rId4"/>
          <a:stretch>
            <a:fillRect/>
          </a:stretch>
        </p:blipFill>
        <p:spPr>
          <a:xfrm>
            <a:off x="5564311" y="3897886"/>
            <a:ext cx="2362405" cy="1280271"/>
          </a:xfrm>
          <a:prstGeom prst="rect">
            <a:avLst/>
          </a:prstGeom>
        </p:spPr>
      </p:pic>
      <p:sp>
        <p:nvSpPr>
          <p:cNvPr id="11" name="Retângulo 10">
            <a:extLst>
              <a:ext uri="{FF2B5EF4-FFF2-40B4-BE49-F238E27FC236}">
                <a16:creationId xmlns:a16="http://schemas.microsoft.com/office/drawing/2014/main" id="{86688728-7C46-4014-876A-22CC27E9796D}"/>
              </a:ext>
            </a:extLst>
          </p:cNvPr>
          <p:cNvSpPr/>
          <p:nvPr/>
        </p:nvSpPr>
        <p:spPr>
          <a:xfrm>
            <a:off x="4516314" y="860612"/>
            <a:ext cx="4458401" cy="2893100"/>
          </a:xfrm>
          <a:prstGeom prst="rect">
            <a:avLst/>
          </a:prstGeom>
        </p:spPr>
        <p:txBody>
          <a:bodyPr wrap="square">
            <a:spAutoFit/>
          </a:bodyPr>
          <a:lstStyle/>
          <a:p>
            <a:r>
              <a:rPr lang="pt-PT" sz="1400" dirty="0"/>
              <a:t>Como salientou o </a:t>
            </a:r>
            <a:r>
              <a:rPr lang="pt-PT" sz="1400" b="1" u="sng" dirty="0">
                <a:solidFill>
                  <a:schemeClr val="tx2"/>
                </a:solidFill>
              </a:rPr>
              <a:t>Relatório</a:t>
            </a:r>
            <a:r>
              <a:rPr lang="pt-PT" sz="1400" dirty="0"/>
              <a:t> Global da Internet de 2017 da ISOC intitulado Caminhos para o nosso futuro digital, a segurança é comumente citada como uma das principais preocupações sobre a IoT.</a:t>
            </a:r>
          </a:p>
          <a:p>
            <a:br>
              <a:rPr lang="pt-PT" sz="1400" dirty="0"/>
            </a:br>
            <a:r>
              <a:rPr lang="pt-PT" sz="1400" dirty="0"/>
              <a:t>Dado os inúmeros dispositivos que apresentam cada vez mais alguma forma de conectividade de dados, à medida que a IoT se prolifera, os ataques cibernéticos provavelmente se tornarão uma ameaça cada vez mais física, e não simplesmente virtual [32] - especialmente porque muitos dispositivos e dispositivos de IoT já podem espionar pessoas em suas próprias casas, incluindo televisões, utensílios de cozinha, câmeras e termostatos.</a:t>
            </a:r>
            <a:endParaRPr lang="en-US" sz="1400" dirty="0"/>
          </a:p>
        </p:txBody>
      </p:sp>
      <p:sp>
        <p:nvSpPr>
          <p:cNvPr id="10" name="Retângulo 9">
            <a:extLst>
              <a:ext uri="{FF2B5EF4-FFF2-40B4-BE49-F238E27FC236}">
                <a16:creationId xmlns:a16="http://schemas.microsoft.com/office/drawing/2014/main" id="{7F16A091-127F-4791-A2BA-72CD60007D8B}"/>
              </a:ext>
            </a:extLst>
          </p:cNvPr>
          <p:cNvSpPr/>
          <p:nvPr/>
        </p:nvSpPr>
        <p:spPr>
          <a:xfrm>
            <a:off x="4563448" y="5322331"/>
            <a:ext cx="4572000" cy="1169551"/>
          </a:xfrm>
          <a:prstGeom prst="rect">
            <a:avLst/>
          </a:prstGeom>
        </p:spPr>
        <p:txBody>
          <a:bodyPr>
            <a:spAutoFit/>
          </a:bodyPr>
          <a:lstStyle/>
          <a:p>
            <a:r>
              <a:rPr lang="pt-PT" sz="1400" dirty="0"/>
              <a:t>Além disso, os sistemas de computadores de veículos e os dispositivos de saúde da IoT, como marca-passos e bombas de insulina, podem ser explorados remotamente, levantando outras preocupações de que esses dispositivos possam ser invadidos e usados para causar danos.</a:t>
            </a:r>
          </a:p>
        </p:txBody>
      </p:sp>
    </p:spTree>
    <p:extLst>
      <p:ext uri="{BB962C8B-B14F-4D97-AF65-F5344CB8AC3E}">
        <p14:creationId xmlns:p14="http://schemas.microsoft.com/office/powerpoint/2010/main" val="1649495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67</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290141" y="879694"/>
            <a:ext cx="4226173" cy="2462213"/>
          </a:xfrm>
          <a:prstGeom prst="rect">
            <a:avLst/>
          </a:prstGeom>
        </p:spPr>
        <p:txBody>
          <a:bodyPr wrap="square">
            <a:spAutoFit/>
          </a:bodyPr>
          <a:lstStyle/>
          <a:p>
            <a:r>
              <a:rPr lang="pt-PT" sz="1400" dirty="0"/>
              <a:t>Essas preocupações se transformaram de teoria em realidade quando Dyn, uma importante infraestrutura de Internet, DNS e provedor de serviços de hospedagem em nuvem, foi atingida por um ataque massivo de negação de serviço (DDoS) distribuído por IoT em outubro de 2016, que gerou muitos dos principais sites inacessíveis.</a:t>
            </a:r>
          </a:p>
          <a:p>
            <a:br>
              <a:rPr lang="pt-PT" sz="1400" dirty="0"/>
            </a:br>
            <a:r>
              <a:rPr lang="pt-PT" sz="1400" b="1" dirty="0">
                <a:solidFill>
                  <a:srgbClr val="00B0F0"/>
                </a:solidFill>
              </a:rPr>
              <a:t>Os ciberataques DDoS tentam tornar um serviço online indisponível, sobrecarregando-o com o tráfego de várias fontes.</a:t>
            </a:r>
            <a:endParaRPr lang="en-US" sz="1400" b="1" dirty="0">
              <a:solidFill>
                <a:srgbClr val="00B0F0"/>
              </a:solidFill>
            </a:endParaRPr>
          </a:p>
        </p:txBody>
      </p:sp>
      <p:sp>
        <p:nvSpPr>
          <p:cNvPr id="11" name="Retângulo 10">
            <a:extLst>
              <a:ext uri="{FF2B5EF4-FFF2-40B4-BE49-F238E27FC236}">
                <a16:creationId xmlns:a16="http://schemas.microsoft.com/office/drawing/2014/main" id="{86688728-7C46-4014-876A-22CC27E9796D}"/>
              </a:ext>
            </a:extLst>
          </p:cNvPr>
          <p:cNvSpPr/>
          <p:nvPr/>
        </p:nvSpPr>
        <p:spPr>
          <a:xfrm>
            <a:off x="290141" y="5406633"/>
            <a:ext cx="4458401" cy="954107"/>
          </a:xfrm>
          <a:prstGeom prst="rect">
            <a:avLst/>
          </a:prstGeom>
        </p:spPr>
        <p:txBody>
          <a:bodyPr wrap="square">
            <a:spAutoFit/>
          </a:bodyPr>
          <a:lstStyle/>
          <a:p>
            <a:r>
              <a:rPr lang="pt-PT" sz="1400" dirty="0"/>
              <a:t>No caso de Dyn, o Mirai Botnet havia infectado cerca de 65.000 dispositivos de IoT nas primeiras 20 horas do ataque, onde esse número cresceu para até 300.000 dispositivos de IoT..</a:t>
            </a:r>
            <a:endParaRPr lang="en-US" sz="1400" dirty="0"/>
          </a:p>
        </p:txBody>
      </p:sp>
      <p:sp>
        <p:nvSpPr>
          <p:cNvPr id="10" name="Retângulo 9">
            <a:extLst>
              <a:ext uri="{FF2B5EF4-FFF2-40B4-BE49-F238E27FC236}">
                <a16:creationId xmlns:a16="http://schemas.microsoft.com/office/drawing/2014/main" id="{7F16A091-127F-4791-A2BA-72CD60007D8B}"/>
              </a:ext>
            </a:extLst>
          </p:cNvPr>
          <p:cNvSpPr/>
          <p:nvPr/>
        </p:nvSpPr>
        <p:spPr>
          <a:xfrm>
            <a:off x="4627688" y="826134"/>
            <a:ext cx="4226173" cy="5693866"/>
          </a:xfrm>
          <a:prstGeom prst="rect">
            <a:avLst/>
          </a:prstGeom>
        </p:spPr>
        <p:txBody>
          <a:bodyPr wrap="square">
            <a:spAutoFit/>
          </a:bodyPr>
          <a:lstStyle/>
          <a:p>
            <a:r>
              <a:rPr lang="pt-PT" sz="1400" dirty="0"/>
              <a:t>Dyn finalmente interrompeu o ataque, mas ainda assim estabeleceu um precedente para o tipo de dano que esse ataque poderia causar. [33]</a:t>
            </a:r>
          </a:p>
          <a:p>
            <a:br>
              <a:rPr lang="pt-PT" sz="1400" dirty="0"/>
            </a:br>
            <a:r>
              <a:rPr lang="pt-PT" sz="1400" dirty="0"/>
              <a:t>Informações posteriores descobriram que muitos dos dispositivos que foram invadidos simplesmente nunca tiveram sua senha de estoque alterada.</a:t>
            </a:r>
          </a:p>
          <a:p>
            <a:br>
              <a:rPr lang="pt-PT" sz="1400" dirty="0"/>
            </a:br>
            <a:r>
              <a:rPr lang="pt-PT" sz="1400" dirty="0"/>
              <a:t>Em resposta a ameaças como a Mirai Botnet, pesquisadores de segurança, empresas do setor privado, empresas de tecnologia sem fins lucrativos e outras estão respondendo à demanda por maior segurança da IoT.</a:t>
            </a:r>
          </a:p>
          <a:p>
            <a:br>
              <a:rPr lang="pt-PT" sz="1400" dirty="0"/>
            </a:br>
            <a:r>
              <a:rPr lang="pt-PT" sz="1400" dirty="0"/>
              <a:t>Eventos como o ataque Dyn DDoS mostraram quão grande é a ameaça de falhas de segurança da IoT, mas também como nem todas as soluções precisam ser complexas. Em resposta ao pedido de maior segurança, várias iniciativas foram lançadas.</a:t>
            </a:r>
          </a:p>
          <a:p>
            <a:br>
              <a:rPr lang="pt-PT" sz="1400" dirty="0"/>
            </a:br>
            <a:r>
              <a:rPr lang="pt-PT" sz="1400" dirty="0"/>
              <a:t>Os mais notáveis incluem:</a:t>
            </a:r>
          </a:p>
          <a:p>
            <a:pPr marL="285750" indent="-285750">
              <a:buFont typeface="Wingdings" panose="05000000000000000000" pitchFamily="2" charset="2"/>
              <a:buChar char="§"/>
            </a:pPr>
            <a:br>
              <a:rPr lang="pt-PT" sz="1400" dirty="0"/>
            </a:br>
            <a:r>
              <a:rPr lang="pt-PT" sz="1400" dirty="0"/>
              <a:t>Fundação de Segurança da Internet das Coisas (IoTSF)</a:t>
            </a:r>
            <a:br>
              <a:rPr lang="pt-PT" sz="1400" dirty="0"/>
            </a:br>
            <a:r>
              <a:rPr lang="pt-PT" sz="1400" dirty="0"/>
              <a:t>Coisas do Projeto (</a:t>
            </a:r>
            <a:r>
              <a:rPr lang="pt-PT" sz="1400" b="1" u="sng" dirty="0">
                <a:solidFill>
                  <a:schemeClr val="tx2"/>
                </a:solidFill>
              </a:rPr>
              <a:t>Mozilla</a:t>
            </a:r>
            <a:r>
              <a:rPr lang="pt-PT" sz="1400" dirty="0"/>
              <a:t>)</a:t>
            </a:r>
            <a:br>
              <a:rPr lang="pt-PT" sz="1400" dirty="0"/>
            </a:br>
            <a:r>
              <a:rPr lang="pt-PT" sz="1400" dirty="0"/>
              <a:t>Online Trust Alliance (</a:t>
            </a:r>
            <a:r>
              <a:rPr lang="pt-PT" sz="1400" b="1" u="sng" dirty="0">
                <a:solidFill>
                  <a:schemeClr val="tx2"/>
                </a:solidFill>
              </a:rPr>
              <a:t>OTA</a:t>
            </a:r>
            <a:r>
              <a:rPr lang="pt-PT" sz="1400" dirty="0"/>
              <a:t>)</a:t>
            </a:r>
          </a:p>
        </p:txBody>
      </p:sp>
      <p:pic>
        <p:nvPicPr>
          <p:cNvPr id="2" name="Imagem 1">
            <a:extLst>
              <a:ext uri="{FF2B5EF4-FFF2-40B4-BE49-F238E27FC236}">
                <a16:creationId xmlns:a16="http://schemas.microsoft.com/office/drawing/2014/main" id="{29C0EE40-3F49-4CDC-8EEB-9C0D5F46BD6D}"/>
              </a:ext>
            </a:extLst>
          </p:cNvPr>
          <p:cNvPicPr>
            <a:picLocks noChangeAspect="1"/>
          </p:cNvPicPr>
          <p:nvPr/>
        </p:nvPicPr>
        <p:blipFill>
          <a:blip r:embed="rId3"/>
          <a:stretch>
            <a:fillRect/>
          </a:stretch>
        </p:blipFill>
        <p:spPr>
          <a:xfrm>
            <a:off x="1024242" y="3516094"/>
            <a:ext cx="2555448" cy="1709058"/>
          </a:xfrm>
          <a:prstGeom prst="rect">
            <a:avLst/>
          </a:prstGeom>
        </p:spPr>
      </p:pic>
    </p:spTree>
    <p:extLst>
      <p:ext uri="{BB962C8B-B14F-4D97-AF65-F5344CB8AC3E}">
        <p14:creationId xmlns:p14="http://schemas.microsoft.com/office/powerpoint/2010/main" val="52365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68</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290141" y="879694"/>
            <a:ext cx="8578088" cy="523220"/>
          </a:xfrm>
          <a:prstGeom prst="rect">
            <a:avLst/>
          </a:prstGeom>
        </p:spPr>
        <p:txBody>
          <a:bodyPr wrap="square">
            <a:spAutoFit/>
          </a:bodyPr>
          <a:lstStyle/>
          <a:p>
            <a:r>
              <a:rPr lang="pt-PT" sz="1400" dirty="0"/>
              <a:t>A OTA, em particular, criou uma estrutura de segurança e confiança composta por 40 princípios divididos em quatro seções:</a:t>
            </a:r>
            <a:endParaRPr lang="en-US" sz="1400" b="1" dirty="0">
              <a:solidFill>
                <a:srgbClr val="00B0F0"/>
              </a:solidFill>
            </a:endParaRPr>
          </a:p>
        </p:txBody>
      </p:sp>
      <p:sp>
        <p:nvSpPr>
          <p:cNvPr id="11" name="Retângulo 10">
            <a:extLst>
              <a:ext uri="{FF2B5EF4-FFF2-40B4-BE49-F238E27FC236}">
                <a16:creationId xmlns:a16="http://schemas.microsoft.com/office/drawing/2014/main" id="{86688728-7C46-4014-876A-22CC27E9796D}"/>
              </a:ext>
            </a:extLst>
          </p:cNvPr>
          <p:cNvSpPr/>
          <p:nvPr/>
        </p:nvSpPr>
        <p:spPr>
          <a:xfrm>
            <a:off x="2794570" y="3491008"/>
            <a:ext cx="4458401" cy="307777"/>
          </a:xfrm>
          <a:prstGeom prst="rect">
            <a:avLst/>
          </a:prstGeom>
        </p:spPr>
        <p:txBody>
          <a:bodyPr wrap="square">
            <a:spAutoFit/>
          </a:bodyPr>
          <a:lstStyle/>
          <a:p>
            <a:r>
              <a:rPr lang="pt-PT" sz="1400" b="1" dirty="0">
                <a:solidFill>
                  <a:srgbClr val="00B0F0"/>
                </a:solidFill>
              </a:rPr>
              <a:t>Clique nos botões acima para mais informações</a:t>
            </a:r>
            <a:endParaRPr lang="en-US" sz="1400" b="1" dirty="0">
              <a:solidFill>
                <a:srgbClr val="00B0F0"/>
              </a:solidFill>
            </a:endParaRPr>
          </a:p>
        </p:txBody>
      </p:sp>
      <p:pic>
        <p:nvPicPr>
          <p:cNvPr id="3" name="Imagem 2">
            <a:extLst>
              <a:ext uri="{FF2B5EF4-FFF2-40B4-BE49-F238E27FC236}">
                <a16:creationId xmlns:a16="http://schemas.microsoft.com/office/drawing/2014/main" id="{B04B3739-4B81-4A65-B601-306EC0B21DBB}"/>
              </a:ext>
            </a:extLst>
          </p:cNvPr>
          <p:cNvPicPr>
            <a:picLocks noChangeAspect="1"/>
          </p:cNvPicPr>
          <p:nvPr/>
        </p:nvPicPr>
        <p:blipFill>
          <a:blip r:embed="rId3"/>
          <a:stretch>
            <a:fillRect/>
          </a:stretch>
        </p:blipFill>
        <p:spPr>
          <a:xfrm>
            <a:off x="788345" y="1545483"/>
            <a:ext cx="1681405" cy="1670121"/>
          </a:xfrm>
          <a:prstGeom prst="rect">
            <a:avLst/>
          </a:prstGeom>
        </p:spPr>
      </p:pic>
      <p:pic>
        <p:nvPicPr>
          <p:cNvPr id="6" name="Imagem 5">
            <a:extLst>
              <a:ext uri="{FF2B5EF4-FFF2-40B4-BE49-F238E27FC236}">
                <a16:creationId xmlns:a16="http://schemas.microsoft.com/office/drawing/2014/main" id="{639E98E6-53CE-4358-9BDE-A885BF72265F}"/>
              </a:ext>
            </a:extLst>
          </p:cNvPr>
          <p:cNvPicPr>
            <a:picLocks noChangeAspect="1"/>
          </p:cNvPicPr>
          <p:nvPr/>
        </p:nvPicPr>
        <p:blipFill>
          <a:blip r:embed="rId4"/>
          <a:stretch>
            <a:fillRect/>
          </a:stretch>
        </p:blipFill>
        <p:spPr>
          <a:xfrm>
            <a:off x="2794570" y="1545484"/>
            <a:ext cx="1777430" cy="1571509"/>
          </a:xfrm>
          <a:prstGeom prst="rect">
            <a:avLst/>
          </a:prstGeom>
        </p:spPr>
      </p:pic>
      <p:pic>
        <p:nvPicPr>
          <p:cNvPr id="12" name="Imagem 11">
            <a:extLst>
              <a:ext uri="{FF2B5EF4-FFF2-40B4-BE49-F238E27FC236}">
                <a16:creationId xmlns:a16="http://schemas.microsoft.com/office/drawing/2014/main" id="{CF1BA4B6-5DF6-4DE8-AD1D-23C023741571}"/>
              </a:ext>
            </a:extLst>
          </p:cNvPr>
          <p:cNvPicPr>
            <a:picLocks noChangeAspect="1"/>
          </p:cNvPicPr>
          <p:nvPr/>
        </p:nvPicPr>
        <p:blipFill>
          <a:blip r:embed="rId5"/>
          <a:stretch>
            <a:fillRect/>
          </a:stretch>
        </p:blipFill>
        <p:spPr>
          <a:xfrm>
            <a:off x="6955559" y="1598117"/>
            <a:ext cx="1706692" cy="1608856"/>
          </a:xfrm>
          <a:prstGeom prst="rect">
            <a:avLst/>
          </a:prstGeom>
        </p:spPr>
      </p:pic>
      <p:pic>
        <p:nvPicPr>
          <p:cNvPr id="13" name="Imagem 12">
            <a:extLst>
              <a:ext uri="{FF2B5EF4-FFF2-40B4-BE49-F238E27FC236}">
                <a16:creationId xmlns:a16="http://schemas.microsoft.com/office/drawing/2014/main" id="{77B9ECCE-1AB8-4FD6-83DA-0946C264BC5A}"/>
              </a:ext>
            </a:extLst>
          </p:cNvPr>
          <p:cNvPicPr>
            <a:picLocks noChangeAspect="1"/>
          </p:cNvPicPr>
          <p:nvPr/>
        </p:nvPicPr>
        <p:blipFill>
          <a:blip r:embed="rId6"/>
          <a:stretch>
            <a:fillRect/>
          </a:stretch>
        </p:blipFill>
        <p:spPr>
          <a:xfrm>
            <a:off x="4871533" y="1598117"/>
            <a:ext cx="1681405" cy="1571509"/>
          </a:xfrm>
          <a:prstGeom prst="rect">
            <a:avLst/>
          </a:prstGeom>
        </p:spPr>
      </p:pic>
    </p:spTree>
    <p:extLst>
      <p:ext uri="{BB962C8B-B14F-4D97-AF65-F5344CB8AC3E}">
        <p14:creationId xmlns:p14="http://schemas.microsoft.com/office/powerpoint/2010/main" val="3478359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69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290141" y="879694"/>
            <a:ext cx="8578088" cy="523220"/>
          </a:xfrm>
          <a:prstGeom prst="rect">
            <a:avLst/>
          </a:prstGeom>
        </p:spPr>
        <p:txBody>
          <a:bodyPr wrap="square">
            <a:spAutoFit/>
          </a:bodyPr>
          <a:lstStyle/>
          <a:p>
            <a:r>
              <a:rPr lang="pt-PT" sz="1400" dirty="0"/>
              <a:t>A OTA, em particular, criou uma estrutura de segurança e confiança composta por 40 princípios divididos em quatro seções:</a:t>
            </a:r>
            <a:endParaRPr lang="en-US" sz="1400" b="1" dirty="0">
              <a:solidFill>
                <a:srgbClr val="00B0F0"/>
              </a:solidFill>
            </a:endParaRPr>
          </a:p>
        </p:txBody>
      </p:sp>
      <p:sp>
        <p:nvSpPr>
          <p:cNvPr id="11" name="Retângulo 10">
            <a:extLst>
              <a:ext uri="{FF2B5EF4-FFF2-40B4-BE49-F238E27FC236}">
                <a16:creationId xmlns:a16="http://schemas.microsoft.com/office/drawing/2014/main" id="{86688728-7C46-4014-876A-22CC27E9796D}"/>
              </a:ext>
            </a:extLst>
          </p:cNvPr>
          <p:cNvSpPr/>
          <p:nvPr/>
        </p:nvSpPr>
        <p:spPr>
          <a:xfrm>
            <a:off x="1125427" y="6235525"/>
            <a:ext cx="4458401" cy="307777"/>
          </a:xfrm>
          <a:prstGeom prst="rect">
            <a:avLst/>
          </a:prstGeom>
        </p:spPr>
        <p:txBody>
          <a:bodyPr wrap="square">
            <a:spAutoFit/>
          </a:bodyPr>
          <a:lstStyle/>
          <a:p>
            <a:r>
              <a:rPr lang="pt-PT" sz="1400" b="1" dirty="0">
                <a:solidFill>
                  <a:srgbClr val="00B0F0"/>
                </a:solidFill>
              </a:rPr>
              <a:t>Clique nos botões acima para mais informações</a:t>
            </a:r>
            <a:endParaRPr lang="en-US" sz="1400" b="1" dirty="0">
              <a:solidFill>
                <a:srgbClr val="00B0F0"/>
              </a:solidFill>
            </a:endParaRPr>
          </a:p>
        </p:txBody>
      </p:sp>
      <p:pic>
        <p:nvPicPr>
          <p:cNvPr id="3" name="Imagem 2">
            <a:extLst>
              <a:ext uri="{FF2B5EF4-FFF2-40B4-BE49-F238E27FC236}">
                <a16:creationId xmlns:a16="http://schemas.microsoft.com/office/drawing/2014/main" id="{B04B3739-4B81-4A65-B601-306EC0B21DBB}"/>
              </a:ext>
            </a:extLst>
          </p:cNvPr>
          <p:cNvPicPr>
            <a:picLocks noChangeAspect="1"/>
          </p:cNvPicPr>
          <p:nvPr/>
        </p:nvPicPr>
        <p:blipFill>
          <a:blip r:embed="rId3"/>
          <a:stretch>
            <a:fillRect/>
          </a:stretch>
        </p:blipFill>
        <p:spPr>
          <a:xfrm>
            <a:off x="788345" y="1545483"/>
            <a:ext cx="1681405" cy="1670121"/>
          </a:xfrm>
          <a:prstGeom prst="rect">
            <a:avLst/>
          </a:prstGeom>
        </p:spPr>
      </p:pic>
      <p:pic>
        <p:nvPicPr>
          <p:cNvPr id="6" name="Imagem 5">
            <a:extLst>
              <a:ext uri="{FF2B5EF4-FFF2-40B4-BE49-F238E27FC236}">
                <a16:creationId xmlns:a16="http://schemas.microsoft.com/office/drawing/2014/main" id="{639E98E6-53CE-4358-9BDE-A885BF72265F}"/>
              </a:ext>
            </a:extLst>
          </p:cNvPr>
          <p:cNvPicPr>
            <a:picLocks noChangeAspect="1"/>
          </p:cNvPicPr>
          <p:nvPr/>
        </p:nvPicPr>
        <p:blipFill>
          <a:blip r:embed="rId4"/>
          <a:stretch>
            <a:fillRect/>
          </a:stretch>
        </p:blipFill>
        <p:spPr>
          <a:xfrm>
            <a:off x="2794570" y="1545484"/>
            <a:ext cx="1777430" cy="1571509"/>
          </a:xfrm>
          <a:prstGeom prst="rect">
            <a:avLst/>
          </a:prstGeom>
        </p:spPr>
      </p:pic>
      <p:pic>
        <p:nvPicPr>
          <p:cNvPr id="12" name="Imagem 11">
            <a:extLst>
              <a:ext uri="{FF2B5EF4-FFF2-40B4-BE49-F238E27FC236}">
                <a16:creationId xmlns:a16="http://schemas.microsoft.com/office/drawing/2014/main" id="{CF1BA4B6-5DF6-4DE8-AD1D-23C023741571}"/>
              </a:ext>
            </a:extLst>
          </p:cNvPr>
          <p:cNvPicPr>
            <a:picLocks noChangeAspect="1"/>
          </p:cNvPicPr>
          <p:nvPr/>
        </p:nvPicPr>
        <p:blipFill>
          <a:blip r:embed="rId5"/>
          <a:stretch>
            <a:fillRect/>
          </a:stretch>
        </p:blipFill>
        <p:spPr>
          <a:xfrm>
            <a:off x="6955559" y="1598117"/>
            <a:ext cx="1706692" cy="1608856"/>
          </a:xfrm>
          <a:prstGeom prst="rect">
            <a:avLst/>
          </a:prstGeom>
        </p:spPr>
      </p:pic>
      <p:pic>
        <p:nvPicPr>
          <p:cNvPr id="13" name="Imagem 12">
            <a:extLst>
              <a:ext uri="{FF2B5EF4-FFF2-40B4-BE49-F238E27FC236}">
                <a16:creationId xmlns:a16="http://schemas.microsoft.com/office/drawing/2014/main" id="{77B9ECCE-1AB8-4FD6-83DA-0946C264BC5A}"/>
              </a:ext>
            </a:extLst>
          </p:cNvPr>
          <p:cNvPicPr>
            <a:picLocks noChangeAspect="1"/>
          </p:cNvPicPr>
          <p:nvPr/>
        </p:nvPicPr>
        <p:blipFill>
          <a:blip r:embed="rId6"/>
          <a:stretch>
            <a:fillRect/>
          </a:stretch>
        </p:blipFill>
        <p:spPr>
          <a:xfrm>
            <a:off x="4871533" y="1598117"/>
            <a:ext cx="1681405" cy="1571509"/>
          </a:xfrm>
          <a:prstGeom prst="rect">
            <a:avLst/>
          </a:prstGeom>
        </p:spPr>
      </p:pic>
      <p:pic>
        <p:nvPicPr>
          <p:cNvPr id="2" name="Imagem 1">
            <a:extLst>
              <a:ext uri="{FF2B5EF4-FFF2-40B4-BE49-F238E27FC236}">
                <a16:creationId xmlns:a16="http://schemas.microsoft.com/office/drawing/2014/main" id="{26C9D0CE-2C1E-474A-B534-EFFCB7F973C2}"/>
              </a:ext>
            </a:extLst>
          </p:cNvPr>
          <p:cNvPicPr>
            <a:picLocks noChangeAspect="1"/>
          </p:cNvPicPr>
          <p:nvPr/>
        </p:nvPicPr>
        <p:blipFill>
          <a:blip r:embed="rId7"/>
          <a:stretch>
            <a:fillRect/>
          </a:stretch>
        </p:blipFill>
        <p:spPr>
          <a:xfrm>
            <a:off x="2063560" y="2933025"/>
            <a:ext cx="198137" cy="198137"/>
          </a:xfrm>
          <a:prstGeom prst="rect">
            <a:avLst/>
          </a:prstGeom>
        </p:spPr>
      </p:pic>
      <p:sp>
        <p:nvSpPr>
          <p:cNvPr id="7" name="Retângulo 6">
            <a:extLst>
              <a:ext uri="{FF2B5EF4-FFF2-40B4-BE49-F238E27FC236}">
                <a16:creationId xmlns:a16="http://schemas.microsoft.com/office/drawing/2014/main" id="{8A8A909F-1658-4028-8F73-394ED8791E14}"/>
              </a:ext>
            </a:extLst>
          </p:cNvPr>
          <p:cNvSpPr/>
          <p:nvPr/>
        </p:nvSpPr>
        <p:spPr>
          <a:xfrm>
            <a:off x="657801" y="3479761"/>
            <a:ext cx="8210428" cy="2031325"/>
          </a:xfrm>
          <a:prstGeom prst="rect">
            <a:avLst/>
          </a:prstGeom>
        </p:spPr>
        <p:txBody>
          <a:bodyPr wrap="square">
            <a:spAutoFit/>
          </a:bodyPr>
          <a:lstStyle/>
          <a:p>
            <a:r>
              <a:rPr lang="pt-PT" sz="1400" b="1" dirty="0"/>
              <a:t>Princípios de segurança</a:t>
            </a:r>
          </a:p>
          <a:p>
            <a:br>
              <a:rPr lang="pt-PT" sz="1400" dirty="0"/>
            </a:br>
            <a:r>
              <a:rPr lang="pt-PT" sz="1400" dirty="0"/>
              <a:t>Aplicável a qualquer dispositivo ou sensor e a todos os aplicativos e serviços de nuvem de back-end.</a:t>
            </a:r>
          </a:p>
          <a:p>
            <a:br>
              <a:rPr lang="pt-PT" sz="1400" dirty="0"/>
            </a:br>
            <a:r>
              <a:rPr lang="pt-PT" sz="1400" dirty="0"/>
              <a:t>Isso abrange desde a aplicação de um rigoroso processo de segurança de desenvolvimento de software, a adesão aos princípios de segurança de dados armazenados e transmitidos pelo dispositivo, até o gerenciamento da cadeia de suprimentos, testes de penetração e programas de relatórios de vulnerabilidades.</a:t>
            </a:r>
          </a:p>
          <a:p>
            <a:br>
              <a:rPr lang="pt-PT" sz="1400" dirty="0"/>
            </a:br>
            <a:r>
              <a:rPr lang="pt-PT" sz="1400" dirty="0"/>
              <a:t>Outros princípios descrevem o requisito de aplicação de patch de segurança no ciclo de vida.</a:t>
            </a:r>
            <a:endParaRPr lang="en-US" sz="1400" dirty="0"/>
          </a:p>
        </p:txBody>
      </p:sp>
      <p:pic>
        <p:nvPicPr>
          <p:cNvPr id="10" name="Imagem 9">
            <a:extLst>
              <a:ext uri="{FF2B5EF4-FFF2-40B4-BE49-F238E27FC236}">
                <a16:creationId xmlns:a16="http://schemas.microsoft.com/office/drawing/2014/main" id="{30AD768C-8EC8-4931-87DA-1F8F596A5CEC}"/>
              </a:ext>
            </a:extLst>
          </p:cNvPr>
          <p:cNvPicPr>
            <a:picLocks noChangeAspect="1"/>
          </p:cNvPicPr>
          <p:nvPr/>
        </p:nvPicPr>
        <p:blipFill>
          <a:blip r:embed="rId8"/>
          <a:stretch>
            <a:fillRect/>
          </a:stretch>
        </p:blipFill>
        <p:spPr>
          <a:xfrm>
            <a:off x="881566" y="6239203"/>
            <a:ext cx="243861" cy="289585"/>
          </a:xfrm>
          <a:prstGeom prst="rect">
            <a:avLst/>
          </a:prstGeom>
        </p:spPr>
      </p:pic>
    </p:spTree>
    <p:extLst>
      <p:ext uri="{BB962C8B-B14F-4D97-AF65-F5344CB8AC3E}">
        <p14:creationId xmlns:p14="http://schemas.microsoft.com/office/powerpoint/2010/main" val="406664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E8632BF-3D00-4257-A1A5-6261E982F343}"/>
              </a:ext>
            </a:extLst>
          </p:cNvPr>
          <p:cNvPicPr>
            <a:picLocks noChangeAspect="1"/>
          </p:cNvPicPr>
          <p:nvPr/>
        </p:nvPicPr>
        <p:blipFill>
          <a:blip r:embed="rId3"/>
          <a:stretch>
            <a:fillRect/>
          </a:stretch>
        </p:blipFill>
        <p:spPr>
          <a:xfrm>
            <a:off x="7367383" y="1740163"/>
            <a:ext cx="1612649" cy="1688837"/>
          </a:xfrm>
          <a:prstGeom prst="rect">
            <a:avLst/>
          </a:prstGeom>
        </p:spPr>
      </p:pic>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7</a:t>
            </a:fld>
            <a:endParaRPr lang="en-GB" altLang="en-US" noProof="0" dirty="0"/>
          </a:p>
        </p:txBody>
      </p:sp>
      <p:sp>
        <p:nvSpPr>
          <p:cNvPr id="12" name="Título 6">
            <a:extLst>
              <a:ext uri="{FF2B5EF4-FFF2-40B4-BE49-F238E27FC236}">
                <a16:creationId xmlns:a16="http://schemas.microsoft.com/office/drawing/2014/main" id="{11757BD8-E534-4AA3-83AE-BDF7DB2D66A3}"/>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sp>
        <p:nvSpPr>
          <p:cNvPr id="13" name="Rectangle 4">
            <a:extLst>
              <a:ext uri="{FF2B5EF4-FFF2-40B4-BE49-F238E27FC236}">
                <a16:creationId xmlns:a16="http://schemas.microsoft.com/office/drawing/2014/main" id="{EEE6A7FF-5B28-46F0-AFC0-695394D146B3}"/>
              </a:ext>
            </a:extLst>
          </p:cNvPr>
          <p:cNvSpPr/>
          <p:nvPr/>
        </p:nvSpPr>
        <p:spPr>
          <a:xfrm>
            <a:off x="440096" y="1120348"/>
            <a:ext cx="4311014" cy="1600438"/>
          </a:xfrm>
          <a:prstGeom prst="rect">
            <a:avLst/>
          </a:prstGeom>
        </p:spPr>
        <p:txBody>
          <a:bodyPr wrap="square">
            <a:spAutoFit/>
          </a:bodyPr>
          <a:lstStyle/>
          <a:p>
            <a:pPr algn="just"/>
            <a:r>
              <a:rPr lang="pt-PT" sz="1400" dirty="0"/>
              <a:t>A segurança cibernética é geralmente usada em conjunto com a palavra 'resiliência’.</a:t>
            </a:r>
          </a:p>
          <a:p>
            <a:pPr algn="just"/>
            <a:br>
              <a:rPr lang="pt-PT" sz="1400" dirty="0"/>
            </a:br>
            <a:r>
              <a:rPr lang="pt-PT" sz="1400" dirty="0"/>
              <a:t>Neste módulo, não separamos esses conceitos, mas aqui vale a pena notar que a resiliência geralmente se refere à capacidade de se preparar para se recuperar de um ataque cibernético.</a:t>
            </a:r>
            <a:endParaRPr lang="en-US" sz="1400" dirty="0"/>
          </a:p>
        </p:txBody>
      </p:sp>
      <p:cxnSp>
        <p:nvCxnSpPr>
          <p:cNvPr id="14" name="Conector reto 13">
            <a:extLst>
              <a:ext uri="{FF2B5EF4-FFF2-40B4-BE49-F238E27FC236}">
                <a16:creationId xmlns:a16="http://schemas.microsoft.com/office/drawing/2014/main" id="{D850AE9D-0123-4668-83C7-6B7C78ACEDDA}"/>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tângulo 14">
            <a:extLst>
              <a:ext uri="{FF2B5EF4-FFF2-40B4-BE49-F238E27FC236}">
                <a16:creationId xmlns:a16="http://schemas.microsoft.com/office/drawing/2014/main" id="{AADB575D-23D1-49EC-9DB2-A276B3B7F84B}"/>
              </a:ext>
            </a:extLst>
          </p:cNvPr>
          <p:cNvSpPr/>
          <p:nvPr/>
        </p:nvSpPr>
        <p:spPr>
          <a:xfrm>
            <a:off x="4911366" y="1060488"/>
            <a:ext cx="3233393" cy="954107"/>
          </a:xfrm>
          <a:prstGeom prst="rect">
            <a:avLst/>
          </a:prstGeom>
        </p:spPr>
        <p:txBody>
          <a:bodyPr wrap="square">
            <a:spAutoFit/>
          </a:bodyPr>
          <a:lstStyle/>
          <a:p>
            <a:r>
              <a:rPr lang="pt-PT" sz="1400" dirty="0"/>
              <a:t>O Departamento de Segurança Interna dos Estados Unidos explica que, pelo menos dentro da política dos EUA, a resiliência é definida como: [2]</a:t>
            </a:r>
            <a:endParaRPr lang="en-US" sz="1400" dirty="0"/>
          </a:p>
        </p:txBody>
      </p:sp>
      <p:sp>
        <p:nvSpPr>
          <p:cNvPr id="5" name="Retângulo 4">
            <a:extLst>
              <a:ext uri="{FF2B5EF4-FFF2-40B4-BE49-F238E27FC236}">
                <a16:creationId xmlns:a16="http://schemas.microsoft.com/office/drawing/2014/main" id="{5061AA5A-2A1A-45CF-9AD8-A44FC8020B46}"/>
              </a:ext>
            </a:extLst>
          </p:cNvPr>
          <p:cNvSpPr/>
          <p:nvPr/>
        </p:nvSpPr>
        <p:spPr>
          <a:xfrm>
            <a:off x="4911366" y="3790443"/>
            <a:ext cx="3917168" cy="2462213"/>
          </a:xfrm>
          <a:prstGeom prst="rect">
            <a:avLst/>
          </a:prstGeom>
        </p:spPr>
        <p:txBody>
          <a:bodyPr wrap="square">
            <a:spAutoFit/>
          </a:bodyPr>
          <a:lstStyle/>
          <a:p>
            <a:br>
              <a:rPr lang="pt-PT" sz="1400" dirty="0"/>
            </a:br>
            <a:r>
              <a:rPr lang="pt-PT" sz="1400" dirty="0"/>
              <a:t>A resiliência inclui a capacidade de resistir e se recuperar de ataques deliberados, acidentes ou ameaças ou incidentes que ocorrem naturalmente.</a:t>
            </a:r>
          </a:p>
          <a:p>
            <a:endParaRPr lang="pt-PT" sz="1400" dirty="0"/>
          </a:p>
          <a:p>
            <a:r>
              <a:rPr lang="pt-PT" sz="1400" dirty="0"/>
              <a:t>Exemplos de medidas de resiliência:</a:t>
            </a:r>
          </a:p>
          <a:p>
            <a:endParaRPr lang="pt-PT" sz="1400" dirty="0"/>
          </a:p>
          <a:p>
            <a:pPr marL="285750" indent="-285750">
              <a:buFont typeface="Wingdings" panose="05000000000000000000" pitchFamily="2" charset="2"/>
              <a:buChar char="§"/>
            </a:pPr>
            <a:r>
              <a:rPr lang="pt-PT" sz="1400" dirty="0"/>
              <a:t>desenvolver um plano de continuidade de negócios;</a:t>
            </a:r>
          </a:p>
          <a:p>
            <a:pPr marL="285750" indent="-285750">
              <a:buFont typeface="Wingdings" panose="05000000000000000000" pitchFamily="2" charset="2"/>
              <a:buChar char="§"/>
            </a:pPr>
            <a:r>
              <a:rPr lang="pt-PT" sz="1400" dirty="0"/>
              <a:t>ter um gerador para energia de reserva; e</a:t>
            </a:r>
          </a:p>
          <a:p>
            <a:pPr marL="285750" indent="-285750">
              <a:buFont typeface="Wingdings" panose="05000000000000000000" pitchFamily="2" charset="2"/>
              <a:buChar char="§"/>
            </a:pPr>
            <a:r>
              <a:rPr lang="pt-PT" sz="1400" dirty="0"/>
              <a:t>usando materiais de construção mais duráveis.</a:t>
            </a:r>
            <a:endParaRPr lang="en-US" sz="1400" dirty="0"/>
          </a:p>
        </p:txBody>
      </p:sp>
      <p:sp>
        <p:nvSpPr>
          <p:cNvPr id="7" name="Retângulo 6">
            <a:extLst>
              <a:ext uri="{FF2B5EF4-FFF2-40B4-BE49-F238E27FC236}">
                <a16:creationId xmlns:a16="http://schemas.microsoft.com/office/drawing/2014/main" id="{FD38FFF3-41BC-4212-8E89-F1C83D78B9AA}"/>
              </a:ext>
            </a:extLst>
          </p:cNvPr>
          <p:cNvSpPr/>
          <p:nvPr/>
        </p:nvSpPr>
        <p:spPr>
          <a:xfrm>
            <a:off x="4972641" y="2605071"/>
            <a:ext cx="2333467" cy="1169551"/>
          </a:xfrm>
          <a:prstGeom prst="rect">
            <a:avLst/>
          </a:prstGeom>
        </p:spPr>
        <p:txBody>
          <a:bodyPr wrap="square">
            <a:spAutoFit/>
          </a:bodyPr>
          <a:lstStyle/>
          <a:p>
            <a:r>
              <a:rPr lang="pt-PT" sz="1400" dirty="0"/>
              <a:t>a capacidade de preparar-se e adaptar-se a mudanças nas condições, suportar e recuperar-se rapidamente de interrupções.</a:t>
            </a:r>
            <a:endParaRPr lang="en-US" sz="1400" dirty="0"/>
          </a:p>
        </p:txBody>
      </p:sp>
      <p:pic>
        <p:nvPicPr>
          <p:cNvPr id="6" name="Imagem 5">
            <a:extLst>
              <a:ext uri="{FF2B5EF4-FFF2-40B4-BE49-F238E27FC236}">
                <a16:creationId xmlns:a16="http://schemas.microsoft.com/office/drawing/2014/main" id="{F7C97515-649C-40CC-B73B-76FD859AC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031" y="2418505"/>
            <a:ext cx="518669" cy="575651"/>
          </a:xfrm>
          <a:prstGeom prst="rect">
            <a:avLst/>
          </a:prstGeom>
        </p:spPr>
      </p:pic>
      <p:pic>
        <p:nvPicPr>
          <p:cNvPr id="9" name="Imagem 8" descr="Uma imagem contendo escuro, preto, computador, aceso&#10;&#10;Descrição gerada automaticamente">
            <a:extLst>
              <a:ext uri="{FF2B5EF4-FFF2-40B4-BE49-F238E27FC236}">
                <a16:creationId xmlns:a16="http://schemas.microsoft.com/office/drawing/2014/main" id="{79931099-72FE-4FAE-B1D7-1253CCBB51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1925" y="5957392"/>
            <a:ext cx="288107" cy="311085"/>
          </a:xfrm>
          <a:prstGeom prst="rect">
            <a:avLst/>
          </a:prstGeom>
        </p:spPr>
      </p:pic>
    </p:spTree>
    <p:extLst>
      <p:ext uri="{BB962C8B-B14F-4D97-AF65-F5344CB8AC3E}">
        <p14:creationId xmlns:p14="http://schemas.microsoft.com/office/powerpoint/2010/main" val="2152711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290141" y="879694"/>
            <a:ext cx="8578088" cy="523220"/>
          </a:xfrm>
          <a:prstGeom prst="rect">
            <a:avLst/>
          </a:prstGeom>
        </p:spPr>
        <p:txBody>
          <a:bodyPr wrap="square">
            <a:spAutoFit/>
          </a:bodyPr>
          <a:lstStyle/>
          <a:p>
            <a:r>
              <a:rPr lang="pt-PT" sz="1400" dirty="0"/>
              <a:t>A OTA, em particular, criou uma estrutura de segurança e confiança composta por 40 princípios divididos em quatro seções:</a:t>
            </a:r>
            <a:endParaRPr lang="en-US" sz="1400" b="1" dirty="0">
              <a:solidFill>
                <a:srgbClr val="00B0F0"/>
              </a:solidFill>
            </a:endParaRPr>
          </a:p>
        </p:txBody>
      </p:sp>
      <p:pic>
        <p:nvPicPr>
          <p:cNvPr id="3" name="Imagem 2">
            <a:extLst>
              <a:ext uri="{FF2B5EF4-FFF2-40B4-BE49-F238E27FC236}">
                <a16:creationId xmlns:a16="http://schemas.microsoft.com/office/drawing/2014/main" id="{B04B3739-4B81-4A65-B601-306EC0B21DBB}"/>
              </a:ext>
            </a:extLst>
          </p:cNvPr>
          <p:cNvPicPr>
            <a:picLocks noChangeAspect="1"/>
          </p:cNvPicPr>
          <p:nvPr/>
        </p:nvPicPr>
        <p:blipFill>
          <a:blip r:embed="rId3"/>
          <a:stretch>
            <a:fillRect/>
          </a:stretch>
        </p:blipFill>
        <p:spPr>
          <a:xfrm>
            <a:off x="788345" y="1545483"/>
            <a:ext cx="1681405" cy="1670121"/>
          </a:xfrm>
          <a:prstGeom prst="rect">
            <a:avLst/>
          </a:prstGeom>
        </p:spPr>
      </p:pic>
      <p:pic>
        <p:nvPicPr>
          <p:cNvPr id="6" name="Imagem 5">
            <a:extLst>
              <a:ext uri="{FF2B5EF4-FFF2-40B4-BE49-F238E27FC236}">
                <a16:creationId xmlns:a16="http://schemas.microsoft.com/office/drawing/2014/main" id="{639E98E6-53CE-4358-9BDE-A885BF72265F}"/>
              </a:ext>
            </a:extLst>
          </p:cNvPr>
          <p:cNvPicPr>
            <a:picLocks noChangeAspect="1"/>
          </p:cNvPicPr>
          <p:nvPr/>
        </p:nvPicPr>
        <p:blipFill>
          <a:blip r:embed="rId4"/>
          <a:stretch>
            <a:fillRect/>
          </a:stretch>
        </p:blipFill>
        <p:spPr>
          <a:xfrm>
            <a:off x="2794570" y="1545484"/>
            <a:ext cx="1777430" cy="1571509"/>
          </a:xfrm>
          <a:prstGeom prst="rect">
            <a:avLst/>
          </a:prstGeom>
        </p:spPr>
      </p:pic>
      <p:pic>
        <p:nvPicPr>
          <p:cNvPr id="12" name="Imagem 11">
            <a:extLst>
              <a:ext uri="{FF2B5EF4-FFF2-40B4-BE49-F238E27FC236}">
                <a16:creationId xmlns:a16="http://schemas.microsoft.com/office/drawing/2014/main" id="{CF1BA4B6-5DF6-4DE8-AD1D-23C023741571}"/>
              </a:ext>
            </a:extLst>
          </p:cNvPr>
          <p:cNvPicPr>
            <a:picLocks noChangeAspect="1"/>
          </p:cNvPicPr>
          <p:nvPr/>
        </p:nvPicPr>
        <p:blipFill>
          <a:blip r:embed="rId5"/>
          <a:stretch>
            <a:fillRect/>
          </a:stretch>
        </p:blipFill>
        <p:spPr>
          <a:xfrm>
            <a:off x="6955559" y="1598117"/>
            <a:ext cx="1706692" cy="1608856"/>
          </a:xfrm>
          <a:prstGeom prst="rect">
            <a:avLst/>
          </a:prstGeom>
        </p:spPr>
      </p:pic>
      <p:pic>
        <p:nvPicPr>
          <p:cNvPr id="13" name="Imagem 12">
            <a:extLst>
              <a:ext uri="{FF2B5EF4-FFF2-40B4-BE49-F238E27FC236}">
                <a16:creationId xmlns:a16="http://schemas.microsoft.com/office/drawing/2014/main" id="{77B9ECCE-1AB8-4FD6-83DA-0946C264BC5A}"/>
              </a:ext>
            </a:extLst>
          </p:cNvPr>
          <p:cNvPicPr>
            <a:picLocks noChangeAspect="1"/>
          </p:cNvPicPr>
          <p:nvPr/>
        </p:nvPicPr>
        <p:blipFill>
          <a:blip r:embed="rId6"/>
          <a:stretch>
            <a:fillRect/>
          </a:stretch>
        </p:blipFill>
        <p:spPr>
          <a:xfrm>
            <a:off x="4871533" y="1598117"/>
            <a:ext cx="1681405" cy="1571509"/>
          </a:xfrm>
          <a:prstGeom prst="rect">
            <a:avLst/>
          </a:prstGeom>
        </p:spPr>
      </p:pic>
      <p:pic>
        <p:nvPicPr>
          <p:cNvPr id="2" name="Imagem 1">
            <a:extLst>
              <a:ext uri="{FF2B5EF4-FFF2-40B4-BE49-F238E27FC236}">
                <a16:creationId xmlns:a16="http://schemas.microsoft.com/office/drawing/2014/main" id="{26C9D0CE-2C1E-474A-B534-EFFCB7F973C2}"/>
              </a:ext>
            </a:extLst>
          </p:cNvPr>
          <p:cNvPicPr>
            <a:picLocks noChangeAspect="1"/>
          </p:cNvPicPr>
          <p:nvPr/>
        </p:nvPicPr>
        <p:blipFill>
          <a:blip r:embed="rId7"/>
          <a:stretch>
            <a:fillRect/>
          </a:stretch>
        </p:blipFill>
        <p:spPr>
          <a:xfrm>
            <a:off x="2063560" y="2933025"/>
            <a:ext cx="198137" cy="198137"/>
          </a:xfrm>
          <a:prstGeom prst="rect">
            <a:avLst/>
          </a:prstGeom>
        </p:spPr>
      </p:pic>
      <p:sp>
        <p:nvSpPr>
          <p:cNvPr id="7" name="Retângulo 6">
            <a:extLst>
              <a:ext uri="{FF2B5EF4-FFF2-40B4-BE49-F238E27FC236}">
                <a16:creationId xmlns:a16="http://schemas.microsoft.com/office/drawing/2014/main" id="{8A8A909F-1658-4028-8F73-394ED8791E14}"/>
              </a:ext>
            </a:extLst>
          </p:cNvPr>
          <p:cNvSpPr/>
          <p:nvPr/>
        </p:nvSpPr>
        <p:spPr>
          <a:xfrm>
            <a:off x="788345" y="3610763"/>
            <a:ext cx="7717026" cy="1815882"/>
          </a:xfrm>
          <a:prstGeom prst="rect">
            <a:avLst/>
          </a:prstGeom>
        </p:spPr>
        <p:txBody>
          <a:bodyPr wrap="square">
            <a:spAutoFit/>
          </a:bodyPr>
          <a:lstStyle/>
          <a:p>
            <a:r>
              <a:rPr lang="pt-PT" sz="1400" b="1" dirty="0"/>
              <a:t>Acesso e credenciais do usuário</a:t>
            </a:r>
            <a:br>
              <a:rPr lang="pt-PT" sz="1400" dirty="0"/>
            </a:br>
            <a:br>
              <a:rPr lang="pt-PT" sz="1400" dirty="0"/>
            </a:br>
            <a:r>
              <a:rPr lang="pt-PT" sz="1400" dirty="0"/>
              <a:t>Exigência de:</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criptografia de todas as senhas e nomes de usuário;</a:t>
            </a:r>
          </a:p>
          <a:p>
            <a:pPr marL="285750" indent="-285750">
              <a:buFont typeface="Wingdings" panose="05000000000000000000" pitchFamily="2" charset="2"/>
              <a:buChar char="§"/>
            </a:pPr>
            <a:r>
              <a:rPr lang="pt-PT" sz="1400" dirty="0"/>
              <a:t>remessa de dispositivos com senhas exclusivas;</a:t>
            </a:r>
          </a:p>
          <a:p>
            <a:pPr marL="285750" indent="-285750">
              <a:buFont typeface="Wingdings" panose="05000000000000000000" pitchFamily="2" charset="2"/>
              <a:buChar char="§"/>
            </a:pPr>
            <a:r>
              <a:rPr lang="pt-PT" sz="1400" dirty="0"/>
              <a:t>implementação de processos de redefinição de senha geralmente aceitos; e</a:t>
            </a:r>
          </a:p>
          <a:p>
            <a:pPr marL="285750" indent="-285750">
              <a:buFont typeface="Wingdings" panose="05000000000000000000" pitchFamily="2" charset="2"/>
              <a:buChar char="§"/>
            </a:pPr>
            <a:r>
              <a:rPr lang="pt-PT" sz="1400" dirty="0"/>
              <a:t>integração de mecanismos para ajudar a impedir tentativas de login de 'força bruta'.</a:t>
            </a:r>
            <a:endParaRPr lang="en-US" sz="1400" dirty="0"/>
          </a:p>
        </p:txBody>
      </p:sp>
      <p:pic>
        <p:nvPicPr>
          <p:cNvPr id="14" name="Imagem 13">
            <a:extLst>
              <a:ext uri="{FF2B5EF4-FFF2-40B4-BE49-F238E27FC236}">
                <a16:creationId xmlns:a16="http://schemas.microsoft.com/office/drawing/2014/main" id="{C5150582-AB20-422D-9DE4-1CBE3A54BDE3}"/>
              </a:ext>
            </a:extLst>
          </p:cNvPr>
          <p:cNvPicPr>
            <a:picLocks noChangeAspect="1"/>
          </p:cNvPicPr>
          <p:nvPr/>
        </p:nvPicPr>
        <p:blipFill>
          <a:blip r:embed="rId7"/>
          <a:stretch>
            <a:fillRect/>
          </a:stretch>
        </p:blipFill>
        <p:spPr>
          <a:xfrm>
            <a:off x="4088303" y="2804532"/>
            <a:ext cx="198137" cy="198137"/>
          </a:xfrm>
          <a:prstGeom prst="rect">
            <a:avLst/>
          </a:prstGeom>
        </p:spPr>
      </p:pic>
      <p:sp>
        <p:nvSpPr>
          <p:cNvPr id="15" name="Retângulo 14">
            <a:extLst>
              <a:ext uri="{FF2B5EF4-FFF2-40B4-BE49-F238E27FC236}">
                <a16:creationId xmlns:a16="http://schemas.microsoft.com/office/drawing/2014/main" id="{872A8A4E-8709-4400-8215-4AEFC5BE74DD}"/>
              </a:ext>
            </a:extLst>
          </p:cNvPr>
          <p:cNvSpPr/>
          <p:nvPr/>
        </p:nvSpPr>
        <p:spPr>
          <a:xfrm>
            <a:off x="1125427" y="6235525"/>
            <a:ext cx="4458401" cy="307777"/>
          </a:xfrm>
          <a:prstGeom prst="rect">
            <a:avLst/>
          </a:prstGeom>
        </p:spPr>
        <p:txBody>
          <a:bodyPr wrap="square">
            <a:spAutoFit/>
          </a:bodyPr>
          <a:lstStyle/>
          <a:p>
            <a:r>
              <a:rPr lang="pt-PT" sz="1400" b="1" dirty="0">
                <a:solidFill>
                  <a:srgbClr val="00B0F0"/>
                </a:solidFill>
              </a:rPr>
              <a:t>Clique nos botões acima para mais informações</a:t>
            </a:r>
            <a:endParaRPr lang="en-US" sz="1400" b="1" dirty="0">
              <a:solidFill>
                <a:srgbClr val="00B0F0"/>
              </a:solidFill>
            </a:endParaRPr>
          </a:p>
        </p:txBody>
      </p:sp>
      <p:pic>
        <p:nvPicPr>
          <p:cNvPr id="16" name="Imagem 15">
            <a:extLst>
              <a:ext uri="{FF2B5EF4-FFF2-40B4-BE49-F238E27FC236}">
                <a16:creationId xmlns:a16="http://schemas.microsoft.com/office/drawing/2014/main" id="{E7504422-E052-43B7-9449-F6B6D702568F}"/>
              </a:ext>
            </a:extLst>
          </p:cNvPr>
          <p:cNvPicPr>
            <a:picLocks noChangeAspect="1"/>
          </p:cNvPicPr>
          <p:nvPr/>
        </p:nvPicPr>
        <p:blipFill>
          <a:blip r:embed="rId8"/>
          <a:stretch>
            <a:fillRect/>
          </a:stretch>
        </p:blipFill>
        <p:spPr>
          <a:xfrm>
            <a:off x="881566" y="6239203"/>
            <a:ext cx="243861" cy="289585"/>
          </a:xfrm>
          <a:prstGeom prst="rect">
            <a:avLst/>
          </a:prstGeom>
        </p:spPr>
      </p:pic>
    </p:spTree>
    <p:extLst>
      <p:ext uri="{BB962C8B-B14F-4D97-AF65-F5344CB8AC3E}">
        <p14:creationId xmlns:p14="http://schemas.microsoft.com/office/powerpoint/2010/main" val="1241081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290141" y="879694"/>
            <a:ext cx="8578088" cy="523220"/>
          </a:xfrm>
          <a:prstGeom prst="rect">
            <a:avLst/>
          </a:prstGeom>
        </p:spPr>
        <p:txBody>
          <a:bodyPr wrap="square">
            <a:spAutoFit/>
          </a:bodyPr>
          <a:lstStyle/>
          <a:p>
            <a:r>
              <a:rPr lang="pt-PT" sz="1400" dirty="0"/>
              <a:t>A OTA, em particular, criou uma estrutura de segurança e confiança composta por 40 princípios divididos em quatro seções:</a:t>
            </a:r>
            <a:endParaRPr lang="en-US" sz="1400" b="1" dirty="0">
              <a:solidFill>
                <a:srgbClr val="00B0F0"/>
              </a:solidFill>
            </a:endParaRPr>
          </a:p>
        </p:txBody>
      </p:sp>
      <p:pic>
        <p:nvPicPr>
          <p:cNvPr id="3" name="Imagem 2">
            <a:extLst>
              <a:ext uri="{FF2B5EF4-FFF2-40B4-BE49-F238E27FC236}">
                <a16:creationId xmlns:a16="http://schemas.microsoft.com/office/drawing/2014/main" id="{B04B3739-4B81-4A65-B601-306EC0B21DBB}"/>
              </a:ext>
            </a:extLst>
          </p:cNvPr>
          <p:cNvPicPr>
            <a:picLocks noChangeAspect="1"/>
          </p:cNvPicPr>
          <p:nvPr/>
        </p:nvPicPr>
        <p:blipFill>
          <a:blip r:embed="rId3"/>
          <a:stretch>
            <a:fillRect/>
          </a:stretch>
        </p:blipFill>
        <p:spPr>
          <a:xfrm>
            <a:off x="788345" y="1545483"/>
            <a:ext cx="1681405" cy="1670121"/>
          </a:xfrm>
          <a:prstGeom prst="rect">
            <a:avLst/>
          </a:prstGeom>
        </p:spPr>
      </p:pic>
      <p:pic>
        <p:nvPicPr>
          <p:cNvPr id="6" name="Imagem 5">
            <a:extLst>
              <a:ext uri="{FF2B5EF4-FFF2-40B4-BE49-F238E27FC236}">
                <a16:creationId xmlns:a16="http://schemas.microsoft.com/office/drawing/2014/main" id="{639E98E6-53CE-4358-9BDE-A885BF72265F}"/>
              </a:ext>
            </a:extLst>
          </p:cNvPr>
          <p:cNvPicPr>
            <a:picLocks noChangeAspect="1"/>
          </p:cNvPicPr>
          <p:nvPr/>
        </p:nvPicPr>
        <p:blipFill>
          <a:blip r:embed="rId4"/>
          <a:stretch>
            <a:fillRect/>
          </a:stretch>
        </p:blipFill>
        <p:spPr>
          <a:xfrm>
            <a:off x="2794570" y="1545484"/>
            <a:ext cx="1777430" cy="1571509"/>
          </a:xfrm>
          <a:prstGeom prst="rect">
            <a:avLst/>
          </a:prstGeom>
        </p:spPr>
      </p:pic>
      <p:pic>
        <p:nvPicPr>
          <p:cNvPr id="12" name="Imagem 11">
            <a:extLst>
              <a:ext uri="{FF2B5EF4-FFF2-40B4-BE49-F238E27FC236}">
                <a16:creationId xmlns:a16="http://schemas.microsoft.com/office/drawing/2014/main" id="{CF1BA4B6-5DF6-4DE8-AD1D-23C023741571}"/>
              </a:ext>
            </a:extLst>
          </p:cNvPr>
          <p:cNvPicPr>
            <a:picLocks noChangeAspect="1"/>
          </p:cNvPicPr>
          <p:nvPr/>
        </p:nvPicPr>
        <p:blipFill>
          <a:blip r:embed="rId5"/>
          <a:stretch>
            <a:fillRect/>
          </a:stretch>
        </p:blipFill>
        <p:spPr>
          <a:xfrm>
            <a:off x="6955559" y="1598117"/>
            <a:ext cx="1706692" cy="1608856"/>
          </a:xfrm>
          <a:prstGeom prst="rect">
            <a:avLst/>
          </a:prstGeom>
        </p:spPr>
      </p:pic>
      <p:pic>
        <p:nvPicPr>
          <p:cNvPr id="13" name="Imagem 12">
            <a:extLst>
              <a:ext uri="{FF2B5EF4-FFF2-40B4-BE49-F238E27FC236}">
                <a16:creationId xmlns:a16="http://schemas.microsoft.com/office/drawing/2014/main" id="{77B9ECCE-1AB8-4FD6-83DA-0946C264BC5A}"/>
              </a:ext>
            </a:extLst>
          </p:cNvPr>
          <p:cNvPicPr>
            <a:picLocks noChangeAspect="1"/>
          </p:cNvPicPr>
          <p:nvPr/>
        </p:nvPicPr>
        <p:blipFill>
          <a:blip r:embed="rId6"/>
          <a:stretch>
            <a:fillRect/>
          </a:stretch>
        </p:blipFill>
        <p:spPr>
          <a:xfrm>
            <a:off x="4871533" y="1598117"/>
            <a:ext cx="1681405" cy="1571509"/>
          </a:xfrm>
          <a:prstGeom prst="rect">
            <a:avLst/>
          </a:prstGeom>
        </p:spPr>
      </p:pic>
      <p:pic>
        <p:nvPicPr>
          <p:cNvPr id="2" name="Imagem 1">
            <a:extLst>
              <a:ext uri="{FF2B5EF4-FFF2-40B4-BE49-F238E27FC236}">
                <a16:creationId xmlns:a16="http://schemas.microsoft.com/office/drawing/2014/main" id="{26C9D0CE-2C1E-474A-B534-EFFCB7F973C2}"/>
              </a:ext>
            </a:extLst>
          </p:cNvPr>
          <p:cNvPicPr>
            <a:picLocks noChangeAspect="1"/>
          </p:cNvPicPr>
          <p:nvPr/>
        </p:nvPicPr>
        <p:blipFill>
          <a:blip r:embed="rId7"/>
          <a:stretch>
            <a:fillRect/>
          </a:stretch>
        </p:blipFill>
        <p:spPr>
          <a:xfrm>
            <a:off x="2063560" y="2933025"/>
            <a:ext cx="198137" cy="198137"/>
          </a:xfrm>
          <a:prstGeom prst="rect">
            <a:avLst/>
          </a:prstGeom>
        </p:spPr>
      </p:pic>
      <p:sp>
        <p:nvSpPr>
          <p:cNvPr id="7" name="Retângulo 6">
            <a:extLst>
              <a:ext uri="{FF2B5EF4-FFF2-40B4-BE49-F238E27FC236}">
                <a16:creationId xmlns:a16="http://schemas.microsoft.com/office/drawing/2014/main" id="{8A8A909F-1658-4028-8F73-394ED8791E14}"/>
              </a:ext>
            </a:extLst>
          </p:cNvPr>
          <p:cNvSpPr/>
          <p:nvPr/>
        </p:nvSpPr>
        <p:spPr>
          <a:xfrm>
            <a:off x="657801" y="3372782"/>
            <a:ext cx="8004450" cy="2677656"/>
          </a:xfrm>
          <a:prstGeom prst="rect">
            <a:avLst/>
          </a:prstGeom>
        </p:spPr>
        <p:txBody>
          <a:bodyPr wrap="square">
            <a:spAutoFit/>
          </a:bodyPr>
          <a:lstStyle/>
          <a:p>
            <a:r>
              <a:rPr lang="pt-PT" sz="1400" b="1" dirty="0"/>
              <a:t>Privacidade, divulgações e transparência</a:t>
            </a:r>
            <a:br>
              <a:rPr lang="pt-PT" sz="1400" dirty="0"/>
            </a:br>
            <a:endParaRPr lang="pt-PT" sz="1400" dirty="0"/>
          </a:p>
          <a:p>
            <a:r>
              <a:rPr lang="pt-PT" sz="1400" dirty="0"/>
              <a:t>Requisitos consistentes com os princípios de privacidade geralmente aceitos, incluindo:</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divulgações de destaque nas embalagens;</a:t>
            </a:r>
          </a:p>
          <a:p>
            <a:pPr marL="285750" indent="-285750">
              <a:buFont typeface="Wingdings" panose="05000000000000000000" pitchFamily="2" charset="2"/>
              <a:buChar char="§"/>
            </a:pPr>
            <a:r>
              <a:rPr lang="pt-PT" sz="1400" dirty="0"/>
              <a:t>ponto de venda e / ou postado online;</a:t>
            </a:r>
          </a:p>
          <a:p>
            <a:pPr marL="285750" indent="-285750">
              <a:buFont typeface="Wingdings" panose="05000000000000000000" pitchFamily="2" charset="2"/>
              <a:buChar char="§"/>
            </a:pPr>
            <a:r>
              <a:rPr lang="pt-PT" sz="1400" dirty="0"/>
              <a:t>capacidade para que os usuários possam redefinir os dispositivos para as configurações de fábrica; e</a:t>
            </a:r>
          </a:p>
          <a:p>
            <a:pPr marL="285750" indent="-285750">
              <a:buFont typeface="Wingdings" panose="05000000000000000000" pitchFamily="2" charset="2"/>
              <a:buChar char="§"/>
            </a:pPr>
            <a:r>
              <a:rPr lang="pt-PT" sz="1400" dirty="0"/>
              <a:t>conformidade com os requisitos regulamentares aplicáveis, incluindo o GDPR da UE e os regulamentos de privacidade das crianças.</a:t>
            </a:r>
          </a:p>
          <a:p>
            <a:br>
              <a:rPr lang="pt-PT" sz="1400" dirty="0"/>
            </a:br>
            <a:r>
              <a:rPr lang="pt-PT" sz="1400" dirty="0"/>
              <a:t>Também aborda divulgações sobre o impacto nos recursos ou funcionalidades do produto se a conectividade estiver desativada.</a:t>
            </a:r>
            <a:endParaRPr lang="en-US" sz="1400" dirty="0"/>
          </a:p>
        </p:txBody>
      </p:sp>
      <p:pic>
        <p:nvPicPr>
          <p:cNvPr id="14" name="Imagem 13">
            <a:extLst>
              <a:ext uri="{FF2B5EF4-FFF2-40B4-BE49-F238E27FC236}">
                <a16:creationId xmlns:a16="http://schemas.microsoft.com/office/drawing/2014/main" id="{C5150582-AB20-422D-9DE4-1CBE3A54BDE3}"/>
              </a:ext>
            </a:extLst>
          </p:cNvPr>
          <p:cNvPicPr>
            <a:picLocks noChangeAspect="1"/>
          </p:cNvPicPr>
          <p:nvPr/>
        </p:nvPicPr>
        <p:blipFill>
          <a:blip r:embed="rId7"/>
          <a:stretch>
            <a:fillRect/>
          </a:stretch>
        </p:blipFill>
        <p:spPr>
          <a:xfrm>
            <a:off x="4088303" y="2804532"/>
            <a:ext cx="198137" cy="198137"/>
          </a:xfrm>
          <a:prstGeom prst="rect">
            <a:avLst/>
          </a:prstGeom>
        </p:spPr>
      </p:pic>
      <p:pic>
        <p:nvPicPr>
          <p:cNvPr id="15" name="Imagem 14">
            <a:extLst>
              <a:ext uri="{FF2B5EF4-FFF2-40B4-BE49-F238E27FC236}">
                <a16:creationId xmlns:a16="http://schemas.microsoft.com/office/drawing/2014/main" id="{394F308C-BECB-4107-A578-F350997A3CE7}"/>
              </a:ext>
            </a:extLst>
          </p:cNvPr>
          <p:cNvPicPr>
            <a:picLocks noChangeAspect="1"/>
          </p:cNvPicPr>
          <p:nvPr/>
        </p:nvPicPr>
        <p:blipFill>
          <a:blip r:embed="rId7"/>
          <a:stretch>
            <a:fillRect/>
          </a:stretch>
        </p:blipFill>
        <p:spPr>
          <a:xfrm>
            <a:off x="6081485" y="2856479"/>
            <a:ext cx="215183" cy="215183"/>
          </a:xfrm>
          <a:prstGeom prst="rect">
            <a:avLst/>
          </a:prstGeom>
        </p:spPr>
      </p:pic>
      <p:sp>
        <p:nvSpPr>
          <p:cNvPr id="16" name="Retângulo 15">
            <a:extLst>
              <a:ext uri="{FF2B5EF4-FFF2-40B4-BE49-F238E27FC236}">
                <a16:creationId xmlns:a16="http://schemas.microsoft.com/office/drawing/2014/main" id="{5E82E728-5A1F-4848-8F31-433988206641}"/>
              </a:ext>
            </a:extLst>
          </p:cNvPr>
          <p:cNvSpPr/>
          <p:nvPr/>
        </p:nvSpPr>
        <p:spPr>
          <a:xfrm>
            <a:off x="1125427" y="6235525"/>
            <a:ext cx="4458401" cy="307777"/>
          </a:xfrm>
          <a:prstGeom prst="rect">
            <a:avLst/>
          </a:prstGeom>
        </p:spPr>
        <p:txBody>
          <a:bodyPr wrap="square">
            <a:spAutoFit/>
          </a:bodyPr>
          <a:lstStyle/>
          <a:p>
            <a:r>
              <a:rPr lang="pt-PT" sz="1400" b="1" dirty="0">
                <a:solidFill>
                  <a:srgbClr val="00B0F0"/>
                </a:solidFill>
              </a:rPr>
              <a:t>Clique nos botões acima para mais informações</a:t>
            </a:r>
            <a:endParaRPr lang="en-US" sz="1400" b="1" dirty="0">
              <a:solidFill>
                <a:srgbClr val="00B0F0"/>
              </a:solidFill>
            </a:endParaRPr>
          </a:p>
        </p:txBody>
      </p:sp>
      <p:pic>
        <p:nvPicPr>
          <p:cNvPr id="17" name="Imagem 16">
            <a:extLst>
              <a:ext uri="{FF2B5EF4-FFF2-40B4-BE49-F238E27FC236}">
                <a16:creationId xmlns:a16="http://schemas.microsoft.com/office/drawing/2014/main" id="{58205684-48AC-4A45-82C4-E712D0A46B52}"/>
              </a:ext>
            </a:extLst>
          </p:cNvPr>
          <p:cNvPicPr>
            <a:picLocks noChangeAspect="1"/>
          </p:cNvPicPr>
          <p:nvPr/>
        </p:nvPicPr>
        <p:blipFill>
          <a:blip r:embed="rId8"/>
          <a:stretch>
            <a:fillRect/>
          </a:stretch>
        </p:blipFill>
        <p:spPr>
          <a:xfrm>
            <a:off x="881566" y="6239203"/>
            <a:ext cx="243861" cy="289585"/>
          </a:xfrm>
          <a:prstGeom prst="rect">
            <a:avLst/>
          </a:prstGeom>
        </p:spPr>
      </p:pic>
    </p:spTree>
    <p:extLst>
      <p:ext uri="{BB962C8B-B14F-4D97-AF65-F5344CB8AC3E}">
        <p14:creationId xmlns:p14="http://schemas.microsoft.com/office/powerpoint/2010/main" val="3492011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290141" y="879694"/>
            <a:ext cx="8578088" cy="523220"/>
          </a:xfrm>
          <a:prstGeom prst="rect">
            <a:avLst/>
          </a:prstGeom>
        </p:spPr>
        <p:txBody>
          <a:bodyPr wrap="square">
            <a:spAutoFit/>
          </a:bodyPr>
          <a:lstStyle/>
          <a:p>
            <a:r>
              <a:rPr lang="pt-PT" sz="1400" dirty="0"/>
              <a:t>A OTA, em particular, criou uma estrutura de segurança e confiança composta por 40 princípios divididos em quatro seções:</a:t>
            </a:r>
            <a:endParaRPr lang="en-US" sz="1400" b="1" dirty="0">
              <a:solidFill>
                <a:srgbClr val="00B0F0"/>
              </a:solidFill>
            </a:endParaRPr>
          </a:p>
        </p:txBody>
      </p:sp>
      <p:pic>
        <p:nvPicPr>
          <p:cNvPr id="3" name="Imagem 2">
            <a:extLst>
              <a:ext uri="{FF2B5EF4-FFF2-40B4-BE49-F238E27FC236}">
                <a16:creationId xmlns:a16="http://schemas.microsoft.com/office/drawing/2014/main" id="{B04B3739-4B81-4A65-B601-306EC0B21DBB}"/>
              </a:ext>
            </a:extLst>
          </p:cNvPr>
          <p:cNvPicPr>
            <a:picLocks noChangeAspect="1"/>
          </p:cNvPicPr>
          <p:nvPr/>
        </p:nvPicPr>
        <p:blipFill>
          <a:blip r:embed="rId3"/>
          <a:stretch>
            <a:fillRect/>
          </a:stretch>
        </p:blipFill>
        <p:spPr>
          <a:xfrm>
            <a:off x="788345" y="1545483"/>
            <a:ext cx="1681405" cy="1670121"/>
          </a:xfrm>
          <a:prstGeom prst="rect">
            <a:avLst/>
          </a:prstGeom>
        </p:spPr>
      </p:pic>
      <p:pic>
        <p:nvPicPr>
          <p:cNvPr id="6" name="Imagem 5">
            <a:extLst>
              <a:ext uri="{FF2B5EF4-FFF2-40B4-BE49-F238E27FC236}">
                <a16:creationId xmlns:a16="http://schemas.microsoft.com/office/drawing/2014/main" id="{639E98E6-53CE-4358-9BDE-A885BF72265F}"/>
              </a:ext>
            </a:extLst>
          </p:cNvPr>
          <p:cNvPicPr>
            <a:picLocks noChangeAspect="1"/>
          </p:cNvPicPr>
          <p:nvPr/>
        </p:nvPicPr>
        <p:blipFill>
          <a:blip r:embed="rId4"/>
          <a:stretch>
            <a:fillRect/>
          </a:stretch>
        </p:blipFill>
        <p:spPr>
          <a:xfrm>
            <a:off x="2794570" y="1545484"/>
            <a:ext cx="1777430" cy="1571509"/>
          </a:xfrm>
          <a:prstGeom prst="rect">
            <a:avLst/>
          </a:prstGeom>
        </p:spPr>
      </p:pic>
      <p:pic>
        <p:nvPicPr>
          <p:cNvPr id="12" name="Imagem 11">
            <a:extLst>
              <a:ext uri="{FF2B5EF4-FFF2-40B4-BE49-F238E27FC236}">
                <a16:creationId xmlns:a16="http://schemas.microsoft.com/office/drawing/2014/main" id="{CF1BA4B6-5DF6-4DE8-AD1D-23C023741571}"/>
              </a:ext>
            </a:extLst>
          </p:cNvPr>
          <p:cNvPicPr>
            <a:picLocks noChangeAspect="1"/>
          </p:cNvPicPr>
          <p:nvPr/>
        </p:nvPicPr>
        <p:blipFill>
          <a:blip r:embed="rId5"/>
          <a:stretch>
            <a:fillRect/>
          </a:stretch>
        </p:blipFill>
        <p:spPr>
          <a:xfrm>
            <a:off x="6955559" y="1598117"/>
            <a:ext cx="1706692" cy="1608856"/>
          </a:xfrm>
          <a:prstGeom prst="rect">
            <a:avLst/>
          </a:prstGeom>
        </p:spPr>
      </p:pic>
      <p:pic>
        <p:nvPicPr>
          <p:cNvPr id="13" name="Imagem 12">
            <a:extLst>
              <a:ext uri="{FF2B5EF4-FFF2-40B4-BE49-F238E27FC236}">
                <a16:creationId xmlns:a16="http://schemas.microsoft.com/office/drawing/2014/main" id="{77B9ECCE-1AB8-4FD6-83DA-0946C264BC5A}"/>
              </a:ext>
            </a:extLst>
          </p:cNvPr>
          <p:cNvPicPr>
            <a:picLocks noChangeAspect="1"/>
          </p:cNvPicPr>
          <p:nvPr/>
        </p:nvPicPr>
        <p:blipFill>
          <a:blip r:embed="rId6"/>
          <a:stretch>
            <a:fillRect/>
          </a:stretch>
        </p:blipFill>
        <p:spPr>
          <a:xfrm>
            <a:off x="4871533" y="1598117"/>
            <a:ext cx="1681405" cy="1571509"/>
          </a:xfrm>
          <a:prstGeom prst="rect">
            <a:avLst/>
          </a:prstGeom>
        </p:spPr>
      </p:pic>
      <p:pic>
        <p:nvPicPr>
          <p:cNvPr id="2" name="Imagem 1">
            <a:extLst>
              <a:ext uri="{FF2B5EF4-FFF2-40B4-BE49-F238E27FC236}">
                <a16:creationId xmlns:a16="http://schemas.microsoft.com/office/drawing/2014/main" id="{26C9D0CE-2C1E-474A-B534-EFFCB7F973C2}"/>
              </a:ext>
            </a:extLst>
          </p:cNvPr>
          <p:cNvPicPr>
            <a:picLocks noChangeAspect="1"/>
          </p:cNvPicPr>
          <p:nvPr/>
        </p:nvPicPr>
        <p:blipFill>
          <a:blip r:embed="rId7"/>
          <a:stretch>
            <a:fillRect/>
          </a:stretch>
        </p:blipFill>
        <p:spPr>
          <a:xfrm>
            <a:off x="2063560" y="2933025"/>
            <a:ext cx="198137" cy="198137"/>
          </a:xfrm>
          <a:prstGeom prst="rect">
            <a:avLst/>
          </a:prstGeom>
        </p:spPr>
      </p:pic>
      <p:sp>
        <p:nvSpPr>
          <p:cNvPr id="7" name="Retângulo 6">
            <a:extLst>
              <a:ext uri="{FF2B5EF4-FFF2-40B4-BE49-F238E27FC236}">
                <a16:creationId xmlns:a16="http://schemas.microsoft.com/office/drawing/2014/main" id="{8A8A909F-1658-4028-8F73-394ED8791E14}"/>
              </a:ext>
            </a:extLst>
          </p:cNvPr>
          <p:cNvSpPr/>
          <p:nvPr/>
        </p:nvSpPr>
        <p:spPr>
          <a:xfrm>
            <a:off x="657801" y="3642397"/>
            <a:ext cx="7717026" cy="1815882"/>
          </a:xfrm>
          <a:prstGeom prst="rect">
            <a:avLst/>
          </a:prstGeom>
        </p:spPr>
        <p:txBody>
          <a:bodyPr wrap="square">
            <a:spAutoFit/>
          </a:bodyPr>
          <a:lstStyle/>
          <a:p>
            <a:r>
              <a:rPr lang="pt-PT" sz="1400" b="1" dirty="0"/>
              <a:t>Notificações e práticas recomendadas relacionadas</a:t>
            </a:r>
          </a:p>
          <a:p>
            <a:br>
              <a:rPr lang="pt-PT" sz="1400" dirty="0"/>
            </a:br>
            <a:r>
              <a:rPr lang="pt-PT" sz="1400" dirty="0"/>
              <a:t>A chave para manter a segurança do dispositivo é ter mecanismos e processos para notificar imediatamente um usuário sobre ameaças e ações necessárias.</a:t>
            </a:r>
            <a:br>
              <a:rPr lang="pt-PT" sz="1400" dirty="0"/>
            </a:br>
            <a:br>
              <a:rPr lang="pt-PT" sz="1400" dirty="0"/>
            </a:br>
            <a:r>
              <a:rPr lang="pt-PT" sz="1400" dirty="0"/>
              <a:t>Os princípios incluem exigir autenticação de email para notificações de segurança e que as mensagens devem ser comunicadas claramente para usuários de todos os níveis de leitura. Além disso, os requisitos de embalagem e acessibilidade à prova de violações são destacados.</a:t>
            </a:r>
            <a:endParaRPr lang="en-US" sz="1400" dirty="0"/>
          </a:p>
        </p:txBody>
      </p:sp>
      <p:pic>
        <p:nvPicPr>
          <p:cNvPr id="14" name="Imagem 13">
            <a:extLst>
              <a:ext uri="{FF2B5EF4-FFF2-40B4-BE49-F238E27FC236}">
                <a16:creationId xmlns:a16="http://schemas.microsoft.com/office/drawing/2014/main" id="{C5150582-AB20-422D-9DE4-1CBE3A54BDE3}"/>
              </a:ext>
            </a:extLst>
          </p:cNvPr>
          <p:cNvPicPr>
            <a:picLocks noChangeAspect="1"/>
          </p:cNvPicPr>
          <p:nvPr/>
        </p:nvPicPr>
        <p:blipFill>
          <a:blip r:embed="rId7"/>
          <a:stretch>
            <a:fillRect/>
          </a:stretch>
        </p:blipFill>
        <p:spPr>
          <a:xfrm>
            <a:off x="4088303" y="2804532"/>
            <a:ext cx="198137" cy="198137"/>
          </a:xfrm>
          <a:prstGeom prst="rect">
            <a:avLst/>
          </a:prstGeom>
        </p:spPr>
      </p:pic>
      <p:pic>
        <p:nvPicPr>
          <p:cNvPr id="15" name="Imagem 14">
            <a:extLst>
              <a:ext uri="{FF2B5EF4-FFF2-40B4-BE49-F238E27FC236}">
                <a16:creationId xmlns:a16="http://schemas.microsoft.com/office/drawing/2014/main" id="{394F308C-BECB-4107-A578-F350997A3CE7}"/>
              </a:ext>
            </a:extLst>
          </p:cNvPr>
          <p:cNvPicPr>
            <a:picLocks noChangeAspect="1"/>
          </p:cNvPicPr>
          <p:nvPr/>
        </p:nvPicPr>
        <p:blipFill>
          <a:blip r:embed="rId7"/>
          <a:stretch>
            <a:fillRect/>
          </a:stretch>
        </p:blipFill>
        <p:spPr>
          <a:xfrm>
            <a:off x="6081485" y="2856479"/>
            <a:ext cx="215183" cy="215183"/>
          </a:xfrm>
          <a:prstGeom prst="rect">
            <a:avLst/>
          </a:prstGeom>
        </p:spPr>
      </p:pic>
      <p:pic>
        <p:nvPicPr>
          <p:cNvPr id="16" name="Imagem 15">
            <a:extLst>
              <a:ext uri="{FF2B5EF4-FFF2-40B4-BE49-F238E27FC236}">
                <a16:creationId xmlns:a16="http://schemas.microsoft.com/office/drawing/2014/main" id="{98274F21-0413-4676-BC90-0B22BE96C366}"/>
              </a:ext>
            </a:extLst>
          </p:cNvPr>
          <p:cNvPicPr>
            <a:picLocks noChangeAspect="1"/>
          </p:cNvPicPr>
          <p:nvPr/>
        </p:nvPicPr>
        <p:blipFill>
          <a:blip r:embed="rId7"/>
          <a:stretch>
            <a:fillRect/>
          </a:stretch>
        </p:blipFill>
        <p:spPr>
          <a:xfrm>
            <a:off x="8222515" y="2893302"/>
            <a:ext cx="215183" cy="215183"/>
          </a:xfrm>
          <a:prstGeom prst="rect">
            <a:avLst/>
          </a:prstGeom>
        </p:spPr>
      </p:pic>
      <p:sp>
        <p:nvSpPr>
          <p:cNvPr id="17" name="Retângulo 16">
            <a:extLst>
              <a:ext uri="{FF2B5EF4-FFF2-40B4-BE49-F238E27FC236}">
                <a16:creationId xmlns:a16="http://schemas.microsoft.com/office/drawing/2014/main" id="{FC5DA368-DDDA-404E-9A91-10353E305114}"/>
              </a:ext>
            </a:extLst>
          </p:cNvPr>
          <p:cNvSpPr/>
          <p:nvPr/>
        </p:nvSpPr>
        <p:spPr>
          <a:xfrm>
            <a:off x="1125427" y="6235525"/>
            <a:ext cx="4458401" cy="307777"/>
          </a:xfrm>
          <a:prstGeom prst="rect">
            <a:avLst/>
          </a:prstGeom>
        </p:spPr>
        <p:txBody>
          <a:bodyPr wrap="square">
            <a:spAutoFit/>
          </a:bodyPr>
          <a:lstStyle/>
          <a:p>
            <a:r>
              <a:rPr lang="pt-PT" sz="1400" b="1" dirty="0">
                <a:solidFill>
                  <a:srgbClr val="00B0F0"/>
                </a:solidFill>
              </a:rPr>
              <a:t>Clique nos botões acima para mais informações</a:t>
            </a:r>
            <a:endParaRPr lang="en-US" sz="1400" b="1" dirty="0">
              <a:solidFill>
                <a:srgbClr val="00B0F0"/>
              </a:solidFill>
            </a:endParaRPr>
          </a:p>
        </p:txBody>
      </p:sp>
      <p:pic>
        <p:nvPicPr>
          <p:cNvPr id="18" name="Imagem 17">
            <a:extLst>
              <a:ext uri="{FF2B5EF4-FFF2-40B4-BE49-F238E27FC236}">
                <a16:creationId xmlns:a16="http://schemas.microsoft.com/office/drawing/2014/main" id="{37B811C1-0600-485E-B967-14A54C89A0F5}"/>
              </a:ext>
            </a:extLst>
          </p:cNvPr>
          <p:cNvPicPr>
            <a:picLocks noChangeAspect="1"/>
          </p:cNvPicPr>
          <p:nvPr/>
        </p:nvPicPr>
        <p:blipFill>
          <a:blip r:embed="rId8"/>
          <a:stretch>
            <a:fillRect/>
          </a:stretch>
        </p:blipFill>
        <p:spPr>
          <a:xfrm>
            <a:off x="881566" y="6239203"/>
            <a:ext cx="243861" cy="289585"/>
          </a:xfrm>
          <a:prstGeom prst="rect">
            <a:avLst/>
          </a:prstGeom>
        </p:spPr>
      </p:pic>
    </p:spTree>
    <p:extLst>
      <p:ext uri="{BB962C8B-B14F-4D97-AF65-F5344CB8AC3E}">
        <p14:creationId xmlns:p14="http://schemas.microsoft.com/office/powerpoint/2010/main" val="1012478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73</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5FBAAEB9-118A-43BD-9A18-E1018C789099}"/>
              </a:ext>
            </a:extLst>
          </p:cNvPr>
          <p:cNvSpPr/>
          <p:nvPr/>
        </p:nvSpPr>
        <p:spPr>
          <a:xfrm>
            <a:off x="1538701" y="1882038"/>
            <a:ext cx="6379813" cy="2308324"/>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das informações sobre</a:t>
            </a:r>
          </a:p>
          <a:p>
            <a:pPr algn="ctr"/>
            <a:r>
              <a:rPr lang="pt-PT" sz="1400" b="1" dirty="0"/>
              <a:t>Protegendo novas tecnologias, como IoT</a:t>
            </a:r>
          </a:p>
          <a:p>
            <a:pPr algn="ctr"/>
            <a:endParaRPr lang="pt-PT" sz="1400" dirty="0"/>
          </a:p>
          <a:p>
            <a:pPr algn="ctr"/>
            <a:r>
              <a:rPr lang="pt-PT" sz="1400" dirty="0"/>
              <a:t>Agora clique na seta para a frente para um pequeno teste</a:t>
            </a:r>
          </a:p>
          <a:p>
            <a:pPr algn="ctr"/>
            <a:endParaRPr lang="pt-PT" sz="1400" dirty="0"/>
          </a:p>
          <a:p>
            <a:pPr algn="ctr"/>
            <a:r>
              <a:rPr lang="pt-PT" sz="1400" dirty="0"/>
              <a:t>Haverá </a:t>
            </a:r>
            <a:r>
              <a:rPr lang="pt-PT" sz="1400" b="1" dirty="0">
                <a:solidFill>
                  <a:schemeClr val="accent1"/>
                </a:solidFill>
              </a:rPr>
              <a:t>duas </a:t>
            </a:r>
            <a:r>
              <a:rPr lang="pt-PT" sz="1400" dirty="0"/>
              <a:t> questões para responder</a:t>
            </a:r>
            <a:endParaRPr lang="pt-PT" sz="1200" b="1" dirty="0"/>
          </a:p>
          <a:p>
            <a:pPr algn="ctr"/>
            <a:endParaRPr lang="pt-PT" sz="1200" b="1" dirty="0"/>
          </a:p>
          <a:p>
            <a:pPr algn="ctr"/>
            <a:endParaRPr lang="pt-PT" sz="1200" b="1" dirty="0"/>
          </a:p>
        </p:txBody>
      </p:sp>
      <p:pic>
        <p:nvPicPr>
          <p:cNvPr id="15" name="Imagem 14">
            <a:extLst>
              <a:ext uri="{FF2B5EF4-FFF2-40B4-BE49-F238E27FC236}">
                <a16:creationId xmlns:a16="http://schemas.microsoft.com/office/drawing/2014/main" id="{C421B8D5-9B75-4F9D-8A4C-91B66E812334}"/>
              </a:ext>
            </a:extLst>
          </p:cNvPr>
          <p:cNvPicPr>
            <a:picLocks noChangeAspect="1"/>
          </p:cNvPicPr>
          <p:nvPr/>
        </p:nvPicPr>
        <p:blipFill>
          <a:blip r:embed="rId3"/>
          <a:stretch>
            <a:fillRect/>
          </a:stretch>
        </p:blipFill>
        <p:spPr>
          <a:xfrm>
            <a:off x="2668361" y="3429000"/>
            <a:ext cx="548688" cy="525826"/>
          </a:xfrm>
          <a:prstGeom prst="rect">
            <a:avLst/>
          </a:prstGeom>
        </p:spPr>
      </p:pic>
      <p:sp>
        <p:nvSpPr>
          <p:cNvPr id="10" name="Título 6">
            <a:extLst>
              <a:ext uri="{FF2B5EF4-FFF2-40B4-BE49-F238E27FC236}">
                <a16:creationId xmlns:a16="http://schemas.microsoft.com/office/drawing/2014/main" id="{F375680D-17D0-4FE1-854F-A70D32FC52AA}"/>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2000" dirty="0">
              <a:solidFill>
                <a:schemeClr val="tx2">
                  <a:lumMod val="50000"/>
                </a:schemeClr>
              </a:solidFill>
            </a:endParaRPr>
          </a:p>
          <a:p>
            <a:pPr algn="l"/>
            <a:r>
              <a:rPr lang="pt-BR" sz="2000" dirty="0">
                <a:solidFill>
                  <a:srgbClr val="00B0F0"/>
                </a:solidFill>
              </a:rPr>
              <a:t>Quiz</a:t>
            </a:r>
            <a:endParaRPr lang="pt-BR" sz="3600" dirty="0">
              <a:solidFill>
                <a:srgbClr val="00B0F0"/>
              </a:solidFill>
            </a:endParaRPr>
          </a:p>
        </p:txBody>
      </p:sp>
    </p:spTree>
    <p:extLst>
      <p:ext uri="{BB962C8B-B14F-4D97-AF65-F5344CB8AC3E}">
        <p14:creationId xmlns:p14="http://schemas.microsoft.com/office/powerpoint/2010/main" val="339111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74</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1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16" name="Retângulo 15">
            <a:extLst>
              <a:ext uri="{FF2B5EF4-FFF2-40B4-BE49-F238E27FC236}">
                <a16:creationId xmlns:a16="http://schemas.microsoft.com/office/drawing/2014/main" id="{4D829DD6-1129-4E98-BA88-2987703C32D5}"/>
              </a:ext>
            </a:extLst>
          </p:cNvPr>
          <p:cNvSpPr/>
          <p:nvPr/>
        </p:nvSpPr>
        <p:spPr>
          <a:xfrm>
            <a:off x="440095" y="1542310"/>
            <a:ext cx="8407952" cy="738664"/>
          </a:xfrm>
          <a:prstGeom prst="rect">
            <a:avLst/>
          </a:prstGeom>
        </p:spPr>
        <p:txBody>
          <a:bodyPr wrap="square">
            <a:spAutoFit/>
          </a:bodyPr>
          <a:lstStyle/>
          <a:p>
            <a:r>
              <a:rPr lang="pt-PT" sz="1400" dirty="0"/>
              <a:t>Estima-se que quantos dispositivos pertencem à IoT até 2020?</a:t>
            </a:r>
            <a:br>
              <a:rPr lang="pt-PT" sz="1400" dirty="0"/>
            </a:br>
            <a:br>
              <a:rPr lang="pt-PT" sz="1400" dirty="0"/>
            </a:br>
            <a:r>
              <a:rPr lang="pt-PT" sz="1400" b="1" dirty="0">
                <a:solidFill>
                  <a:srgbClr val="00B0F0"/>
                </a:solidFill>
              </a:rPr>
              <a:t>Escolha a opção correta abaixo e clique em Enviar.</a:t>
            </a:r>
          </a:p>
        </p:txBody>
      </p:sp>
      <p:sp>
        <p:nvSpPr>
          <p:cNvPr id="28" name="Retângulo 27">
            <a:extLst>
              <a:ext uri="{FF2B5EF4-FFF2-40B4-BE49-F238E27FC236}">
                <a16:creationId xmlns:a16="http://schemas.microsoft.com/office/drawing/2014/main" id="{B6667082-AB40-453A-924F-A8381773CBB0}"/>
              </a:ext>
            </a:extLst>
          </p:cNvPr>
          <p:cNvSpPr/>
          <p:nvPr/>
        </p:nvSpPr>
        <p:spPr>
          <a:xfrm>
            <a:off x="517739" y="4184620"/>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734689" y="4184620"/>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pic>
        <p:nvPicPr>
          <p:cNvPr id="13" name="Imagem 12">
            <a:extLst>
              <a:ext uri="{FF2B5EF4-FFF2-40B4-BE49-F238E27FC236}">
                <a16:creationId xmlns:a16="http://schemas.microsoft.com/office/drawing/2014/main" id="{F833A800-1ADA-4CBC-BA61-C1465669E80B}"/>
              </a:ext>
            </a:extLst>
          </p:cNvPr>
          <p:cNvPicPr>
            <a:picLocks noChangeAspect="1"/>
          </p:cNvPicPr>
          <p:nvPr/>
        </p:nvPicPr>
        <p:blipFill>
          <a:blip r:embed="rId4"/>
          <a:stretch>
            <a:fillRect/>
          </a:stretch>
        </p:blipFill>
        <p:spPr>
          <a:xfrm>
            <a:off x="395703" y="2504687"/>
            <a:ext cx="318736" cy="247906"/>
          </a:xfrm>
          <a:prstGeom prst="rect">
            <a:avLst/>
          </a:prstGeom>
        </p:spPr>
      </p:pic>
      <p:sp>
        <p:nvSpPr>
          <p:cNvPr id="14" name="Retângulo 13">
            <a:extLst>
              <a:ext uri="{FF2B5EF4-FFF2-40B4-BE49-F238E27FC236}">
                <a16:creationId xmlns:a16="http://schemas.microsoft.com/office/drawing/2014/main" id="{BB9B548B-7187-4237-9140-A36BF22C1991}"/>
              </a:ext>
            </a:extLst>
          </p:cNvPr>
          <p:cNvSpPr/>
          <p:nvPr/>
        </p:nvSpPr>
        <p:spPr>
          <a:xfrm>
            <a:off x="692643" y="2469105"/>
            <a:ext cx="1199367" cy="307777"/>
          </a:xfrm>
          <a:prstGeom prst="rect">
            <a:avLst/>
          </a:prstGeom>
        </p:spPr>
        <p:txBody>
          <a:bodyPr wrap="none">
            <a:spAutoFit/>
          </a:bodyPr>
          <a:lstStyle/>
          <a:p>
            <a:r>
              <a:rPr lang="pt-PT" sz="1400" dirty="0">
                <a:latin typeface="Arial Unicode MS"/>
              </a:rPr>
              <a:t>19,9 milhões</a:t>
            </a:r>
            <a:endParaRPr lang="en-US" sz="1400" dirty="0">
              <a:latin typeface="Arial Unicode MS"/>
            </a:endParaRPr>
          </a:p>
        </p:txBody>
      </p:sp>
      <p:sp>
        <p:nvSpPr>
          <p:cNvPr id="15" name="Retângulo 14">
            <a:extLst>
              <a:ext uri="{FF2B5EF4-FFF2-40B4-BE49-F238E27FC236}">
                <a16:creationId xmlns:a16="http://schemas.microsoft.com/office/drawing/2014/main" id="{2237B8A7-9643-4F6D-B358-92480437CA23}"/>
              </a:ext>
            </a:extLst>
          </p:cNvPr>
          <p:cNvSpPr/>
          <p:nvPr/>
        </p:nvSpPr>
        <p:spPr>
          <a:xfrm>
            <a:off x="692643" y="2856464"/>
            <a:ext cx="1199367" cy="307777"/>
          </a:xfrm>
          <a:prstGeom prst="rect">
            <a:avLst/>
          </a:prstGeom>
        </p:spPr>
        <p:txBody>
          <a:bodyPr wrap="none">
            <a:spAutoFit/>
          </a:bodyPr>
          <a:lstStyle/>
          <a:p>
            <a:r>
              <a:rPr lang="pt-PT" sz="1400" dirty="0">
                <a:latin typeface="Arial Unicode MS"/>
              </a:rPr>
              <a:t>10,3 milhões</a:t>
            </a:r>
            <a:endParaRPr lang="en-US" sz="1400" dirty="0">
              <a:latin typeface="Arial Unicode MS"/>
            </a:endParaRPr>
          </a:p>
        </p:txBody>
      </p:sp>
      <p:sp>
        <p:nvSpPr>
          <p:cNvPr id="17" name="Retângulo 16">
            <a:extLst>
              <a:ext uri="{FF2B5EF4-FFF2-40B4-BE49-F238E27FC236}">
                <a16:creationId xmlns:a16="http://schemas.microsoft.com/office/drawing/2014/main" id="{B7DC6233-691C-4953-A7A5-4A68AC00D596}"/>
              </a:ext>
            </a:extLst>
          </p:cNvPr>
          <p:cNvSpPr/>
          <p:nvPr/>
        </p:nvSpPr>
        <p:spPr>
          <a:xfrm>
            <a:off x="692643" y="3272087"/>
            <a:ext cx="1149674" cy="307777"/>
          </a:xfrm>
          <a:prstGeom prst="rect">
            <a:avLst/>
          </a:prstGeom>
        </p:spPr>
        <p:txBody>
          <a:bodyPr wrap="none">
            <a:spAutoFit/>
          </a:bodyPr>
          <a:lstStyle/>
          <a:p>
            <a:r>
              <a:rPr lang="pt-PT" sz="1400" dirty="0">
                <a:latin typeface="Arial Unicode MS"/>
              </a:rPr>
              <a:t>20,4 bilhões</a:t>
            </a:r>
            <a:endParaRPr lang="en-US" sz="1400" dirty="0">
              <a:latin typeface="Arial Unicode MS"/>
            </a:endParaRPr>
          </a:p>
        </p:txBody>
      </p:sp>
      <p:pic>
        <p:nvPicPr>
          <p:cNvPr id="19" name="Imagem 18">
            <a:extLst>
              <a:ext uri="{FF2B5EF4-FFF2-40B4-BE49-F238E27FC236}">
                <a16:creationId xmlns:a16="http://schemas.microsoft.com/office/drawing/2014/main" id="{91F4039D-583D-4AE5-9A37-CFCD4C1F653A}"/>
              </a:ext>
            </a:extLst>
          </p:cNvPr>
          <p:cNvPicPr>
            <a:picLocks noChangeAspect="1"/>
          </p:cNvPicPr>
          <p:nvPr/>
        </p:nvPicPr>
        <p:blipFill>
          <a:blip r:embed="rId4"/>
          <a:stretch>
            <a:fillRect/>
          </a:stretch>
        </p:blipFill>
        <p:spPr>
          <a:xfrm>
            <a:off x="398476" y="2856588"/>
            <a:ext cx="318736" cy="247906"/>
          </a:xfrm>
          <a:prstGeom prst="rect">
            <a:avLst/>
          </a:prstGeom>
        </p:spPr>
      </p:pic>
      <p:pic>
        <p:nvPicPr>
          <p:cNvPr id="20" name="Imagem 19">
            <a:extLst>
              <a:ext uri="{FF2B5EF4-FFF2-40B4-BE49-F238E27FC236}">
                <a16:creationId xmlns:a16="http://schemas.microsoft.com/office/drawing/2014/main" id="{ED74CB5D-C14C-48B0-B45F-D5551131EDFF}"/>
              </a:ext>
            </a:extLst>
          </p:cNvPr>
          <p:cNvPicPr>
            <a:picLocks noChangeAspect="1"/>
          </p:cNvPicPr>
          <p:nvPr/>
        </p:nvPicPr>
        <p:blipFill>
          <a:blip r:embed="rId4"/>
          <a:stretch>
            <a:fillRect/>
          </a:stretch>
        </p:blipFill>
        <p:spPr>
          <a:xfrm>
            <a:off x="398477" y="3272227"/>
            <a:ext cx="318736" cy="247906"/>
          </a:xfrm>
          <a:prstGeom prst="rect">
            <a:avLst/>
          </a:prstGeom>
        </p:spPr>
      </p:pic>
      <p:sp>
        <p:nvSpPr>
          <p:cNvPr id="21" name="Título 6">
            <a:extLst>
              <a:ext uri="{FF2B5EF4-FFF2-40B4-BE49-F238E27FC236}">
                <a16:creationId xmlns:a16="http://schemas.microsoft.com/office/drawing/2014/main" id="{A8CC87F9-3222-496E-82C9-B6C49EF1BDA8}"/>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2000" dirty="0">
              <a:solidFill>
                <a:schemeClr val="tx2">
                  <a:lumMod val="50000"/>
                </a:schemeClr>
              </a:solidFill>
            </a:endParaRPr>
          </a:p>
          <a:p>
            <a:pPr algn="l"/>
            <a:r>
              <a:rPr lang="pt-BR" sz="2000" dirty="0">
                <a:solidFill>
                  <a:srgbClr val="00B0F0"/>
                </a:solidFill>
              </a:rPr>
              <a:t>Quiz</a:t>
            </a:r>
            <a:endParaRPr lang="pt-BR" sz="3600" dirty="0">
              <a:solidFill>
                <a:srgbClr val="00B0F0"/>
              </a:solidFill>
            </a:endParaRPr>
          </a:p>
        </p:txBody>
      </p:sp>
    </p:spTree>
    <p:extLst>
      <p:ext uri="{BB962C8B-B14F-4D97-AF65-F5344CB8AC3E}">
        <p14:creationId xmlns:p14="http://schemas.microsoft.com/office/powerpoint/2010/main" val="1675985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75</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2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28" name="Retângulo 27">
            <a:extLst>
              <a:ext uri="{FF2B5EF4-FFF2-40B4-BE49-F238E27FC236}">
                <a16:creationId xmlns:a16="http://schemas.microsoft.com/office/drawing/2014/main" id="{B6667082-AB40-453A-924F-A8381773CBB0}"/>
              </a:ext>
            </a:extLst>
          </p:cNvPr>
          <p:cNvSpPr/>
          <p:nvPr/>
        </p:nvSpPr>
        <p:spPr>
          <a:xfrm>
            <a:off x="517739" y="5244162"/>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734689" y="5244162"/>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graphicFrame>
        <p:nvGraphicFramePr>
          <p:cNvPr id="5" name="Tabela 4">
            <a:extLst>
              <a:ext uri="{FF2B5EF4-FFF2-40B4-BE49-F238E27FC236}">
                <a16:creationId xmlns:a16="http://schemas.microsoft.com/office/drawing/2014/main" id="{5A424C66-105E-49CE-B59E-23E2DBFB16E3}"/>
              </a:ext>
            </a:extLst>
          </p:cNvPr>
          <p:cNvGraphicFramePr>
            <a:graphicFrameLocks noGrp="1"/>
          </p:cNvGraphicFramePr>
          <p:nvPr/>
        </p:nvGraphicFramePr>
        <p:xfrm>
          <a:off x="3962138" y="1101436"/>
          <a:ext cx="360480" cy="1463040"/>
        </p:xfrm>
        <a:graphic>
          <a:graphicData uri="http://schemas.openxmlformats.org/drawingml/2006/table">
            <a:tbl>
              <a:tblPr/>
              <a:tblGrid>
                <a:gridCol w="360480">
                  <a:extLst>
                    <a:ext uri="{9D8B030D-6E8A-4147-A177-3AD203B41FA5}">
                      <a16:colId xmlns:a16="http://schemas.microsoft.com/office/drawing/2014/main" val="238869972"/>
                    </a:ext>
                  </a:extLst>
                </a:gridCol>
              </a:tblGrid>
              <a:tr h="132735">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2646909036"/>
                  </a:ext>
                </a:extLst>
              </a:tr>
              <a:tr h="228600">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1093946455"/>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3826062392"/>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1800483585"/>
                  </a:ext>
                </a:extLst>
              </a:tr>
            </a:tbl>
          </a:graphicData>
        </a:graphic>
      </p:graphicFrame>
      <p:sp>
        <p:nvSpPr>
          <p:cNvPr id="12" name="Retângulo 11">
            <a:extLst>
              <a:ext uri="{FF2B5EF4-FFF2-40B4-BE49-F238E27FC236}">
                <a16:creationId xmlns:a16="http://schemas.microsoft.com/office/drawing/2014/main" id="{F8AA327F-3638-4FFE-BE0E-3AE726AEE42B}"/>
              </a:ext>
            </a:extLst>
          </p:cNvPr>
          <p:cNvSpPr/>
          <p:nvPr/>
        </p:nvSpPr>
        <p:spPr>
          <a:xfrm>
            <a:off x="377237" y="1645175"/>
            <a:ext cx="8068493" cy="954107"/>
          </a:xfrm>
          <a:prstGeom prst="rect">
            <a:avLst/>
          </a:prstGeom>
        </p:spPr>
        <p:txBody>
          <a:bodyPr wrap="square">
            <a:spAutoFit/>
          </a:bodyPr>
          <a:lstStyle/>
          <a:p>
            <a:r>
              <a:rPr lang="pt-PT" sz="1400" dirty="0"/>
              <a:t>Em outubro de 2016, a empresa Dyn foi atingida por um ataque DDoS. Quantos dispositivos foram infectados nas primeiras 20 horas?</a:t>
            </a:r>
            <a:br>
              <a:rPr lang="pt-PT" sz="1400" dirty="0"/>
            </a:br>
            <a:br>
              <a:rPr lang="pt-PT" sz="1400" b="1" dirty="0">
                <a:solidFill>
                  <a:srgbClr val="00B0F0"/>
                </a:solidFill>
              </a:rPr>
            </a:br>
            <a:r>
              <a:rPr lang="pt-PT" sz="1400" b="1" dirty="0">
                <a:solidFill>
                  <a:srgbClr val="00B0F0"/>
                </a:solidFill>
              </a:rPr>
              <a:t>Escolha a opção correta abaixo e clique em Enviar.</a:t>
            </a:r>
            <a:endParaRPr lang="en-US" sz="1400" b="1" dirty="0">
              <a:solidFill>
                <a:srgbClr val="00B0F0"/>
              </a:solidFill>
              <a:latin typeface="Arial Unicode MS"/>
            </a:endParaRPr>
          </a:p>
        </p:txBody>
      </p:sp>
      <p:pic>
        <p:nvPicPr>
          <p:cNvPr id="15" name="Imagem 14">
            <a:extLst>
              <a:ext uri="{FF2B5EF4-FFF2-40B4-BE49-F238E27FC236}">
                <a16:creationId xmlns:a16="http://schemas.microsoft.com/office/drawing/2014/main" id="{195EF421-33EF-4AA6-8DA8-1BBECB5DDFFA}"/>
              </a:ext>
            </a:extLst>
          </p:cNvPr>
          <p:cNvPicPr>
            <a:picLocks noChangeAspect="1"/>
          </p:cNvPicPr>
          <p:nvPr/>
        </p:nvPicPr>
        <p:blipFill>
          <a:blip r:embed="rId4"/>
          <a:stretch>
            <a:fillRect/>
          </a:stretch>
        </p:blipFill>
        <p:spPr>
          <a:xfrm>
            <a:off x="395703" y="2809488"/>
            <a:ext cx="318736" cy="247906"/>
          </a:xfrm>
          <a:prstGeom prst="rect">
            <a:avLst/>
          </a:prstGeom>
        </p:spPr>
      </p:pic>
      <p:sp>
        <p:nvSpPr>
          <p:cNvPr id="16" name="Retângulo 15">
            <a:extLst>
              <a:ext uri="{FF2B5EF4-FFF2-40B4-BE49-F238E27FC236}">
                <a16:creationId xmlns:a16="http://schemas.microsoft.com/office/drawing/2014/main" id="{88AF71C7-38B3-4AB5-B351-8D1C70567CFE}"/>
              </a:ext>
            </a:extLst>
          </p:cNvPr>
          <p:cNvSpPr/>
          <p:nvPr/>
        </p:nvSpPr>
        <p:spPr>
          <a:xfrm>
            <a:off x="692643" y="2773906"/>
            <a:ext cx="731290" cy="307777"/>
          </a:xfrm>
          <a:prstGeom prst="rect">
            <a:avLst/>
          </a:prstGeom>
        </p:spPr>
        <p:txBody>
          <a:bodyPr wrap="none">
            <a:spAutoFit/>
          </a:bodyPr>
          <a:lstStyle/>
          <a:p>
            <a:r>
              <a:rPr lang="pt-PT" sz="1400" dirty="0">
                <a:latin typeface="Arial Unicode MS"/>
              </a:rPr>
              <a:t>65.000</a:t>
            </a:r>
            <a:endParaRPr lang="en-US" sz="1400" dirty="0">
              <a:latin typeface="Arial Unicode MS"/>
            </a:endParaRPr>
          </a:p>
        </p:txBody>
      </p:sp>
      <p:sp>
        <p:nvSpPr>
          <p:cNvPr id="17" name="Retângulo 16">
            <a:extLst>
              <a:ext uri="{FF2B5EF4-FFF2-40B4-BE49-F238E27FC236}">
                <a16:creationId xmlns:a16="http://schemas.microsoft.com/office/drawing/2014/main" id="{BDA28688-BBCD-4291-884A-DC3BEFFDD036}"/>
              </a:ext>
            </a:extLst>
          </p:cNvPr>
          <p:cNvSpPr/>
          <p:nvPr/>
        </p:nvSpPr>
        <p:spPr>
          <a:xfrm>
            <a:off x="692643" y="3161265"/>
            <a:ext cx="731290" cy="307777"/>
          </a:xfrm>
          <a:prstGeom prst="rect">
            <a:avLst/>
          </a:prstGeom>
        </p:spPr>
        <p:txBody>
          <a:bodyPr wrap="none">
            <a:spAutoFit/>
          </a:bodyPr>
          <a:lstStyle/>
          <a:p>
            <a:r>
              <a:rPr lang="pt-PT" sz="1400" dirty="0">
                <a:latin typeface="Arial Unicode MS"/>
              </a:rPr>
              <a:t>50.000</a:t>
            </a:r>
            <a:endParaRPr lang="en-US" sz="1400" dirty="0">
              <a:latin typeface="Arial Unicode MS"/>
            </a:endParaRPr>
          </a:p>
        </p:txBody>
      </p:sp>
      <p:sp>
        <p:nvSpPr>
          <p:cNvPr id="18" name="Retângulo 17">
            <a:extLst>
              <a:ext uri="{FF2B5EF4-FFF2-40B4-BE49-F238E27FC236}">
                <a16:creationId xmlns:a16="http://schemas.microsoft.com/office/drawing/2014/main" id="{75FF54C1-B7C5-402A-88C8-126F78CB66F5}"/>
              </a:ext>
            </a:extLst>
          </p:cNvPr>
          <p:cNvSpPr/>
          <p:nvPr/>
        </p:nvSpPr>
        <p:spPr>
          <a:xfrm>
            <a:off x="692643" y="3576888"/>
            <a:ext cx="731290" cy="307777"/>
          </a:xfrm>
          <a:prstGeom prst="rect">
            <a:avLst/>
          </a:prstGeom>
        </p:spPr>
        <p:txBody>
          <a:bodyPr wrap="none">
            <a:spAutoFit/>
          </a:bodyPr>
          <a:lstStyle/>
          <a:p>
            <a:r>
              <a:rPr lang="pt-PT" sz="1400" dirty="0">
                <a:latin typeface="Arial Unicode MS"/>
              </a:rPr>
              <a:t>45.000</a:t>
            </a:r>
            <a:endParaRPr lang="en-US" sz="1400" dirty="0">
              <a:latin typeface="Arial Unicode MS"/>
            </a:endParaRPr>
          </a:p>
        </p:txBody>
      </p:sp>
      <p:pic>
        <p:nvPicPr>
          <p:cNvPr id="19" name="Imagem 18">
            <a:extLst>
              <a:ext uri="{FF2B5EF4-FFF2-40B4-BE49-F238E27FC236}">
                <a16:creationId xmlns:a16="http://schemas.microsoft.com/office/drawing/2014/main" id="{8F55C702-A8F9-484E-A974-A68C6E458D04}"/>
              </a:ext>
            </a:extLst>
          </p:cNvPr>
          <p:cNvPicPr>
            <a:picLocks noChangeAspect="1"/>
          </p:cNvPicPr>
          <p:nvPr/>
        </p:nvPicPr>
        <p:blipFill>
          <a:blip r:embed="rId4"/>
          <a:stretch>
            <a:fillRect/>
          </a:stretch>
        </p:blipFill>
        <p:spPr>
          <a:xfrm>
            <a:off x="398476" y="3161389"/>
            <a:ext cx="318736" cy="247906"/>
          </a:xfrm>
          <a:prstGeom prst="rect">
            <a:avLst/>
          </a:prstGeom>
        </p:spPr>
      </p:pic>
      <p:pic>
        <p:nvPicPr>
          <p:cNvPr id="20" name="Imagem 19">
            <a:extLst>
              <a:ext uri="{FF2B5EF4-FFF2-40B4-BE49-F238E27FC236}">
                <a16:creationId xmlns:a16="http://schemas.microsoft.com/office/drawing/2014/main" id="{D5C73064-D52A-4288-A8AB-89363CF2E28A}"/>
              </a:ext>
            </a:extLst>
          </p:cNvPr>
          <p:cNvPicPr>
            <a:picLocks noChangeAspect="1"/>
          </p:cNvPicPr>
          <p:nvPr/>
        </p:nvPicPr>
        <p:blipFill>
          <a:blip r:embed="rId4"/>
          <a:stretch>
            <a:fillRect/>
          </a:stretch>
        </p:blipFill>
        <p:spPr>
          <a:xfrm>
            <a:off x="398477" y="3577028"/>
            <a:ext cx="318736" cy="247906"/>
          </a:xfrm>
          <a:prstGeom prst="rect">
            <a:avLst/>
          </a:prstGeom>
        </p:spPr>
      </p:pic>
      <p:sp>
        <p:nvSpPr>
          <p:cNvPr id="21" name="Título 6">
            <a:extLst>
              <a:ext uri="{FF2B5EF4-FFF2-40B4-BE49-F238E27FC236}">
                <a16:creationId xmlns:a16="http://schemas.microsoft.com/office/drawing/2014/main" id="{9F27D89E-F6E0-4A64-930E-004621E3931A}"/>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2000" dirty="0">
              <a:solidFill>
                <a:schemeClr val="tx2">
                  <a:lumMod val="50000"/>
                </a:schemeClr>
              </a:solidFill>
            </a:endParaRPr>
          </a:p>
          <a:p>
            <a:pPr algn="l"/>
            <a:r>
              <a:rPr lang="pt-BR" sz="2000" dirty="0">
                <a:solidFill>
                  <a:srgbClr val="00B0F0"/>
                </a:solidFill>
              </a:rPr>
              <a:t>Quiz</a:t>
            </a:r>
            <a:endParaRPr lang="pt-BR" sz="3600" dirty="0">
              <a:solidFill>
                <a:srgbClr val="00B0F0"/>
              </a:solidFill>
            </a:endParaRPr>
          </a:p>
        </p:txBody>
      </p:sp>
    </p:spTree>
    <p:extLst>
      <p:ext uri="{BB962C8B-B14F-4D97-AF65-F5344CB8AC3E}">
        <p14:creationId xmlns:p14="http://schemas.microsoft.com/office/powerpoint/2010/main" val="1104485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76</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8821E82E-ACE8-4011-802D-AD8548554A40}"/>
              </a:ext>
            </a:extLst>
          </p:cNvPr>
          <p:cNvSpPr/>
          <p:nvPr/>
        </p:nvSpPr>
        <p:spPr>
          <a:xfrm>
            <a:off x="1538701" y="1882038"/>
            <a:ext cx="6379813" cy="3170099"/>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b="1" dirty="0"/>
              <a:t>Protegendo novas tecnologias, como IoT</a:t>
            </a:r>
          </a:p>
          <a:p>
            <a:pPr algn="ctr"/>
            <a:r>
              <a:rPr lang="pt-PT" sz="1400" dirty="0"/>
              <a:t>Quiz</a:t>
            </a:r>
          </a:p>
          <a:p>
            <a:pPr algn="ctr"/>
            <a:endParaRPr lang="pt-PT" sz="1400" dirty="0"/>
          </a:p>
          <a:p>
            <a:pPr algn="ctr"/>
            <a:r>
              <a:rPr lang="pt-PT" sz="1400" dirty="0"/>
              <a:t>Você pontuou</a:t>
            </a:r>
          </a:p>
          <a:p>
            <a:pPr algn="ctr"/>
            <a:endParaRPr lang="pt-PT" sz="1400" dirty="0"/>
          </a:p>
          <a:p>
            <a:pPr algn="ctr"/>
            <a:r>
              <a:rPr lang="pt-PT" sz="1400" dirty="0"/>
              <a:t>0 de 2</a:t>
            </a:r>
          </a:p>
          <a:p>
            <a:pPr algn="ctr"/>
            <a:br>
              <a:rPr lang="pt-PT" sz="1400" b="1" dirty="0"/>
            </a:br>
            <a:r>
              <a:rPr lang="pt-PT" sz="1400" b="1" dirty="0"/>
              <a:t>Agora pressione a seta para frente para passar para o próximo</a:t>
            </a:r>
          </a:p>
          <a:p>
            <a:pPr algn="ctr"/>
            <a:r>
              <a:rPr lang="pt-PT" sz="1400" b="1" dirty="0"/>
              <a:t> tópico que é Guerra Cibernética e Paz</a:t>
            </a:r>
            <a:endParaRPr lang="pt-PT" sz="1200" b="1" dirty="0"/>
          </a:p>
          <a:p>
            <a:pPr algn="ctr"/>
            <a:endParaRPr lang="pt-PT" sz="1200" b="1" dirty="0"/>
          </a:p>
          <a:p>
            <a:pPr algn="ctr"/>
            <a:endParaRPr lang="pt-PT" sz="1200" b="1" dirty="0"/>
          </a:p>
        </p:txBody>
      </p:sp>
      <p:sp>
        <p:nvSpPr>
          <p:cNvPr id="2" name="Retângulo 1">
            <a:extLst>
              <a:ext uri="{FF2B5EF4-FFF2-40B4-BE49-F238E27FC236}">
                <a16:creationId xmlns:a16="http://schemas.microsoft.com/office/drawing/2014/main" id="{26BA8BCA-A087-4261-8B81-D9416CD66788}"/>
              </a:ext>
            </a:extLst>
          </p:cNvPr>
          <p:cNvSpPr/>
          <p:nvPr/>
        </p:nvSpPr>
        <p:spPr>
          <a:xfrm>
            <a:off x="626276" y="5833786"/>
            <a:ext cx="8204662" cy="307777"/>
          </a:xfrm>
          <a:prstGeom prst="rect">
            <a:avLst/>
          </a:prstGeom>
        </p:spPr>
        <p:txBody>
          <a:bodyPr wrap="square">
            <a:spAutoFit/>
          </a:bodyPr>
          <a:lstStyle/>
          <a:p>
            <a:r>
              <a:rPr lang="pt-PT" sz="1400" b="1" dirty="0">
                <a:solidFill>
                  <a:srgbClr val="00B0F0"/>
                </a:solidFill>
              </a:rPr>
              <a:t>Se você deseja revisar as perguntas deste questionário, clique na seta Voltar no painel de controle abaixo.</a:t>
            </a:r>
            <a:endParaRPr lang="en-US" sz="1400" b="1" dirty="0">
              <a:solidFill>
                <a:srgbClr val="00B0F0"/>
              </a:solidFill>
            </a:endParaRPr>
          </a:p>
        </p:txBody>
      </p:sp>
      <p:pic>
        <p:nvPicPr>
          <p:cNvPr id="3" name="Imagem 2">
            <a:extLst>
              <a:ext uri="{FF2B5EF4-FFF2-40B4-BE49-F238E27FC236}">
                <a16:creationId xmlns:a16="http://schemas.microsoft.com/office/drawing/2014/main" id="{C74AC432-9A43-47D8-ACE5-82E27D54F513}"/>
              </a:ext>
            </a:extLst>
          </p:cNvPr>
          <p:cNvPicPr>
            <a:picLocks noChangeAspect="1"/>
          </p:cNvPicPr>
          <p:nvPr/>
        </p:nvPicPr>
        <p:blipFill>
          <a:blip r:embed="rId3"/>
          <a:stretch>
            <a:fillRect/>
          </a:stretch>
        </p:blipFill>
        <p:spPr>
          <a:xfrm>
            <a:off x="345828" y="5833786"/>
            <a:ext cx="243861" cy="297206"/>
          </a:xfrm>
          <a:prstGeom prst="rect">
            <a:avLst/>
          </a:prstGeom>
        </p:spPr>
      </p:pic>
      <p:sp>
        <p:nvSpPr>
          <p:cNvPr id="10" name="Título 6">
            <a:extLst>
              <a:ext uri="{FF2B5EF4-FFF2-40B4-BE49-F238E27FC236}">
                <a16:creationId xmlns:a16="http://schemas.microsoft.com/office/drawing/2014/main" id="{E59ACBFE-CB8D-4975-AE6B-E91DC4F211B3}"/>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2000" dirty="0">
              <a:solidFill>
                <a:schemeClr val="tx2">
                  <a:lumMod val="50000"/>
                </a:schemeClr>
              </a:solidFill>
            </a:endParaRPr>
          </a:p>
          <a:p>
            <a:pPr algn="l"/>
            <a:r>
              <a:rPr lang="pt-BR" sz="2000" dirty="0">
                <a:solidFill>
                  <a:srgbClr val="00B0F0"/>
                </a:solidFill>
              </a:rPr>
              <a:t>Quiz</a:t>
            </a:r>
            <a:endParaRPr lang="pt-BR" sz="3600" dirty="0">
              <a:solidFill>
                <a:srgbClr val="00B0F0"/>
              </a:solidFill>
            </a:endParaRPr>
          </a:p>
        </p:txBody>
      </p:sp>
    </p:spTree>
    <p:extLst>
      <p:ext uri="{BB962C8B-B14F-4D97-AF65-F5344CB8AC3E}">
        <p14:creationId xmlns:p14="http://schemas.microsoft.com/office/powerpoint/2010/main" val="2088595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77</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8821E82E-ACE8-4011-802D-AD8548554A40}"/>
              </a:ext>
            </a:extLst>
          </p:cNvPr>
          <p:cNvSpPr/>
          <p:nvPr/>
        </p:nvSpPr>
        <p:spPr>
          <a:xfrm>
            <a:off x="1538701" y="1882038"/>
            <a:ext cx="6379813" cy="3170099"/>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b="1" dirty="0"/>
              <a:t>Protegendo novas tecnologias, como IoT</a:t>
            </a:r>
          </a:p>
          <a:p>
            <a:pPr algn="ctr"/>
            <a:r>
              <a:rPr lang="pt-PT" sz="1400" dirty="0"/>
              <a:t>Quiz</a:t>
            </a:r>
          </a:p>
          <a:p>
            <a:pPr algn="ctr"/>
            <a:endParaRPr lang="pt-PT" sz="1400" dirty="0"/>
          </a:p>
          <a:p>
            <a:pPr algn="ctr"/>
            <a:r>
              <a:rPr lang="pt-PT" sz="1400" dirty="0"/>
              <a:t>Você pontuou</a:t>
            </a:r>
          </a:p>
          <a:p>
            <a:pPr algn="ctr"/>
            <a:endParaRPr lang="pt-PT" sz="1400" dirty="0"/>
          </a:p>
          <a:p>
            <a:pPr algn="ctr"/>
            <a:r>
              <a:rPr lang="pt-PT" sz="1400" dirty="0"/>
              <a:t>0 de 2</a:t>
            </a:r>
          </a:p>
          <a:p>
            <a:pPr algn="ctr"/>
            <a:br>
              <a:rPr lang="pt-PT" sz="1400" b="1" dirty="0"/>
            </a:br>
            <a:r>
              <a:rPr lang="pt-PT" sz="1400" b="1" dirty="0"/>
              <a:t>Agora pressione a seta para frente para passar para o próximo</a:t>
            </a:r>
          </a:p>
          <a:p>
            <a:pPr algn="ctr"/>
            <a:r>
              <a:rPr lang="pt-PT" sz="1400" b="1" dirty="0"/>
              <a:t> tópico que é Guerra Cibernética e Paz</a:t>
            </a:r>
            <a:endParaRPr lang="pt-PT" sz="1200" b="1" dirty="0"/>
          </a:p>
          <a:p>
            <a:pPr algn="ctr"/>
            <a:endParaRPr lang="pt-PT" sz="1200" b="1" dirty="0"/>
          </a:p>
          <a:p>
            <a:pPr algn="ctr"/>
            <a:endParaRPr lang="pt-PT" sz="1200" b="1" dirty="0"/>
          </a:p>
        </p:txBody>
      </p:sp>
      <p:sp>
        <p:nvSpPr>
          <p:cNvPr id="2" name="Retângulo 1">
            <a:extLst>
              <a:ext uri="{FF2B5EF4-FFF2-40B4-BE49-F238E27FC236}">
                <a16:creationId xmlns:a16="http://schemas.microsoft.com/office/drawing/2014/main" id="{26BA8BCA-A087-4261-8B81-D9416CD66788}"/>
              </a:ext>
            </a:extLst>
          </p:cNvPr>
          <p:cNvSpPr/>
          <p:nvPr/>
        </p:nvSpPr>
        <p:spPr>
          <a:xfrm>
            <a:off x="626276" y="5833786"/>
            <a:ext cx="8204662" cy="307777"/>
          </a:xfrm>
          <a:prstGeom prst="rect">
            <a:avLst/>
          </a:prstGeom>
        </p:spPr>
        <p:txBody>
          <a:bodyPr wrap="square">
            <a:spAutoFit/>
          </a:bodyPr>
          <a:lstStyle/>
          <a:p>
            <a:r>
              <a:rPr lang="pt-PT" sz="1400" b="1" dirty="0">
                <a:solidFill>
                  <a:srgbClr val="00B0F0"/>
                </a:solidFill>
              </a:rPr>
              <a:t>Se você deseja revisar as perguntas deste questionário, clique na seta Voltar no painel de controle abaixo.</a:t>
            </a:r>
            <a:endParaRPr lang="en-US" sz="1400" b="1" dirty="0">
              <a:solidFill>
                <a:srgbClr val="00B0F0"/>
              </a:solidFill>
            </a:endParaRPr>
          </a:p>
        </p:txBody>
      </p:sp>
      <p:pic>
        <p:nvPicPr>
          <p:cNvPr id="3" name="Imagem 2">
            <a:extLst>
              <a:ext uri="{FF2B5EF4-FFF2-40B4-BE49-F238E27FC236}">
                <a16:creationId xmlns:a16="http://schemas.microsoft.com/office/drawing/2014/main" id="{C74AC432-9A43-47D8-ACE5-82E27D54F513}"/>
              </a:ext>
            </a:extLst>
          </p:cNvPr>
          <p:cNvPicPr>
            <a:picLocks noChangeAspect="1"/>
          </p:cNvPicPr>
          <p:nvPr/>
        </p:nvPicPr>
        <p:blipFill>
          <a:blip r:embed="rId3"/>
          <a:stretch>
            <a:fillRect/>
          </a:stretch>
        </p:blipFill>
        <p:spPr>
          <a:xfrm>
            <a:off x="345828" y="5833786"/>
            <a:ext cx="243861" cy="297206"/>
          </a:xfrm>
          <a:prstGeom prst="rect">
            <a:avLst/>
          </a:prstGeom>
        </p:spPr>
      </p:pic>
      <p:sp>
        <p:nvSpPr>
          <p:cNvPr id="10" name="Título 6">
            <a:extLst>
              <a:ext uri="{FF2B5EF4-FFF2-40B4-BE49-F238E27FC236}">
                <a16:creationId xmlns:a16="http://schemas.microsoft.com/office/drawing/2014/main" id="{E59ACBFE-CB8D-4975-AE6B-E91DC4F211B3}"/>
              </a:ext>
            </a:extLst>
          </p:cNvPr>
          <p:cNvSpPr txBox="1">
            <a:spLocks/>
          </p:cNvSpPr>
          <p:nvPr/>
        </p:nvSpPr>
        <p:spPr>
          <a:xfrm>
            <a:off x="345828" y="161664"/>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000" dirty="0">
                <a:solidFill>
                  <a:schemeClr val="tx2">
                    <a:lumMod val="50000"/>
                  </a:schemeClr>
                </a:solidFill>
              </a:rPr>
              <a:t>Protegendo novas tecnologias, como </a:t>
            </a:r>
            <a:r>
              <a:rPr lang="pt-BR" sz="2000" dirty="0" err="1">
                <a:solidFill>
                  <a:schemeClr val="tx2">
                    <a:lumMod val="50000"/>
                  </a:schemeClr>
                </a:solidFill>
              </a:rPr>
              <a:t>IoT</a:t>
            </a:r>
            <a:endParaRPr lang="pt-BR" sz="2000" dirty="0">
              <a:solidFill>
                <a:schemeClr val="tx2">
                  <a:lumMod val="50000"/>
                </a:schemeClr>
              </a:solidFill>
            </a:endParaRPr>
          </a:p>
          <a:p>
            <a:pPr algn="l"/>
            <a:r>
              <a:rPr lang="pt-BR" sz="2000" dirty="0">
                <a:solidFill>
                  <a:srgbClr val="00B0F0"/>
                </a:solidFill>
              </a:rPr>
              <a:t>Quiz</a:t>
            </a:r>
            <a:endParaRPr lang="pt-BR" sz="3600" dirty="0">
              <a:solidFill>
                <a:srgbClr val="00B0F0"/>
              </a:solidFill>
            </a:endParaRPr>
          </a:p>
        </p:txBody>
      </p:sp>
    </p:spTree>
    <p:extLst>
      <p:ext uri="{BB962C8B-B14F-4D97-AF65-F5344CB8AC3E}">
        <p14:creationId xmlns:p14="http://schemas.microsoft.com/office/powerpoint/2010/main" val="2607190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78</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Guerra Cibernética e Paz</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981928F-12AE-436C-8D2C-438E465D758B}"/>
              </a:ext>
            </a:extLst>
          </p:cNvPr>
          <p:cNvSpPr/>
          <p:nvPr/>
        </p:nvSpPr>
        <p:spPr>
          <a:xfrm>
            <a:off x="609193" y="853549"/>
            <a:ext cx="4136716" cy="954107"/>
          </a:xfrm>
          <a:prstGeom prst="rect">
            <a:avLst/>
          </a:prstGeom>
        </p:spPr>
        <p:txBody>
          <a:bodyPr wrap="square">
            <a:spAutoFit/>
          </a:bodyPr>
          <a:lstStyle/>
          <a:p>
            <a:r>
              <a:rPr lang="pt-PT" sz="1400" dirty="0"/>
              <a:t>Em um artigo de 2013 para a revista Scientific American, a estudiosa Camille François explorou as origens e os vários significados e usos do termo 'cyber'. [34]</a:t>
            </a:r>
            <a:endParaRPr lang="en-US" sz="1400" b="1" dirty="0">
              <a:solidFill>
                <a:srgbClr val="00B0F0"/>
              </a:solidFill>
            </a:endParaRPr>
          </a:p>
        </p:txBody>
      </p:sp>
      <p:sp>
        <p:nvSpPr>
          <p:cNvPr id="7" name="Retângulo 6">
            <a:extLst>
              <a:ext uri="{FF2B5EF4-FFF2-40B4-BE49-F238E27FC236}">
                <a16:creationId xmlns:a16="http://schemas.microsoft.com/office/drawing/2014/main" id="{8A8A909F-1658-4028-8F73-394ED8791E14}"/>
              </a:ext>
            </a:extLst>
          </p:cNvPr>
          <p:cNvSpPr/>
          <p:nvPr/>
        </p:nvSpPr>
        <p:spPr>
          <a:xfrm>
            <a:off x="4545341" y="814766"/>
            <a:ext cx="3614057" cy="1815882"/>
          </a:xfrm>
          <a:prstGeom prst="rect">
            <a:avLst/>
          </a:prstGeom>
        </p:spPr>
        <p:txBody>
          <a:bodyPr wrap="square">
            <a:spAutoFit/>
          </a:bodyPr>
          <a:lstStyle/>
          <a:p>
            <a:r>
              <a:rPr lang="pt-PT" sz="1400" dirty="0"/>
              <a:t>François explica que, ao usar esse termo nebuloso e ao conceber o </a:t>
            </a:r>
            <a:r>
              <a:rPr lang="pt-PT" sz="1400" dirty="0">
                <a:solidFill>
                  <a:schemeClr val="accent1"/>
                </a:solidFill>
              </a:rPr>
              <a:t>"ciberespaço" </a:t>
            </a:r>
            <a:r>
              <a:rPr lang="pt-PT" sz="1400" dirty="0"/>
              <a:t>como um local real, corremos o risco de um discurso confuso sobre o que </a:t>
            </a:r>
            <a:r>
              <a:rPr lang="pt-PT" sz="1400" dirty="0">
                <a:solidFill>
                  <a:schemeClr val="accent1"/>
                </a:solidFill>
              </a:rPr>
              <a:t>"guerra cibernética" </a:t>
            </a:r>
            <a:r>
              <a:rPr lang="pt-PT" sz="1400" dirty="0"/>
              <a:t>realmente significa.</a:t>
            </a:r>
            <a:br>
              <a:rPr lang="pt-PT" sz="1400" dirty="0"/>
            </a:br>
            <a:br>
              <a:rPr lang="pt-PT" sz="1400" dirty="0"/>
            </a:br>
            <a:r>
              <a:rPr lang="pt-PT" sz="1400" dirty="0"/>
              <a:t>Guerra Cibernética, ela define da seguinte maneira:</a:t>
            </a:r>
            <a:endParaRPr lang="en-US" sz="1400" dirty="0"/>
          </a:p>
        </p:txBody>
      </p:sp>
      <p:pic>
        <p:nvPicPr>
          <p:cNvPr id="14" name="Imagem 13">
            <a:extLst>
              <a:ext uri="{FF2B5EF4-FFF2-40B4-BE49-F238E27FC236}">
                <a16:creationId xmlns:a16="http://schemas.microsoft.com/office/drawing/2014/main" id="{DB435BAB-4F40-40D2-8B4A-104B63EB3777}"/>
              </a:ext>
            </a:extLst>
          </p:cNvPr>
          <p:cNvPicPr>
            <a:picLocks noChangeAspect="1"/>
          </p:cNvPicPr>
          <p:nvPr/>
        </p:nvPicPr>
        <p:blipFill>
          <a:blip r:embed="rId3"/>
          <a:stretch>
            <a:fillRect/>
          </a:stretch>
        </p:blipFill>
        <p:spPr>
          <a:xfrm>
            <a:off x="984602" y="1908678"/>
            <a:ext cx="2370025" cy="3040643"/>
          </a:xfrm>
          <a:prstGeom prst="rect">
            <a:avLst/>
          </a:prstGeom>
        </p:spPr>
      </p:pic>
      <p:sp>
        <p:nvSpPr>
          <p:cNvPr id="15" name="Retângulo 14">
            <a:extLst>
              <a:ext uri="{FF2B5EF4-FFF2-40B4-BE49-F238E27FC236}">
                <a16:creationId xmlns:a16="http://schemas.microsoft.com/office/drawing/2014/main" id="{00C0BA1A-131A-483C-B1FA-5E103324CAF8}"/>
              </a:ext>
            </a:extLst>
          </p:cNvPr>
          <p:cNvSpPr/>
          <p:nvPr/>
        </p:nvSpPr>
        <p:spPr>
          <a:xfrm>
            <a:off x="4745909" y="2888525"/>
            <a:ext cx="3976914" cy="2677656"/>
          </a:xfrm>
          <a:prstGeom prst="rect">
            <a:avLst/>
          </a:prstGeom>
        </p:spPr>
        <p:txBody>
          <a:bodyPr wrap="square">
            <a:spAutoFit/>
          </a:bodyPr>
          <a:lstStyle/>
          <a:p>
            <a:r>
              <a:rPr lang="pt-PT" sz="1400" dirty="0"/>
              <a:t>a ideologia política que propõe novos princípios para o espaço, [e] novos atores para governá-lo.</a:t>
            </a:r>
            <a:br>
              <a:rPr lang="pt-PT" sz="1400" dirty="0"/>
            </a:br>
            <a:r>
              <a:rPr lang="pt-PT" sz="1400" dirty="0"/>
              <a:t>A guerra cibernética é uma ideologia que se esconde por trás do discurso da realidade: existem, de fato, ataques cibernéticos muito reais e há preocupações de segurança para infraestruturas críticas conectadas à rede, mas o que significa declarar guerra aos cibernéticos?</a:t>
            </a:r>
            <a:br>
              <a:rPr lang="pt-PT" sz="1400" dirty="0"/>
            </a:br>
            <a:r>
              <a:rPr lang="pt-PT" sz="1400" dirty="0"/>
              <a:t>A guerra cibernética pinta um espaço metafórico como sujeito de ameaças; descreve o ciberespaço como um local apropriado no qual o poder deve ser implantado e conquistado.</a:t>
            </a:r>
            <a:endParaRPr lang="en-US" sz="1400" dirty="0"/>
          </a:p>
        </p:txBody>
      </p:sp>
      <p:pic>
        <p:nvPicPr>
          <p:cNvPr id="16" name="Imagem 15">
            <a:extLst>
              <a:ext uri="{FF2B5EF4-FFF2-40B4-BE49-F238E27FC236}">
                <a16:creationId xmlns:a16="http://schemas.microsoft.com/office/drawing/2014/main" id="{A9A0654B-C4CC-404D-ADFB-43BA46A10E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8092" y="2740102"/>
            <a:ext cx="518669" cy="575651"/>
          </a:xfrm>
          <a:prstGeom prst="rect">
            <a:avLst/>
          </a:prstGeom>
        </p:spPr>
      </p:pic>
      <p:pic>
        <p:nvPicPr>
          <p:cNvPr id="17" name="Imagem 16" descr="Uma imagem contendo escuro, preto, computador, aceso&#10;&#10;Descrição gerada automaticamente">
            <a:extLst>
              <a:ext uri="{FF2B5EF4-FFF2-40B4-BE49-F238E27FC236}">
                <a16:creationId xmlns:a16="http://schemas.microsoft.com/office/drawing/2014/main" id="{CBBA5A00-92BC-47A6-BE34-B520E929D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5053" y="5316022"/>
            <a:ext cx="288107" cy="311085"/>
          </a:xfrm>
          <a:prstGeom prst="rect">
            <a:avLst/>
          </a:prstGeom>
        </p:spPr>
      </p:pic>
    </p:spTree>
    <p:extLst>
      <p:ext uri="{BB962C8B-B14F-4D97-AF65-F5344CB8AC3E}">
        <p14:creationId xmlns:p14="http://schemas.microsoft.com/office/powerpoint/2010/main" val="1482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79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Guerra Cibernética e Paz</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A8A909F-1658-4028-8F73-394ED8791E14}"/>
              </a:ext>
            </a:extLst>
          </p:cNvPr>
          <p:cNvSpPr/>
          <p:nvPr/>
        </p:nvSpPr>
        <p:spPr>
          <a:xfrm>
            <a:off x="4683266" y="826484"/>
            <a:ext cx="4130796" cy="2246769"/>
          </a:xfrm>
          <a:prstGeom prst="rect">
            <a:avLst/>
          </a:prstGeom>
        </p:spPr>
        <p:txBody>
          <a:bodyPr wrap="square">
            <a:spAutoFit/>
          </a:bodyPr>
          <a:lstStyle/>
          <a:p>
            <a:r>
              <a:rPr lang="pt-PT" sz="1400" dirty="0"/>
              <a:t>Quando exatamente uma guerra se torna uma </a:t>
            </a:r>
            <a:r>
              <a:rPr lang="pt-PT" sz="1400" dirty="0">
                <a:solidFill>
                  <a:schemeClr val="accent1"/>
                </a:solidFill>
              </a:rPr>
              <a:t>'guerra cibernética'?</a:t>
            </a:r>
            <a:br>
              <a:rPr lang="pt-PT" sz="1400" dirty="0"/>
            </a:br>
            <a:r>
              <a:rPr lang="pt-PT" sz="1400" dirty="0"/>
              <a:t>Um ataque cibernético constitui um ato de guerra?</a:t>
            </a:r>
            <a:br>
              <a:rPr lang="pt-PT" sz="1400" dirty="0"/>
            </a:br>
            <a:r>
              <a:rPr lang="pt-PT" sz="1400" dirty="0"/>
              <a:t>A guerra é freqüentemente entendida como violência sancionada pelo Estado, mas muitas vezes os ataques cibernéticos são projetados para ganhos financeiros ou políticos.</a:t>
            </a:r>
            <a:br>
              <a:rPr lang="pt-PT" sz="1400" dirty="0"/>
            </a:br>
            <a:r>
              <a:rPr lang="pt-PT" sz="1400" dirty="0"/>
              <a:t>A pergunta é ilustrada em uma peça de 2014 de Robert</a:t>
            </a:r>
            <a:br>
              <a:rPr lang="pt-PT" sz="1400" dirty="0"/>
            </a:br>
            <a:r>
              <a:rPr lang="pt-PT" sz="1400" dirty="0"/>
              <a:t>Margus: [35]</a:t>
            </a:r>
            <a:endParaRPr lang="en-US" sz="1400" dirty="0"/>
          </a:p>
        </p:txBody>
      </p:sp>
      <p:sp>
        <p:nvSpPr>
          <p:cNvPr id="15" name="Retângulo 14">
            <a:extLst>
              <a:ext uri="{FF2B5EF4-FFF2-40B4-BE49-F238E27FC236}">
                <a16:creationId xmlns:a16="http://schemas.microsoft.com/office/drawing/2014/main" id="{00C0BA1A-131A-483C-B1FA-5E103324CAF8}"/>
              </a:ext>
            </a:extLst>
          </p:cNvPr>
          <p:cNvSpPr/>
          <p:nvPr/>
        </p:nvSpPr>
        <p:spPr>
          <a:xfrm>
            <a:off x="4969848" y="3257038"/>
            <a:ext cx="3976914" cy="3108543"/>
          </a:xfrm>
          <a:prstGeom prst="rect">
            <a:avLst/>
          </a:prstGeom>
        </p:spPr>
        <p:txBody>
          <a:bodyPr wrap="square">
            <a:spAutoFit/>
          </a:bodyPr>
          <a:lstStyle/>
          <a:p>
            <a:r>
              <a:rPr lang="pt-PT" sz="1400" b="1" u="sng" dirty="0">
                <a:solidFill>
                  <a:schemeClr val="tx2"/>
                </a:solidFill>
              </a:rPr>
              <a:t>O vírus Stuxnet</a:t>
            </a:r>
            <a:r>
              <a:rPr lang="pt-PT" sz="1400" dirty="0"/>
              <a:t>, que os Estados Unidos e Israel supostamente implantaram para sabotar uma instalação nuclear iraniana, é um exemplo de capacidade de infectar e manipular dados em um sistema de controle industrial.</a:t>
            </a:r>
          </a:p>
          <a:p>
            <a:br>
              <a:rPr lang="pt-PT" sz="1400" dirty="0"/>
            </a:br>
            <a:r>
              <a:rPr lang="pt-PT" sz="1400" dirty="0"/>
              <a:t>No entanto, o ataque procurou apenas danificar a capacidade de uma instalação, não induzir vítimas humanas.</a:t>
            </a:r>
          </a:p>
          <a:p>
            <a:br>
              <a:rPr lang="pt-PT" sz="1400" dirty="0"/>
            </a:br>
            <a:r>
              <a:rPr lang="pt-PT" sz="1400" dirty="0"/>
              <a:t>Um malware sofisticado pode ser implantado no futuro em uma área densamente povoada, onde ameaça a vida humana e não apenas a de um sistema industrial.</a:t>
            </a:r>
            <a:endParaRPr lang="en-US" sz="1400" dirty="0"/>
          </a:p>
        </p:txBody>
      </p:sp>
      <p:pic>
        <p:nvPicPr>
          <p:cNvPr id="2" name="Imagem 1">
            <a:extLst>
              <a:ext uri="{FF2B5EF4-FFF2-40B4-BE49-F238E27FC236}">
                <a16:creationId xmlns:a16="http://schemas.microsoft.com/office/drawing/2014/main" id="{DB784A4D-5236-4F10-A5C9-F66E7BF9B010}"/>
              </a:ext>
            </a:extLst>
          </p:cNvPr>
          <p:cNvPicPr>
            <a:picLocks noChangeAspect="1"/>
          </p:cNvPicPr>
          <p:nvPr/>
        </p:nvPicPr>
        <p:blipFill>
          <a:blip r:embed="rId3"/>
          <a:stretch>
            <a:fillRect/>
          </a:stretch>
        </p:blipFill>
        <p:spPr>
          <a:xfrm>
            <a:off x="603638" y="2199761"/>
            <a:ext cx="3789782" cy="2677656"/>
          </a:xfrm>
          <a:prstGeom prst="rect">
            <a:avLst/>
          </a:prstGeom>
        </p:spPr>
      </p:pic>
      <p:pic>
        <p:nvPicPr>
          <p:cNvPr id="10" name="Imagem 9">
            <a:extLst>
              <a:ext uri="{FF2B5EF4-FFF2-40B4-BE49-F238E27FC236}">
                <a16:creationId xmlns:a16="http://schemas.microsoft.com/office/drawing/2014/main" id="{687CFCC3-B931-474D-87F5-561F36DB0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93310"/>
            <a:ext cx="518669" cy="575651"/>
          </a:xfrm>
          <a:prstGeom prst="rect">
            <a:avLst/>
          </a:prstGeom>
        </p:spPr>
      </p:pic>
      <p:pic>
        <p:nvPicPr>
          <p:cNvPr id="11" name="Imagem 10" descr="Uma imagem contendo escuro, preto, computador, aceso&#10;&#10;Descrição gerada automaticamente">
            <a:extLst>
              <a:ext uri="{FF2B5EF4-FFF2-40B4-BE49-F238E27FC236}">
                <a16:creationId xmlns:a16="http://schemas.microsoft.com/office/drawing/2014/main" id="{26A17C71-F046-49D0-A58C-73CB03AD25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9648" y="6113846"/>
            <a:ext cx="288107" cy="311085"/>
          </a:xfrm>
          <a:prstGeom prst="rect">
            <a:avLst/>
          </a:prstGeom>
        </p:spPr>
      </p:pic>
    </p:spTree>
    <p:extLst>
      <p:ext uri="{BB962C8B-B14F-4D97-AF65-F5344CB8AC3E}">
        <p14:creationId xmlns:p14="http://schemas.microsoft.com/office/powerpoint/2010/main" val="262578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8</a:t>
            </a:fld>
            <a:endParaRPr lang="en-GB" altLang="en-US" noProof="0" dirty="0"/>
          </a:p>
        </p:txBody>
      </p:sp>
      <p:sp>
        <p:nvSpPr>
          <p:cNvPr id="9" name="Título 6">
            <a:extLst>
              <a:ext uri="{FF2B5EF4-FFF2-40B4-BE49-F238E27FC236}">
                <a16:creationId xmlns:a16="http://schemas.microsoft.com/office/drawing/2014/main" id="{CEDCB284-BBC5-4BFE-B1A7-2AA34D44DBF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sp>
        <p:nvSpPr>
          <p:cNvPr id="11" name="Rectangle 4">
            <a:extLst>
              <a:ext uri="{FF2B5EF4-FFF2-40B4-BE49-F238E27FC236}">
                <a16:creationId xmlns:a16="http://schemas.microsoft.com/office/drawing/2014/main" id="{1C23534E-9B84-4778-BAEC-EB539C5C3318}"/>
              </a:ext>
            </a:extLst>
          </p:cNvPr>
          <p:cNvSpPr/>
          <p:nvPr/>
        </p:nvSpPr>
        <p:spPr>
          <a:xfrm>
            <a:off x="345828" y="1020454"/>
            <a:ext cx="4311014" cy="954107"/>
          </a:xfrm>
          <a:prstGeom prst="rect">
            <a:avLst/>
          </a:prstGeom>
        </p:spPr>
        <p:txBody>
          <a:bodyPr wrap="square">
            <a:spAutoFit/>
          </a:bodyPr>
          <a:lstStyle/>
          <a:p>
            <a:pPr algn="just"/>
            <a:r>
              <a:rPr lang="pt-PT" sz="1400" dirty="0"/>
              <a:t>No </a:t>
            </a:r>
            <a:r>
              <a:rPr lang="pt-PT" sz="1400" b="1" dirty="0"/>
              <a:t>Módulo 1: Invariantes da Internet</a:t>
            </a:r>
            <a:r>
              <a:rPr lang="pt-PT" sz="1400" dirty="0"/>
              <a:t>, examinamos as propriedades importantes da Internet que devem ser preservadas para que a Internet continue a oferecer benefícios </a:t>
            </a:r>
            <a:r>
              <a:rPr lang="pt-PT" sz="1400" dirty="0">
                <a:solidFill>
                  <a:srgbClr val="00B0F0"/>
                </a:solidFill>
              </a:rPr>
              <a:t>sociais, culturais e econômicos à sociedade.</a:t>
            </a:r>
            <a:endParaRPr lang="en-US" sz="1400" dirty="0">
              <a:solidFill>
                <a:srgbClr val="00B0F0"/>
              </a:solidFill>
            </a:endParaRPr>
          </a:p>
        </p:txBody>
      </p:sp>
      <p:cxnSp>
        <p:nvCxnSpPr>
          <p:cNvPr id="12" name="Conector reto 11">
            <a:extLst>
              <a:ext uri="{FF2B5EF4-FFF2-40B4-BE49-F238E27FC236}">
                <a16:creationId xmlns:a16="http://schemas.microsoft.com/office/drawing/2014/main" id="{E7862DAE-5490-4F78-A46E-E10027AACB43}"/>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F92D1EBF-8A80-4B77-B045-71F908A478DF}"/>
              </a:ext>
            </a:extLst>
          </p:cNvPr>
          <p:cNvSpPr/>
          <p:nvPr/>
        </p:nvSpPr>
        <p:spPr>
          <a:xfrm>
            <a:off x="4751109" y="1032208"/>
            <a:ext cx="4185501" cy="5262979"/>
          </a:xfrm>
          <a:prstGeom prst="rect">
            <a:avLst/>
          </a:prstGeom>
        </p:spPr>
        <p:txBody>
          <a:bodyPr wrap="square">
            <a:spAutoFit/>
          </a:bodyPr>
          <a:lstStyle/>
          <a:p>
            <a:r>
              <a:rPr lang="pt-PT" sz="1400" dirty="0"/>
              <a:t>Nessa nota</a:t>
            </a:r>
            <a:r>
              <a:rPr lang="pt-PT" sz="1400" b="1" dirty="0"/>
              <a:t>, </a:t>
            </a:r>
            <a:r>
              <a:rPr lang="pt-PT" sz="1400" dirty="0">
                <a:solidFill>
                  <a:schemeClr val="accent1"/>
                </a:solidFill>
              </a:rPr>
              <a:t>é importante reconhecer que</a:t>
            </a:r>
            <a:r>
              <a:rPr lang="pt-PT" sz="1400" dirty="0"/>
              <a:t>, por todas as coisas positivas que os Invariantes da Internet fornecem, eles também criam </a:t>
            </a:r>
            <a:r>
              <a:rPr lang="pt-PT" sz="1400" dirty="0">
                <a:solidFill>
                  <a:schemeClr val="accent1"/>
                </a:solidFill>
              </a:rPr>
              <a:t>vulnerabilidades</a:t>
            </a:r>
            <a:r>
              <a:rPr lang="pt-PT" sz="1400" dirty="0"/>
              <a:t>. Por exemplo, a natureza aberta e acessível da rede significa que ela também é acessível para ataques e intrusões.</a:t>
            </a:r>
          </a:p>
          <a:p>
            <a:br>
              <a:rPr lang="pt-PT" sz="1400" dirty="0"/>
            </a:br>
            <a:r>
              <a:rPr lang="pt-PT" sz="1400" dirty="0"/>
              <a:t>Como um axioma da Internet comumente citado ressalta, desde que um dispositivo possa se conectar à Internet ou a outro dispositivo, ele pode ser invadido.</a:t>
            </a:r>
          </a:p>
          <a:p>
            <a:br>
              <a:rPr lang="pt-PT" sz="1400" dirty="0"/>
            </a:br>
            <a:r>
              <a:rPr lang="pt-PT" sz="1400" dirty="0"/>
              <a:t>A propensão da Internet à inovação sem permissão permitiu a introdução de novos aplicativos socialmente benéficos, mas também permitiu o desenvolvimento e a implantação de malware - qualquer software projetado intencionalmente para causar danos a um computador, servidor ou rede de computadores.</a:t>
            </a:r>
          </a:p>
          <a:p>
            <a:br>
              <a:rPr lang="pt-PT" sz="1400" dirty="0"/>
            </a:br>
            <a:r>
              <a:rPr lang="pt-PT" sz="1400" dirty="0"/>
              <a:t>O alcance global da Internet significa que o cibercrime transfronteiriço pode ser mais fácil de cometer e que os </a:t>
            </a:r>
            <a:r>
              <a:rPr lang="pt-PT" sz="1400" dirty="0">
                <a:solidFill>
                  <a:srgbClr val="00B0F0"/>
                </a:solidFill>
              </a:rPr>
              <a:t>ataques podem ter efeitos de longo alcance.</a:t>
            </a:r>
          </a:p>
          <a:p>
            <a:br>
              <a:rPr lang="pt-PT" sz="1400" dirty="0"/>
            </a:br>
            <a:r>
              <a:rPr lang="pt-PT" sz="1400" dirty="0"/>
              <a:t>Por fim, a natureza colaborativa do desenvolvimento de padrões da Internet e sua adoção voluntária </a:t>
            </a:r>
            <a:r>
              <a:rPr lang="pt-PT" sz="1400" dirty="0">
                <a:solidFill>
                  <a:srgbClr val="00B0F0"/>
                </a:solidFill>
              </a:rPr>
              <a:t>dificulta a responsabilidade e a prescrição de soluções.</a:t>
            </a:r>
            <a:endParaRPr lang="en-US" sz="1400" dirty="0">
              <a:solidFill>
                <a:srgbClr val="00B0F0"/>
              </a:solidFill>
            </a:endParaRPr>
          </a:p>
        </p:txBody>
      </p:sp>
      <p:pic>
        <p:nvPicPr>
          <p:cNvPr id="2" name="Imagem 1">
            <a:extLst>
              <a:ext uri="{FF2B5EF4-FFF2-40B4-BE49-F238E27FC236}">
                <a16:creationId xmlns:a16="http://schemas.microsoft.com/office/drawing/2014/main" id="{F915BB35-70D1-415A-B91F-FB54ED1822E2}"/>
              </a:ext>
            </a:extLst>
          </p:cNvPr>
          <p:cNvPicPr>
            <a:picLocks noChangeAspect="1"/>
          </p:cNvPicPr>
          <p:nvPr/>
        </p:nvPicPr>
        <p:blipFill>
          <a:blip r:embed="rId3"/>
          <a:stretch>
            <a:fillRect/>
          </a:stretch>
        </p:blipFill>
        <p:spPr>
          <a:xfrm>
            <a:off x="951839" y="2220714"/>
            <a:ext cx="3098991" cy="2246768"/>
          </a:xfrm>
          <a:prstGeom prst="rect">
            <a:avLst/>
          </a:prstGeom>
        </p:spPr>
      </p:pic>
      <p:sp>
        <p:nvSpPr>
          <p:cNvPr id="3" name="Retângulo 2">
            <a:extLst>
              <a:ext uri="{FF2B5EF4-FFF2-40B4-BE49-F238E27FC236}">
                <a16:creationId xmlns:a16="http://schemas.microsoft.com/office/drawing/2014/main" id="{640ABD53-96F1-4534-A9B4-0CCA7C5EC03A}"/>
              </a:ext>
            </a:extLst>
          </p:cNvPr>
          <p:cNvSpPr/>
          <p:nvPr/>
        </p:nvSpPr>
        <p:spPr>
          <a:xfrm>
            <a:off x="355256" y="4580605"/>
            <a:ext cx="4471268" cy="1600438"/>
          </a:xfrm>
          <a:prstGeom prst="rect">
            <a:avLst/>
          </a:prstGeom>
        </p:spPr>
        <p:txBody>
          <a:bodyPr wrap="square">
            <a:spAutoFit/>
          </a:bodyPr>
          <a:lstStyle/>
          <a:p>
            <a:r>
              <a:rPr lang="pt-PT" sz="1400" dirty="0"/>
              <a:t>Esses invariantes são um guia útil para entender como devem ser criadas soluções técnicas para problemas de segurança da Internet (por exemplo, protocolos de segurança, técnicas de firewall e técnicas intrusão, e tecnologias de autenticação), assim como soluções políticas (por exemplo, leis de notificação de violação de dados) deveriam ser criadas.</a:t>
            </a:r>
            <a:endParaRPr lang="en-US" sz="1400" dirty="0"/>
          </a:p>
        </p:txBody>
      </p:sp>
    </p:spTree>
    <p:extLst>
      <p:ext uri="{BB962C8B-B14F-4D97-AF65-F5344CB8AC3E}">
        <p14:creationId xmlns:p14="http://schemas.microsoft.com/office/powerpoint/2010/main" val="1577494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Guerra Cibernética e Paz</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A8A909F-1658-4028-8F73-394ED8791E14}"/>
              </a:ext>
            </a:extLst>
          </p:cNvPr>
          <p:cNvSpPr/>
          <p:nvPr/>
        </p:nvSpPr>
        <p:spPr>
          <a:xfrm>
            <a:off x="595086" y="879694"/>
            <a:ext cx="3976914" cy="3323987"/>
          </a:xfrm>
          <a:prstGeom prst="rect">
            <a:avLst/>
          </a:prstGeom>
        </p:spPr>
        <p:txBody>
          <a:bodyPr wrap="square">
            <a:spAutoFit/>
          </a:bodyPr>
          <a:lstStyle/>
          <a:p>
            <a:r>
              <a:rPr lang="pt-PT" sz="1400" dirty="0"/>
              <a:t>Trabalhos recentes foram feitos para introduzir maior clareza em torno do conceito de guerra cibernética. Este trabalho foi realizado pelo Centro de Excelência em Defesa Cibernética da OTAN, estabelecido em 2008 após os ataques cibernéticos de 2007 na Estônia, onde a Rússia foi acusada de desencadear ataques cibernéticos que desabilitaram vários recursos computacionais do Parlamento, bancos, ministérios e mídia. [ 36]</a:t>
            </a:r>
          </a:p>
          <a:p>
            <a:br>
              <a:rPr lang="pt-PT" sz="1400" dirty="0"/>
            </a:br>
            <a:r>
              <a:rPr lang="pt-PT" sz="1400" dirty="0"/>
              <a:t>O Centro está localizado em Tallinn, Estônia. Sob os auspícios do Centro, uma equipe de especialistas desenvolveu o </a:t>
            </a:r>
            <a:r>
              <a:rPr lang="pt-PT" sz="1400" b="1" u="sng" dirty="0">
                <a:solidFill>
                  <a:schemeClr val="tx2"/>
                </a:solidFill>
              </a:rPr>
              <a:t>Manual de Tallinn sobre o Direito Internacional Aplicável à Guerra Cibernética </a:t>
            </a:r>
            <a:r>
              <a:rPr lang="pt-PT" sz="1400" dirty="0"/>
              <a:t>em 2013.</a:t>
            </a:r>
            <a:endParaRPr lang="en-US" sz="1400" dirty="0"/>
          </a:p>
        </p:txBody>
      </p:sp>
      <p:sp>
        <p:nvSpPr>
          <p:cNvPr id="15" name="Retângulo 14">
            <a:extLst>
              <a:ext uri="{FF2B5EF4-FFF2-40B4-BE49-F238E27FC236}">
                <a16:creationId xmlns:a16="http://schemas.microsoft.com/office/drawing/2014/main" id="{00C0BA1A-131A-483C-B1FA-5E103324CAF8}"/>
              </a:ext>
            </a:extLst>
          </p:cNvPr>
          <p:cNvSpPr/>
          <p:nvPr/>
        </p:nvSpPr>
        <p:spPr>
          <a:xfrm>
            <a:off x="4709624" y="882317"/>
            <a:ext cx="3976914" cy="5478423"/>
          </a:xfrm>
          <a:prstGeom prst="rect">
            <a:avLst/>
          </a:prstGeom>
        </p:spPr>
        <p:txBody>
          <a:bodyPr wrap="square">
            <a:spAutoFit/>
          </a:bodyPr>
          <a:lstStyle/>
          <a:p>
            <a:r>
              <a:rPr lang="pt-PT" sz="1400" dirty="0"/>
              <a:t>O Manual de Tallinn é um documento não vinculativo organizado como um conjunto de regras que refletem o consenso de especialistas sobre como a lei existente se aplica à guerra cibernética.</a:t>
            </a:r>
          </a:p>
          <a:p>
            <a:br>
              <a:rPr lang="pt-PT" sz="1400" dirty="0"/>
            </a:br>
            <a:r>
              <a:rPr lang="pt-PT" sz="1400" dirty="0"/>
              <a:t>O manual não fornece uma definição normativa para 'guerra cibernética', mas a Regra 41 define:</a:t>
            </a:r>
          </a:p>
          <a:p>
            <a:endParaRPr lang="pt-PT" sz="1400" dirty="0"/>
          </a:p>
          <a:p>
            <a:pPr marL="285750" indent="-285750">
              <a:buFont typeface="Wingdings" panose="05000000000000000000" pitchFamily="2" charset="2"/>
              <a:buChar char="§"/>
            </a:pPr>
            <a:r>
              <a:rPr lang="pt-PT" sz="1400" dirty="0"/>
              <a:t>'meios de guerra cibernética' como 'armas cibernéticas e seus sistemas cibernéticos associados’; e</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'métodos de guerra cibernética' como táticas cibernéticas, técnicas e procedimentos pelos quais as hostilidades são conduzidas.</a:t>
            </a:r>
          </a:p>
          <a:p>
            <a:br>
              <a:rPr lang="pt-PT" sz="1400" dirty="0"/>
            </a:br>
            <a:r>
              <a:rPr lang="pt-PT" sz="1400" dirty="0"/>
              <a:t>Muitos de nós imaginariam uma "guerra cibernética" completa como levando ao cenário apocalíptico de ataques a infraestrutura crítica que poderiam levar ao caos financeiro e social e à perda de vidas humanas.</a:t>
            </a:r>
          </a:p>
          <a:p>
            <a:br>
              <a:rPr lang="pt-PT" sz="1400" dirty="0"/>
            </a:br>
            <a:r>
              <a:rPr lang="pt-PT" sz="1400" dirty="0"/>
              <a:t>Felizmente, não vimos esse evento e há muitas pessoas - envolvidas em CSIRTs, por exemplo - que se dedicam a garantir que não.</a:t>
            </a:r>
            <a:endParaRPr lang="en-US" sz="1400" dirty="0"/>
          </a:p>
        </p:txBody>
      </p:sp>
      <p:pic>
        <p:nvPicPr>
          <p:cNvPr id="3" name="Imagem 2">
            <a:extLst>
              <a:ext uri="{FF2B5EF4-FFF2-40B4-BE49-F238E27FC236}">
                <a16:creationId xmlns:a16="http://schemas.microsoft.com/office/drawing/2014/main" id="{0854C687-BCEE-4A60-A896-1EAA9A3EFFCE}"/>
              </a:ext>
            </a:extLst>
          </p:cNvPr>
          <p:cNvPicPr>
            <a:picLocks noChangeAspect="1"/>
          </p:cNvPicPr>
          <p:nvPr/>
        </p:nvPicPr>
        <p:blipFill>
          <a:blip r:embed="rId3"/>
          <a:stretch>
            <a:fillRect/>
          </a:stretch>
        </p:blipFill>
        <p:spPr>
          <a:xfrm>
            <a:off x="998696" y="4366937"/>
            <a:ext cx="2970651" cy="1899416"/>
          </a:xfrm>
          <a:prstGeom prst="rect">
            <a:avLst/>
          </a:prstGeom>
        </p:spPr>
      </p:pic>
    </p:spTree>
    <p:extLst>
      <p:ext uri="{BB962C8B-B14F-4D97-AF65-F5344CB8AC3E}">
        <p14:creationId xmlns:p14="http://schemas.microsoft.com/office/powerpoint/2010/main" val="1378632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Guerra Cibernética e Paz</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A8A909F-1658-4028-8F73-394ED8791E14}"/>
              </a:ext>
            </a:extLst>
          </p:cNvPr>
          <p:cNvSpPr/>
          <p:nvPr/>
        </p:nvSpPr>
        <p:spPr>
          <a:xfrm>
            <a:off x="595086" y="879694"/>
            <a:ext cx="3976914" cy="3108543"/>
          </a:xfrm>
          <a:prstGeom prst="rect">
            <a:avLst/>
          </a:prstGeom>
        </p:spPr>
        <p:txBody>
          <a:bodyPr wrap="square">
            <a:spAutoFit/>
          </a:bodyPr>
          <a:lstStyle/>
          <a:p>
            <a:r>
              <a:rPr lang="pt-PT" sz="1400" dirty="0"/>
              <a:t>Embora reconheçamos a gravidade dos tópicos associados à segurança cibernética e à guerra cibernética, optamos por concluir este módulo com uma nota mais otimista - a do cyberpeace.</a:t>
            </a:r>
            <a:br>
              <a:rPr lang="pt-PT" sz="1400" dirty="0"/>
            </a:br>
            <a:r>
              <a:rPr lang="pt-PT" sz="1400" dirty="0"/>
              <a:t>A discussão sobre a guerra cibernética orienta a mente do leitor, ou debatedor, para o conflito. Talvez seja a hora de voltarmos para uma discussão positiva sobre o cyberpeace.</a:t>
            </a:r>
            <a:br>
              <a:rPr lang="pt-PT" sz="1400" dirty="0"/>
            </a:br>
            <a:r>
              <a:rPr lang="pt-PT" sz="1400" dirty="0"/>
              <a:t>Como vimos ao longo deste módulo, as definições podem ser complicadas porque precisam encontrar entendimento compartilhado entre os usuários da Internet, vindos de todos os cantos do mundo, que falam idiomas diferentes e que têm perspectivas diferentes.</a:t>
            </a:r>
            <a:endParaRPr lang="en-US" sz="1400" dirty="0"/>
          </a:p>
        </p:txBody>
      </p:sp>
      <p:sp>
        <p:nvSpPr>
          <p:cNvPr id="15" name="Retângulo 14">
            <a:extLst>
              <a:ext uri="{FF2B5EF4-FFF2-40B4-BE49-F238E27FC236}">
                <a16:creationId xmlns:a16="http://schemas.microsoft.com/office/drawing/2014/main" id="{00C0BA1A-131A-483C-B1FA-5E103324CAF8}"/>
              </a:ext>
            </a:extLst>
          </p:cNvPr>
          <p:cNvSpPr/>
          <p:nvPr/>
        </p:nvSpPr>
        <p:spPr>
          <a:xfrm>
            <a:off x="4709624" y="1695301"/>
            <a:ext cx="3976914" cy="738664"/>
          </a:xfrm>
          <a:prstGeom prst="rect">
            <a:avLst/>
          </a:prstGeom>
        </p:spPr>
        <p:txBody>
          <a:bodyPr wrap="square">
            <a:spAutoFit/>
          </a:bodyPr>
          <a:lstStyle/>
          <a:p>
            <a:r>
              <a:rPr lang="pt-PT" sz="1400" dirty="0"/>
              <a:t>Em sua contribuição para a publicação da UIT de 2011, The Quest for Cyber Peace, Henning Wegener aborda a questão da definição do cyberpeace:</a:t>
            </a:r>
            <a:endParaRPr lang="en-US" sz="1400" dirty="0"/>
          </a:p>
        </p:txBody>
      </p:sp>
      <p:pic>
        <p:nvPicPr>
          <p:cNvPr id="3" name="Imagem 2">
            <a:extLst>
              <a:ext uri="{FF2B5EF4-FFF2-40B4-BE49-F238E27FC236}">
                <a16:creationId xmlns:a16="http://schemas.microsoft.com/office/drawing/2014/main" id="{0854C687-BCEE-4A60-A896-1EAA9A3EFFCE}"/>
              </a:ext>
            </a:extLst>
          </p:cNvPr>
          <p:cNvPicPr>
            <a:picLocks noChangeAspect="1"/>
          </p:cNvPicPr>
          <p:nvPr/>
        </p:nvPicPr>
        <p:blipFill>
          <a:blip r:embed="rId3"/>
          <a:stretch>
            <a:fillRect/>
          </a:stretch>
        </p:blipFill>
        <p:spPr>
          <a:xfrm>
            <a:off x="998696" y="4366937"/>
            <a:ext cx="2970651" cy="1899416"/>
          </a:xfrm>
          <a:prstGeom prst="rect">
            <a:avLst/>
          </a:prstGeom>
        </p:spPr>
      </p:pic>
      <p:pic>
        <p:nvPicPr>
          <p:cNvPr id="2" name="Imagem 1">
            <a:extLst>
              <a:ext uri="{FF2B5EF4-FFF2-40B4-BE49-F238E27FC236}">
                <a16:creationId xmlns:a16="http://schemas.microsoft.com/office/drawing/2014/main" id="{D53E445F-41CB-45F6-94FF-92CA35ECBBE7}"/>
              </a:ext>
            </a:extLst>
          </p:cNvPr>
          <p:cNvPicPr>
            <a:picLocks noChangeAspect="1"/>
          </p:cNvPicPr>
          <p:nvPr/>
        </p:nvPicPr>
        <p:blipFill>
          <a:blip r:embed="rId4"/>
          <a:stretch>
            <a:fillRect/>
          </a:stretch>
        </p:blipFill>
        <p:spPr>
          <a:xfrm>
            <a:off x="5980080" y="843888"/>
            <a:ext cx="723963" cy="723963"/>
          </a:xfrm>
          <a:prstGeom prst="rect">
            <a:avLst/>
          </a:prstGeom>
        </p:spPr>
      </p:pic>
      <p:pic>
        <p:nvPicPr>
          <p:cNvPr id="5" name="Imagem 4">
            <a:extLst>
              <a:ext uri="{FF2B5EF4-FFF2-40B4-BE49-F238E27FC236}">
                <a16:creationId xmlns:a16="http://schemas.microsoft.com/office/drawing/2014/main" id="{A3544853-AD68-49A5-A3A1-89562710F8FE}"/>
              </a:ext>
            </a:extLst>
          </p:cNvPr>
          <p:cNvPicPr>
            <a:picLocks noChangeAspect="1"/>
          </p:cNvPicPr>
          <p:nvPr/>
        </p:nvPicPr>
        <p:blipFill>
          <a:blip r:embed="rId5"/>
          <a:stretch>
            <a:fillRect/>
          </a:stretch>
        </p:blipFill>
        <p:spPr>
          <a:xfrm>
            <a:off x="4695110" y="4416046"/>
            <a:ext cx="1369346" cy="1899416"/>
          </a:xfrm>
          <a:prstGeom prst="rect">
            <a:avLst/>
          </a:prstGeom>
        </p:spPr>
      </p:pic>
      <p:sp>
        <p:nvSpPr>
          <p:cNvPr id="6" name="Retângulo 5">
            <a:extLst>
              <a:ext uri="{FF2B5EF4-FFF2-40B4-BE49-F238E27FC236}">
                <a16:creationId xmlns:a16="http://schemas.microsoft.com/office/drawing/2014/main" id="{7BCFDF58-50B7-4C88-AAB2-80D27F71FB29}"/>
              </a:ext>
            </a:extLst>
          </p:cNvPr>
          <p:cNvSpPr/>
          <p:nvPr/>
        </p:nvSpPr>
        <p:spPr>
          <a:xfrm>
            <a:off x="6189819" y="4281704"/>
            <a:ext cx="2496719" cy="1384995"/>
          </a:xfrm>
          <a:prstGeom prst="rect">
            <a:avLst/>
          </a:prstGeom>
        </p:spPr>
        <p:txBody>
          <a:bodyPr wrap="square">
            <a:spAutoFit/>
          </a:bodyPr>
          <a:lstStyle/>
          <a:p>
            <a:r>
              <a:rPr lang="pt-PT" sz="1400" dirty="0"/>
              <a:t>A paz implica a prevalência de princípios morais legais e gerais, possibilidades e procedimentos para solução de conflitos, durabilidade e estabilidade.</a:t>
            </a:r>
            <a:endParaRPr lang="en-US" sz="1400" dirty="0"/>
          </a:p>
        </p:txBody>
      </p:sp>
      <p:sp>
        <p:nvSpPr>
          <p:cNvPr id="10" name="Retângulo 9">
            <a:extLst>
              <a:ext uri="{FF2B5EF4-FFF2-40B4-BE49-F238E27FC236}">
                <a16:creationId xmlns:a16="http://schemas.microsoft.com/office/drawing/2014/main" id="{00F0E9E9-5014-414B-B81E-3C0962A51354}"/>
              </a:ext>
            </a:extLst>
          </p:cNvPr>
          <p:cNvSpPr/>
          <p:nvPr/>
        </p:nvSpPr>
        <p:spPr>
          <a:xfrm>
            <a:off x="4939645" y="2881541"/>
            <a:ext cx="3746893" cy="1384995"/>
          </a:xfrm>
          <a:prstGeom prst="rect">
            <a:avLst/>
          </a:prstGeom>
        </p:spPr>
        <p:txBody>
          <a:bodyPr wrap="square">
            <a:spAutoFit/>
          </a:bodyPr>
          <a:lstStyle/>
          <a:p>
            <a:r>
              <a:rPr lang="pt-PT" sz="1400" dirty="0"/>
              <a:t>O ponto de partida para qualquer tentativa de definição deve ser o conceito geral de paz como um estado saudável de tranquilidade, a ausência de desordem ou perturbação e violência - a ausência não apenas de violência "direta" ou uso da força, mas também de indiretos restrições.</a:t>
            </a:r>
            <a:endParaRPr lang="en-US" sz="1400" dirty="0"/>
          </a:p>
        </p:txBody>
      </p:sp>
      <p:pic>
        <p:nvPicPr>
          <p:cNvPr id="12" name="Imagem 11">
            <a:extLst>
              <a:ext uri="{FF2B5EF4-FFF2-40B4-BE49-F238E27FC236}">
                <a16:creationId xmlns:a16="http://schemas.microsoft.com/office/drawing/2014/main" id="{734E2CC2-810C-4958-8F7B-35A2464037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562" y="2723672"/>
            <a:ext cx="518669" cy="575651"/>
          </a:xfrm>
          <a:prstGeom prst="rect">
            <a:avLst/>
          </a:prstGeom>
        </p:spPr>
      </p:pic>
      <p:pic>
        <p:nvPicPr>
          <p:cNvPr id="13" name="Imagem 12" descr="Uma imagem contendo escuro, preto, computador, aceso&#10;&#10;Descrição gerada automaticamente">
            <a:extLst>
              <a:ext uri="{FF2B5EF4-FFF2-40B4-BE49-F238E27FC236}">
                <a16:creationId xmlns:a16="http://schemas.microsoft.com/office/drawing/2014/main" id="{07ADE5B6-3148-4A74-B3B4-B88B706F37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1631" y="5432030"/>
            <a:ext cx="288107" cy="311085"/>
          </a:xfrm>
          <a:prstGeom prst="rect">
            <a:avLst/>
          </a:prstGeom>
        </p:spPr>
      </p:pic>
    </p:spTree>
    <p:extLst>
      <p:ext uri="{BB962C8B-B14F-4D97-AF65-F5344CB8AC3E}">
        <p14:creationId xmlns:p14="http://schemas.microsoft.com/office/powerpoint/2010/main" val="51056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Guerra Cibernética e Paz</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A8A909F-1658-4028-8F73-394ED8791E14}"/>
              </a:ext>
            </a:extLst>
          </p:cNvPr>
          <p:cNvSpPr/>
          <p:nvPr/>
        </p:nvSpPr>
        <p:spPr>
          <a:xfrm>
            <a:off x="551467" y="1156324"/>
            <a:ext cx="8340709" cy="4832092"/>
          </a:xfrm>
          <a:prstGeom prst="rect">
            <a:avLst/>
          </a:prstGeom>
        </p:spPr>
        <p:txBody>
          <a:bodyPr wrap="square">
            <a:spAutoFit/>
          </a:bodyPr>
          <a:lstStyle/>
          <a:p>
            <a:pPr marL="285750" indent="-285750">
              <a:buFont typeface="Wingdings" panose="05000000000000000000" pitchFamily="2" charset="2"/>
              <a:buChar char="q"/>
            </a:pPr>
            <a:r>
              <a:rPr lang="pt-PT" sz="1400" dirty="0"/>
              <a:t>Todos os governos devem reconhecer que o direito internacional garante aos indivíduos o livre fluxo de informações e idéias; essas garantias também se aplicam ao ciberespaço. As restrições só devem ser necessárias e acompanhadas de um processo de revisão legal.</a:t>
            </a:r>
          </a:p>
          <a:p>
            <a:endParaRPr lang="pt-PT" sz="1400" dirty="0"/>
          </a:p>
          <a:p>
            <a:pPr marL="285750" indent="-285750">
              <a:buFont typeface="Wingdings" panose="05000000000000000000" pitchFamily="2" charset="2"/>
              <a:buChar char="q"/>
            </a:pPr>
            <a:r>
              <a:rPr lang="pt-PT" sz="1400" dirty="0"/>
              <a:t>Todos os países devem trabalhar juntos para desenvolver um código comum de conduta cibernética e uma estrutura legal global harmonizada, incluindo disposições processuais relativas à assistência e cooperação em investigação que respeitem a privacidade e os direitos humanos. Todos os governos, provedores de serviços e usuários devem apoiar os esforços internacionais de aplicação da lei contra os cibercriminosos.</a:t>
            </a:r>
          </a:p>
          <a:p>
            <a:pPr marL="285750" indent="-285750">
              <a:buFont typeface="Wingdings" panose="05000000000000000000" pitchFamily="2" charset="2"/>
              <a:buChar char="q"/>
            </a:pPr>
            <a:endParaRPr lang="pt-PT" sz="1400" dirty="0"/>
          </a:p>
          <a:p>
            <a:pPr marL="285750" indent="-285750">
              <a:buFont typeface="Wingdings" panose="05000000000000000000" pitchFamily="2" charset="2"/>
              <a:buChar char="q"/>
            </a:pPr>
            <a:r>
              <a:rPr lang="pt-PT" sz="1400" dirty="0"/>
              <a:t>Todos os usuários, prestadores de serviços e governos devem trabalhar para garantir que o ciberespaço não seja usado de maneira que resulte na exploração de usuários, principalmente jovens e indefesos, por meio de violência ou degradação.</a:t>
            </a:r>
          </a:p>
          <a:p>
            <a:pPr marL="285750" indent="-285750">
              <a:buFont typeface="Wingdings" panose="05000000000000000000" pitchFamily="2" charset="2"/>
              <a:buChar char="q"/>
            </a:pPr>
            <a:endParaRPr lang="pt-PT" sz="1400" dirty="0"/>
          </a:p>
          <a:p>
            <a:pPr marL="285750" indent="-285750">
              <a:buFont typeface="Wingdings" panose="05000000000000000000" pitchFamily="2" charset="2"/>
              <a:buChar char="q"/>
            </a:pPr>
            <a:r>
              <a:rPr lang="pt-PT" sz="1400" dirty="0"/>
              <a:t>Governos, organizações e setor privado, incluindo indivíduos, devem implementar e manter programas abrangentes de segurança baseados nas melhores práticas e padrões internacionalmente aceitos e utilizando tecnologias de privacidade e segurança.</a:t>
            </a:r>
          </a:p>
          <a:p>
            <a:pPr marL="285750" indent="-285750">
              <a:buFont typeface="Wingdings" panose="05000000000000000000" pitchFamily="2" charset="2"/>
              <a:buChar char="q"/>
            </a:pPr>
            <a:endParaRPr lang="pt-PT" sz="1400" dirty="0"/>
          </a:p>
          <a:p>
            <a:pPr marL="285750" indent="-285750">
              <a:buFont typeface="Wingdings" panose="05000000000000000000" pitchFamily="2" charset="2"/>
              <a:buChar char="q"/>
            </a:pPr>
            <a:r>
              <a:rPr lang="pt-PT" sz="1400" dirty="0"/>
              <a:t>Os desenvolvedores de software e hardware devem se esforçar para desenvolver tecnologias seguras que promovam resiliência e resistam a vulnerabilidades.</a:t>
            </a:r>
          </a:p>
          <a:p>
            <a:pPr marL="285750" indent="-285750">
              <a:buFont typeface="Wingdings" panose="05000000000000000000" pitchFamily="2" charset="2"/>
              <a:buChar char="q"/>
            </a:pPr>
            <a:endParaRPr lang="pt-PT" sz="1400" dirty="0"/>
          </a:p>
          <a:p>
            <a:pPr marL="285750" indent="-285750">
              <a:buFont typeface="Wingdings" panose="05000000000000000000" pitchFamily="2" charset="2"/>
              <a:buChar char="q"/>
            </a:pPr>
            <a:r>
              <a:rPr lang="pt-PT" sz="1400" dirty="0"/>
              <a:t>Os governos devem participar ativamente dos esforços das Nações Unidas para promover a segurança cibernética global e a paz cibernética e evitar o uso do ciberespaço para conflitos.</a:t>
            </a:r>
            <a:endParaRPr lang="en-US" sz="1400" dirty="0"/>
          </a:p>
        </p:txBody>
      </p:sp>
      <p:sp>
        <p:nvSpPr>
          <p:cNvPr id="11" name="Retângulo 10">
            <a:extLst>
              <a:ext uri="{FF2B5EF4-FFF2-40B4-BE49-F238E27FC236}">
                <a16:creationId xmlns:a16="http://schemas.microsoft.com/office/drawing/2014/main" id="{F277E6E1-83E3-4D39-95FD-69AC52AE3828}"/>
              </a:ext>
            </a:extLst>
          </p:cNvPr>
          <p:cNvSpPr/>
          <p:nvPr/>
        </p:nvSpPr>
        <p:spPr>
          <a:xfrm>
            <a:off x="345828" y="728282"/>
            <a:ext cx="8340710" cy="523220"/>
          </a:xfrm>
          <a:prstGeom prst="rect">
            <a:avLst/>
          </a:prstGeom>
        </p:spPr>
        <p:txBody>
          <a:bodyPr wrap="square">
            <a:spAutoFit/>
          </a:bodyPr>
          <a:lstStyle/>
          <a:p>
            <a:r>
              <a:rPr lang="pt-PT" sz="1400" dirty="0"/>
              <a:t>Em 2009, a </a:t>
            </a:r>
            <a:r>
              <a:rPr lang="pt-PT" sz="1400" dirty="0">
                <a:solidFill>
                  <a:schemeClr val="accent1"/>
                </a:solidFill>
              </a:rPr>
              <a:t>Federação Mundial de Cientistas </a:t>
            </a:r>
            <a:r>
              <a:rPr lang="pt-PT" sz="1400" dirty="0"/>
              <a:t>desenvolveu o seguinte conjunto de princípios para segurança cibernética e paz cibernética: [37]</a:t>
            </a:r>
            <a:endParaRPr lang="en-US" sz="1400" dirty="0"/>
          </a:p>
        </p:txBody>
      </p:sp>
      <p:sp>
        <p:nvSpPr>
          <p:cNvPr id="12" name="Retângulo 11">
            <a:extLst>
              <a:ext uri="{FF2B5EF4-FFF2-40B4-BE49-F238E27FC236}">
                <a16:creationId xmlns:a16="http://schemas.microsoft.com/office/drawing/2014/main" id="{0F86FA14-059F-4FF5-8398-792729426A41}"/>
              </a:ext>
            </a:extLst>
          </p:cNvPr>
          <p:cNvSpPr/>
          <p:nvPr/>
        </p:nvSpPr>
        <p:spPr>
          <a:xfrm>
            <a:off x="732257" y="6012617"/>
            <a:ext cx="8340708" cy="738664"/>
          </a:xfrm>
          <a:prstGeom prst="rect">
            <a:avLst/>
          </a:prstGeom>
        </p:spPr>
        <p:txBody>
          <a:bodyPr wrap="square">
            <a:spAutoFit/>
          </a:bodyPr>
          <a:lstStyle/>
          <a:p>
            <a:r>
              <a:rPr lang="pt-PT" sz="1400" b="1" dirty="0">
                <a:solidFill>
                  <a:schemeClr val="accent1"/>
                </a:solidFill>
              </a:rPr>
              <a:t>Ainda temos que encontrar um entendimento sobre onde encontrar a mentira entre guerra e guerra cibernética, ou entre paz e ciberpeace; esses princípios, no entanto, podem pelo menos estimular o pensamento sobre por onde começar.</a:t>
            </a:r>
            <a:endParaRPr lang="en-US" sz="1400" b="1" dirty="0">
              <a:solidFill>
                <a:schemeClr val="accent1"/>
              </a:solidFill>
            </a:endParaRPr>
          </a:p>
        </p:txBody>
      </p:sp>
      <p:pic>
        <p:nvPicPr>
          <p:cNvPr id="13" name="Imagem 12">
            <a:extLst>
              <a:ext uri="{FF2B5EF4-FFF2-40B4-BE49-F238E27FC236}">
                <a16:creationId xmlns:a16="http://schemas.microsoft.com/office/drawing/2014/main" id="{BD3257B4-CBCA-4036-B9E5-B56982489AE0}"/>
              </a:ext>
            </a:extLst>
          </p:cNvPr>
          <p:cNvPicPr>
            <a:picLocks noChangeAspect="1"/>
          </p:cNvPicPr>
          <p:nvPr/>
        </p:nvPicPr>
        <p:blipFill>
          <a:blip r:embed="rId3"/>
          <a:stretch>
            <a:fillRect/>
          </a:stretch>
        </p:blipFill>
        <p:spPr>
          <a:xfrm>
            <a:off x="534120" y="1213029"/>
            <a:ext cx="335309" cy="344622"/>
          </a:xfrm>
          <a:prstGeom prst="rect">
            <a:avLst/>
          </a:prstGeom>
        </p:spPr>
      </p:pic>
      <p:pic>
        <p:nvPicPr>
          <p:cNvPr id="14" name="Imagem 13">
            <a:extLst>
              <a:ext uri="{FF2B5EF4-FFF2-40B4-BE49-F238E27FC236}">
                <a16:creationId xmlns:a16="http://schemas.microsoft.com/office/drawing/2014/main" id="{1D37E181-E1EA-4F4F-90DF-BCFCF306338C}"/>
              </a:ext>
            </a:extLst>
          </p:cNvPr>
          <p:cNvPicPr>
            <a:picLocks noChangeAspect="1"/>
          </p:cNvPicPr>
          <p:nvPr/>
        </p:nvPicPr>
        <p:blipFill>
          <a:blip r:embed="rId4"/>
          <a:stretch>
            <a:fillRect/>
          </a:stretch>
        </p:blipFill>
        <p:spPr>
          <a:xfrm>
            <a:off x="534120" y="2034062"/>
            <a:ext cx="336184" cy="354860"/>
          </a:xfrm>
          <a:prstGeom prst="rect">
            <a:avLst/>
          </a:prstGeom>
        </p:spPr>
      </p:pic>
      <p:pic>
        <p:nvPicPr>
          <p:cNvPr id="16" name="Imagem 15">
            <a:extLst>
              <a:ext uri="{FF2B5EF4-FFF2-40B4-BE49-F238E27FC236}">
                <a16:creationId xmlns:a16="http://schemas.microsoft.com/office/drawing/2014/main" id="{0FA5917E-AD5C-4410-AD3C-EEDC29E381BB}"/>
              </a:ext>
            </a:extLst>
          </p:cNvPr>
          <p:cNvPicPr>
            <a:picLocks noChangeAspect="1"/>
          </p:cNvPicPr>
          <p:nvPr/>
        </p:nvPicPr>
        <p:blipFill>
          <a:blip r:embed="rId5"/>
          <a:stretch>
            <a:fillRect/>
          </a:stretch>
        </p:blipFill>
        <p:spPr>
          <a:xfrm>
            <a:off x="543548" y="3063579"/>
            <a:ext cx="383714" cy="364997"/>
          </a:xfrm>
          <a:prstGeom prst="rect">
            <a:avLst/>
          </a:prstGeom>
        </p:spPr>
      </p:pic>
      <p:pic>
        <p:nvPicPr>
          <p:cNvPr id="17" name="Imagem 16">
            <a:extLst>
              <a:ext uri="{FF2B5EF4-FFF2-40B4-BE49-F238E27FC236}">
                <a16:creationId xmlns:a16="http://schemas.microsoft.com/office/drawing/2014/main" id="{D039BEA1-81BF-480C-9D1B-57158EC36B98}"/>
              </a:ext>
            </a:extLst>
          </p:cNvPr>
          <p:cNvPicPr>
            <a:picLocks noChangeAspect="1"/>
          </p:cNvPicPr>
          <p:nvPr/>
        </p:nvPicPr>
        <p:blipFill>
          <a:blip r:embed="rId6"/>
          <a:stretch>
            <a:fillRect/>
          </a:stretch>
        </p:blipFill>
        <p:spPr>
          <a:xfrm>
            <a:off x="551467" y="3907801"/>
            <a:ext cx="339694" cy="359677"/>
          </a:xfrm>
          <a:prstGeom prst="rect">
            <a:avLst/>
          </a:prstGeom>
        </p:spPr>
      </p:pic>
      <p:pic>
        <p:nvPicPr>
          <p:cNvPr id="18" name="Imagem 17">
            <a:extLst>
              <a:ext uri="{FF2B5EF4-FFF2-40B4-BE49-F238E27FC236}">
                <a16:creationId xmlns:a16="http://schemas.microsoft.com/office/drawing/2014/main" id="{DE93F4F1-2E61-46EE-982A-C972679851F4}"/>
              </a:ext>
            </a:extLst>
          </p:cNvPr>
          <p:cNvPicPr>
            <a:picLocks noChangeAspect="1"/>
          </p:cNvPicPr>
          <p:nvPr/>
        </p:nvPicPr>
        <p:blipFill>
          <a:blip r:embed="rId7"/>
          <a:stretch>
            <a:fillRect/>
          </a:stretch>
        </p:blipFill>
        <p:spPr>
          <a:xfrm>
            <a:off x="560646" y="4795149"/>
            <a:ext cx="330515" cy="359678"/>
          </a:xfrm>
          <a:prstGeom prst="rect">
            <a:avLst/>
          </a:prstGeom>
        </p:spPr>
      </p:pic>
      <p:pic>
        <p:nvPicPr>
          <p:cNvPr id="19" name="Imagem 18">
            <a:extLst>
              <a:ext uri="{FF2B5EF4-FFF2-40B4-BE49-F238E27FC236}">
                <a16:creationId xmlns:a16="http://schemas.microsoft.com/office/drawing/2014/main" id="{C4FFBF6F-FE9F-456E-9B56-90856E78E149}"/>
              </a:ext>
            </a:extLst>
          </p:cNvPr>
          <p:cNvPicPr>
            <a:picLocks noChangeAspect="1"/>
          </p:cNvPicPr>
          <p:nvPr/>
        </p:nvPicPr>
        <p:blipFill>
          <a:blip r:embed="rId8"/>
          <a:stretch>
            <a:fillRect/>
          </a:stretch>
        </p:blipFill>
        <p:spPr>
          <a:xfrm>
            <a:off x="534121" y="5481753"/>
            <a:ext cx="396274" cy="333230"/>
          </a:xfrm>
          <a:prstGeom prst="rect">
            <a:avLst/>
          </a:prstGeom>
        </p:spPr>
      </p:pic>
    </p:spTree>
    <p:extLst>
      <p:ext uri="{BB962C8B-B14F-4D97-AF65-F5344CB8AC3E}">
        <p14:creationId xmlns:p14="http://schemas.microsoft.com/office/powerpoint/2010/main" val="804307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Guerra Cibernética e Paz</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A8A909F-1658-4028-8F73-394ED8791E14}"/>
              </a:ext>
            </a:extLst>
          </p:cNvPr>
          <p:cNvSpPr/>
          <p:nvPr/>
        </p:nvSpPr>
        <p:spPr>
          <a:xfrm>
            <a:off x="595086" y="879694"/>
            <a:ext cx="3976914" cy="1815882"/>
          </a:xfrm>
          <a:prstGeom prst="rect">
            <a:avLst/>
          </a:prstGeom>
        </p:spPr>
        <p:txBody>
          <a:bodyPr wrap="square">
            <a:spAutoFit/>
          </a:bodyPr>
          <a:lstStyle/>
          <a:p>
            <a:r>
              <a:rPr lang="pt-PT" sz="1400" dirty="0"/>
              <a:t>Desde que esses princípios foram desenvolvidos, mais de 30 governos reconheceram que possuem capacidades cibernéticas ofensivas. [38]</a:t>
            </a:r>
            <a:br>
              <a:rPr lang="pt-PT" sz="1400" dirty="0"/>
            </a:br>
            <a:r>
              <a:rPr lang="pt-PT" sz="1400" dirty="0"/>
              <a:t>Em resposta, a Microsoft criou e começou a advogar por uma "Convenção Digital de Genebra" em 2017. [39]</a:t>
            </a:r>
            <a:br>
              <a:rPr lang="pt-PT" sz="1400" dirty="0"/>
            </a:br>
            <a:r>
              <a:rPr lang="pt-PT" sz="1400" dirty="0"/>
              <a:t>Como enfatizou o Presidente e Diretor Jurídico da Microsoft, Brad Smith:</a:t>
            </a:r>
            <a:endParaRPr lang="en-US" sz="1400" dirty="0"/>
          </a:p>
        </p:txBody>
      </p:sp>
      <p:sp>
        <p:nvSpPr>
          <p:cNvPr id="6" name="Retângulo 5">
            <a:extLst>
              <a:ext uri="{FF2B5EF4-FFF2-40B4-BE49-F238E27FC236}">
                <a16:creationId xmlns:a16="http://schemas.microsoft.com/office/drawing/2014/main" id="{7BCFDF58-50B7-4C88-AAB2-80D27F71FB29}"/>
              </a:ext>
            </a:extLst>
          </p:cNvPr>
          <p:cNvSpPr/>
          <p:nvPr/>
        </p:nvSpPr>
        <p:spPr>
          <a:xfrm>
            <a:off x="4580555" y="879694"/>
            <a:ext cx="4461846" cy="5693866"/>
          </a:xfrm>
          <a:prstGeom prst="rect">
            <a:avLst/>
          </a:prstGeom>
        </p:spPr>
        <p:txBody>
          <a:bodyPr wrap="square">
            <a:spAutoFit/>
          </a:bodyPr>
          <a:lstStyle/>
          <a:p>
            <a:r>
              <a:rPr lang="pt-PT" sz="1400" dirty="0"/>
              <a:t>Como resultado dessa chamada, a Microsoft lançou o Cyber Tech Accord em 2018, que compromete as empresas que assinaram uma ação responsável em quatro áreas principais:</a:t>
            </a:r>
            <a:br>
              <a:rPr lang="pt-PT" sz="1400" dirty="0"/>
            </a:br>
            <a:br>
              <a:rPr lang="pt-PT" sz="1400" dirty="0"/>
            </a:br>
            <a:r>
              <a:rPr lang="pt-PT" sz="1400" dirty="0"/>
              <a:t>Reforço das capacidades de defesa cibernética;</a:t>
            </a:r>
          </a:p>
          <a:p>
            <a:endParaRPr lang="pt-PT" sz="1400" dirty="0"/>
          </a:p>
          <a:p>
            <a:pPr marL="285750" indent="-285750">
              <a:buFont typeface="Wingdings" panose="05000000000000000000" pitchFamily="2" charset="2"/>
              <a:buChar char="§"/>
            </a:pPr>
            <a:r>
              <a:rPr lang="pt-PT" sz="1400" dirty="0"/>
              <a:t>Recusando-se a fornecer recursos cibernéticos ofensivos;</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Ajudar clientes e usuários a se defenderem; e</a:t>
            </a:r>
          </a:p>
          <a:p>
            <a:pPr marL="285750" indent="-285750">
              <a:buFont typeface="Wingdings" panose="05000000000000000000" pitchFamily="2" charset="2"/>
              <a:buChar char="§"/>
            </a:pPr>
            <a:endParaRPr lang="pt-PT" sz="1400" dirty="0"/>
          </a:p>
          <a:p>
            <a:pPr marL="285750" indent="-285750">
              <a:buFont typeface="Wingdings" panose="05000000000000000000" pitchFamily="2" charset="2"/>
              <a:buChar char="§"/>
            </a:pPr>
            <a:r>
              <a:rPr lang="pt-PT" sz="1400" dirty="0"/>
              <a:t>Trabalhando coletivamente para minimizar o potencial de ataques cibernéticos prejudiciais. [40]</a:t>
            </a:r>
          </a:p>
          <a:p>
            <a:br>
              <a:rPr lang="pt-PT" sz="1400" dirty="0"/>
            </a:br>
            <a:r>
              <a:rPr lang="pt-PT" sz="1400" dirty="0"/>
              <a:t>Iniciativas como os princípios da Federação Mundial de Cientistas ou a Convenção Digital de Genebra são apenas uma parte de como garantiremos que a catástrofe seja evitada.</a:t>
            </a:r>
          </a:p>
          <a:p>
            <a:br>
              <a:rPr lang="pt-PT" sz="1400" dirty="0"/>
            </a:br>
            <a:r>
              <a:rPr lang="pt-PT" sz="1400" dirty="0">
                <a:solidFill>
                  <a:schemeClr val="accent1"/>
                </a:solidFill>
              </a:rPr>
              <a:t>Não se engane: </a:t>
            </a:r>
            <a:r>
              <a:rPr lang="pt-PT" sz="1400" dirty="0"/>
              <a:t>enquanto um ator mal-intencionado puder, teoricamente, obter acesso a sistemas eletrônicos, permanecerá imperativo que pesquisadores de segurança cibernética, empresas do setor privado, tecnólogos e todos os indivíduos dedicados a sistemas mais seguros fiquem um passo à frente deles.</a:t>
            </a:r>
            <a:endParaRPr lang="en-US" sz="1400" dirty="0"/>
          </a:p>
        </p:txBody>
      </p:sp>
      <p:sp>
        <p:nvSpPr>
          <p:cNvPr id="10" name="Retângulo 9">
            <a:extLst>
              <a:ext uri="{FF2B5EF4-FFF2-40B4-BE49-F238E27FC236}">
                <a16:creationId xmlns:a16="http://schemas.microsoft.com/office/drawing/2014/main" id="{00F0E9E9-5014-414B-B81E-3C0962A51354}"/>
              </a:ext>
            </a:extLst>
          </p:cNvPr>
          <p:cNvSpPr/>
          <p:nvPr/>
        </p:nvSpPr>
        <p:spPr>
          <a:xfrm>
            <a:off x="766683" y="2804212"/>
            <a:ext cx="3633719" cy="1384995"/>
          </a:xfrm>
          <a:prstGeom prst="rect">
            <a:avLst/>
          </a:prstGeom>
        </p:spPr>
        <p:txBody>
          <a:bodyPr wrap="square">
            <a:spAutoFit/>
          </a:bodyPr>
          <a:lstStyle/>
          <a:p>
            <a:r>
              <a:rPr lang="pt-PT" sz="1400" dirty="0"/>
              <a:t>Como a Quarta Convenção de Genebra há muito protege os civis em tempos de guerra, precisamos agora de uma Convenção Digital de Genebra que comprometa os governos a proteger os civis dos ataques de nações em tempos de paz.</a:t>
            </a:r>
            <a:endParaRPr lang="en-US" sz="1400" dirty="0"/>
          </a:p>
        </p:txBody>
      </p:sp>
      <p:pic>
        <p:nvPicPr>
          <p:cNvPr id="11" name="Imagem 10">
            <a:extLst>
              <a:ext uri="{FF2B5EF4-FFF2-40B4-BE49-F238E27FC236}">
                <a16:creationId xmlns:a16="http://schemas.microsoft.com/office/drawing/2014/main" id="{4E944614-D15E-4065-AA53-4808A44210FC}"/>
              </a:ext>
            </a:extLst>
          </p:cNvPr>
          <p:cNvPicPr>
            <a:picLocks noChangeAspect="1"/>
          </p:cNvPicPr>
          <p:nvPr/>
        </p:nvPicPr>
        <p:blipFill>
          <a:blip r:embed="rId3"/>
          <a:stretch>
            <a:fillRect/>
          </a:stretch>
        </p:blipFill>
        <p:spPr>
          <a:xfrm>
            <a:off x="1230525" y="4603751"/>
            <a:ext cx="2415749" cy="960203"/>
          </a:xfrm>
          <a:prstGeom prst="rect">
            <a:avLst/>
          </a:prstGeom>
        </p:spPr>
      </p:pic>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Agora clique no botão Leitura adicional no painel de controle abaixo.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4"/>
          <a:stretch>
            <a:fillRect/>
          </a:stretch>
        </p:blipFill>
        <p:spPr>
          <a:xfrm>
            <a:off x="712365" y="6324016"/>
            <a:ext cx="289585" cy="304826"/>
          </a:xfrm>
          <a:prstGeom prst="rect">
            <a:avLst/>
          </a:prstGeom>
        </p:spPr>
      </p:pic>
      <p:pic>
        <p:nvPicPr>
          <p:cNvPr id="16" name="Imagem 15">
            <a:extLst>
              <a:ext uri="{FF2B5EF4-FFF2-40B4-BE49-F238E27FC236}">
                <a16:creationId xmlns:a16="http://schemas.microsoft.com/office/drawing/2014/main" id="{009FDB2E-AD4D-45FB-B96C-ACDFF8A50D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281" y="2656242"/>
            <a:ext cx="518669" cy="575651"/>
          </a:xfrm>
          <a:prstGeom prst="rect">
            <a:avLst/>
          </a:prstGeom>
        </p:spPr>
      </p:pic>
      <p:pic>
        <p:nvPicPr>
          <p:cNvPr id="17" name="Imagem 16" descr="Uma imagem contendo escuro, preto, computador, aceso&#10;&#10;Descrição gerada automaticamente">
            <a:extLst>
              <a:ext uri="{FF2B5EF4-FFF2-40B4-BE49-F238E27FC236}">
                <a16:creationId xmlns:a16="http://schemas.microsoft.com/office/drawing/2014/main" id="{AA2937BC-7FDE-42B2-9961-987863B1EB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4341" y="3925158"/>
            <a:ext cx="288107" cy="311085"/>
          </a:xfrm>
          <a:prstGeom prst="rect">
            <a:avLst/>
          </a:prstGeom>
        </p:spPr>
      </p:pic>
    </p:spTree>
    <p:extLst>
      <p:ext uri="{BB962C8B-B14F-4D97-AF65-F5344CB8AC3E}">
        <p14:creationId xmlns:p14="http://schemas.microsoft.com/office/powerpoint/2010/main" val="3507625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84</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5FBAAEB9-118A-43BD-9A18-E1018C789099}"/>
              </a:ext>
            </a:extLst>
          </p:cNvPr>
          <p:cNvSpPr/>
          <p:nvPr/>
        </p:nvSpPr>
        <p:spPr>
          <a:xfrm>
            <a:off x="1538701" y="1882038"/>
            <a:ext cx="6379813" cy="2308324"/>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das informações sobre</a:t>
            </a:r>
          </a:p>
          <a:p>
            <a:pPr algn="ctr"/>
            <a:r>
              <a:rPr lang="pt-PT" sz="1400" b="1" dirty="0"/>
              <a:t>Guerra Cibernética e Paz</a:t>
            </a:r>
          </a:p>
          <a:p>
            <a:pPr algn="ctr"/>
            <a:endParaRPr lang="pt-PT" sz="1400" dirty="0"/>
          </a:p>
          <a:p>
            <a:pPr algn="ctr"/>
            <a:r>
              <a:rPr lang="pt-PT" sz="1400" dirty="0"/>
              <a:t>Agora clique na seta para a frente para um pequeno teste</a:t>
            </a:r>
          </a:p>
          <a:p>
            <a:pPr algn="ctr"/>
            <a:endParaRPr lang="pt-PT" sz="1400" dirty="0"/>
          </a:p>
          <a:p>
            <a:pPr algn="ctr"/>
            <a:r>
              <a:rPr lang="pt-PT" sz="1400" dirty="0"/>
              <a:t>Haverá </a:t>
            </a:r>
            <a:r>
              <a:rPr lang="pt-PT" sz="1400" b="1" dirty="0">
                <a:solidFill>
                  <a:schemeClr val="accent1"/>
                </a:solidFill>
              </a:rPr>
              <a:t>duas </a:t>
            </a:r>
            <a:r>
              <a:rPr lang="pt-PT" sz="1400" dirty="0"/>
              <a:t> questões para responder</a:t>
            </a:r>
            <a:endParaRPr lang="pt-PT" sz="1200" b="1" dirty="0"/>
          </a:p>
          <a:p>
            <a:pPr algn="ctr"/>
            <a:endParaRPr lang="pt-PT" sz="1200" b="1" dirty="0"/>
          </a:p>
          <a:p>
            <a:pPr algn="ctr"/>
            <a:endParaRPr lang="pt-PT" sz="1200" b="1" dirty="0"/>
          </a:p>
        </p:txBody>
      </p:sp>
      <p:pic>
        <p:nvPicPr>
          <p:cNvPr id="15" name="Imagem 14">
            <a:extLst>
              <a:ext uri="{FF2B5EF4-FFF2-40B4-BE49-F238E27FC236}">
                <a16:creationId xmlns:a16="http://schemas.microsoft.com/office/drawing/2014/main" id="{C421B8D5-9B75-4F9D-8A4C-91B66E812334}"/>
              </a:ext>
            </a:extLst>
          </p:cNvPr>
          <p:cNvPicPr>
            <a:picLocks noChangeAspect="1"/>
          </p:cNvPicPr>
          <p:nvPr/>
        </p:nvPicPr>
        <p:blipFill>
          <a:blip r:embed="rId3"/>
          <a:stretch>
            <a:fillRect/>
          </a:stretch>
        </p:blipFill>
        <p:spPr>
          <a:xfrm>
            <a:off x="2668361" y="3429000"/>
            <a:ext cx="548688" cy="525826"/>
          </a:xfrm>
          <a:prstGeom prst="rect">
            <a:avLst/>
          </a:prstGeom>
        </p:spPr>
      </p:pic>
      <p:sp>
        <p:nvSpPr>
          <p:cNvPr id="7" name="Título 6">
            <a:extLst>
              <a:ext uri="{FF2B5EF4-FFF2-40B4-BE49-F238E27FC236}">
                <a16:creationId xmlns:a16="http://schemas.microsoft.com/office/drawing/2014/main" id="{C581A9A7-0ACE-419E-9E2D-0B2025A7B69B}"/>
              </a:ext>
            </a:extLst>
          </p:cNvPr>
          <p:cNvSpPr>
            <a:spLocks noGrp="1"/>
          </p:cNvSpPr>
          <p:nvPr>
            <p:ph type="title"/>
          </p:nvPr>
        </p:nvSpPr>
        <p:spPr>
          <a:xfrm>
            <a:off x="345566" y="165855"/>
            <a:ext cx="8340972" cy="391517"/>
          </a:xfrm>
        </p:spPr>
        <p:txBody>
          <a:bodyPr>
            <a:noAutofit/>
          </a:bodyPr>
          <a:lstStyle/>
          <a:p>
            <a:pPr algn="l"/>
            <a:r>
              <a:rPr lang="pt-BR" sz="2000" dirty="0">
                <a:solidFill>
                  <a:schemeClr val="tx2">
                    <a:lumMod val="50000"/>
                  </a:schemeClr>
                </a:solidFill>
              </a:rPr>
              <a:t>Guerra Cibernética e Paz</a:t>
            </a:r>
            <a:br>
              <a:rPr lang="pt-BR" sz="2000" dirty="0">
                <a:solidFill>
                  <a:schemeClr val="tx2">
                    <a:lumMod val="50000"/>
                  </a:schemeClr>
                </a:solidFill>
              </a:rPr>
            </a:br>
            <a:r>
              <a:rPr lang="pt-BR" sz="2000" b="1" dirty="0">
                <a:solidFill>
                  <a:srgbClr val="00B0F0"/>
                </a:solidFill>
              </a:rPr>
              <a:t>Quiz</a:t>
            </a:r>
            <a:endParaRPr lang="pt-BR" sz="3600" b="1" dirty="0">
              <a:solidFill>
                <a:srgbClr val="00B0F0"/>
              </a:solidFill>
            </a:endParaRPr>
          </a:p>
        </p:txBody>
      </p:sp>
    </p:spTree>
    <p:extLst>
      <p:ext uri="{BB962C8B-B14F-4D97-AF65-F5344CB8AC3E}">
        <p14:creationId xmlns:p14="http://schemas.microsoft.com/office/powerpoint/2010/main" val="3876464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85</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1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16" name="Retângulo 15">
            <a:extLst>
              <a:ext uri="{FF2B5EF4-FFF2-40B4-BE49-F238E27FC236}">
                <a16:creationId xmlns:a16="http://schemas.microsoft.com/office/drawing/2014/main" id="{4D829DD6-1129-4E98-BA88-2987703C32D5}"/>
              </a:ext>
            </a:extLst>
          </p:cNvPr>
          <p:cNvSpPr/>
          <p:nvPr/>
        </p:nvSpPr>
        <p:spPr>
          <a:xfrm>
            <a:off x="440095" y="1542310"/>
            <a:ext cx="8407952" cy="954107"/>
          </a:xfrm>
          <a:prstGeom prst="rect">
            <a:avLst/>
          </a:prstGeom>
        </p:spPr>
        <p:txBody>
          <a:bodyPr wrap="square">
            <a:spAutoFit/>
          </a:bodyPr>
          <a:lstStyle/>
          <a:p>
            <a:r>
              <a:rPr lang="pt-PT" sz="1400" dirty="0"/>
              <a:t>Qual destes descreve corretamente o Manual de Tallinn sobre o Direito Internacional Aplicável à Guerra Cibernética?</a:t>
            </a:r>
            <a:br>
              <a:rPr lang="pt-PT" sz="1400" dirty="0"/>
            </a:br>
            <a:br>
              <a:rPr lang="pt-PT" sz="1400" dirty="0"/>
            </a:br>
            <a:r>
              <a:rPr lang="pt-PT" sz="1400" b="1" dirty="0">
                <a:solidFill>
                  <a:srgbClr val="00B0F0"/>
                </a:solidFill>
              </a:rPr>
              <a:t>Escolha a opção correta abaixo e clique em Enviar.</a:t>
            </a:r>
          </a:p>
        </p:txBody>
      </p:sp>
      <p:sp>
        <p:nvSpPr>
          <p:cNvPr id="28" name="Retângulo 27">
            <a:extLst>
              <a:ext uri="{FF2B5EF4-FFF2-40B4-BE49-F238E27FC236}">
                <a16:creationId xmlns:a16="http://schemas.microsoft.com/office/drawing/2014/main" id="{B6667082-AB40-453A-924F-A8381773CBB0}"/>
              </a:ext>
            </a:extLst>
          </p:cNvPr>
          <p:cNvSpPr/>
          <p:nvPr/>
        </p:nvSpPr>
        <p:spPr>
          <a:xfrm>
            <a:off x="517739" y="4620049"/>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734689" y="4620049"/>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pic>
        <p:nvPicPr>
          <p:cNvPr id="13" name="Imagem 12">
            <a:extLst>
              <a:ext uri="{FF2B5EF4-FFF2-40B4-BE49-F238E27FC236}">
                <a16:creationId xmlns:a16="http://schemas.microsoft.com/office/drawing/2014/main" id="{F833A800-1ADA-4CBC-BA61-C1465669E80B}"/>
              </a:ext>
            </a:extLst>
          </p:cNvPr>
          <p:cNvPicPr>
            <a:picLocks noChangeAspect="1"/>
          </p:cNvPicPr>
          <p:nvPr/>
        </p:nvPicPr>
        <p:blipFill>
          <a:blip r:embed="rId4"/>
          <a:stretch>
            <a:fillRect/>
          </a:stretch>
        </p:blipFill>
        <p:spPr>
          <a:xfrm>
            <a:off x="439245" y="2824002"/>
            <a:ext cx="318736" cy="247906"/>
          </a:xfrm>
          <a:prstGeom prst="rect">
            <a:avLst/>
          </a:prstGeom>
        </p:spPr>
      </p:pic>
      <p:sp>
        <p:nvSpPr>
          <p:cNvPr id="14" name="Retângulo 13">
            <a:extLst>
              <a:ext uri="{FF2B5EF4-FFF2-40B4-BE49-F238E27FC236}">
                <a16:creationId xmlns:a16="http://schemas.microsoft.com/office/drawing/2014/main" id="{BB9B548B-7187-4237-9140-A36BF22C1991}"/>
              </a:ext>
            </a:extLst>
          </p:cNvPr>
          <p:cNvSpPr/>
          <p:nvPr/>
        </p:nvSpPr>
        <p:spPr>
          <a:xfrm>
            <a:off x="736185" y="2890338"/>
            <a:ext cx="7435358" cy="523220"/>
          </a:xfrm>
          <a:prstGeom prst="rect">
            <a:avLst/>
          </a:prstGeom>
        </p:spPr>
        <p:txBody>
          <a:bodyPr wrap="square">
            <a:spAutoFit/>
          </a:bodyPr>
          <a:lstStyle/>
          <a:p>
            <a:r>
              <a:rPr lang="pt-PT" sz="1400" dirty="0"/>
              <a:t>Um documento não vinculativo organizado como um conjunto de regras que reflete o consenso de especialistas sobre como a lei existente se aplica à guerra cibernética.</a:t>
            </a:r>
            <a:endParaRPr lang="en-US" sz="1400" dirty="0">
              <a:latin typeface="Arial Unicode MS"/>
            </a:endParaRPr>
          </a:p>
        </p:txBody>
      </p:sp>
      <p:sp>
        <p:nvSpPr>
          <p:cNvPr id="15" name="Retângulo 14">
            <a:extLst>
              <a:ext uri="{FF2B5EF4-FFF2-40B4-BE49-F238E27FC236}">
                <a16:creationId xmlns:a16="http://schemas.microsoft.com/office/drawing/2014/main" id="{2237B8A7-9643-4F6D-B358-92480437CA23}"/>
              </a:ext>
            </a:extLst>
          </p:cNvPr>
          <p:cNvSpPr/>
          <p:nvPr/>
        </p:nvSpPr>
        <p:spPr>
          <a:xfrm>
            <a:off x="736185" y="3451551"/>
            <a:ext cx="7950353" cy="523220"/>
          </a:xfrm>
          <a:prstGeom prst="rect">
            <a:avLst/>
          </a:prstGeom>
        </p:spPr>
        <p:txBody>
          <a:bodyPr wrap="square">
            <a:spAutoFit/>
          </a:bodyPr>
          <a:lstStyle/>
          <a:p>
            <a:r>
              <a:rPr lang="pt-PT" sz="1400" dirty="0"/>
              <a:t>Uma provisão obrigatória para ação no cenário de ataques à infra-estrutura crítica que pode levar ao caos financeiro e social e perda de vidas humanas</a:t>
            </a:r>
            <a:endParaRPr lang="en-US" sz="1400" dirty="0">
              <a:latin typeface="Arial Unicode MS"/>
            </a:endParaRPr>
          </a:p>
        </p:txBody>
      </p:sp>
      <p:sp>
        <p:nvSpPr>
          <p:cNvPr id="17" name="Retângulo 16">
            <a:extLst>
              <a:ext uri="{FF2B5EF4-FFF2-40B4-BE49-F238E27FC236}">
                <a16:creationId xmlns:a16="http://schemas.microsoft.com/office/drawing/2014/main" id="{B7DC6233-691C-4953-A7A5-4A68AC00D596}"/>
              </a:ext>
            </a:extLst>
          </p:cNvPr>
          <p:cNvSpPr/>
          <p:nvPr/>
        </p:nvSpPr>
        <p:spPr>
          <a:xfrm>
            <a:off x="736185" y="4055860"/>
            <a:ext cx="3482300" cy="307777"/>
          </a:xfrm>
          <a:prstGeom prst="rect">
            <a:avLst/>
          </a:prstGeom>
        </p:spPr>
        <p:txBody>
          <a:bodyPr wrap="none">
            <a:spAutoFit/>
          </a:bodyPr>
          <a:lstStyle/>
          <a:p>
            <a:r>
              <a:rPr lang="pt-PT" sz="1400" dirty="0"/>
              <a:t>Uma definição normativa para "cyberwafare"</a:t>
            </a:r>
            <a:endParaRPr lang="en-US" sz="1400" dirty="0">
              <a:latin typeface="Arial Unicode MS"/>
            </a:endParaRPr>
          </a:p>
        </p:txBody>
      </p:sp>
      <p:pic>
        <p:nvPicPr>
          <p:cNvPr id="19" name="Imagem 18">
            <a:extLst>
              <a:ext uri="{FF2B5EF4-FFF2-40B4-BE49-F238E27FC236}">
                <a16:creationId xmlns:a16="http://schemas.microsoft.com/office/drawing/2014/main" id="{91F4039D-583D-4AE5-9A37-CFCD4C1F653A}"/>
              </a:ext>
            </a:extLst>
          </p:cNvPr>
          <p:cNvPicPr>
            <a:picLocks noChangeAspect="1"/>
          </p:cNvPicPr>
          <p:nvPr/>
        </p:nvPicPr>
        <p:blipFill>
          <a:blip r:embed="rId4"/>
          <a:stretch>
            <a:fillRect/>
          </a:stretch>
        </p:blipFill>
        <p:spPr>
          <a:xfrm>
            <a:off x="442018" y="3451675"/>
            <a:ext cx="318736" cy="247906"/>
          </a:xfrm>
          <a:prstGeom prst="rect">
            <a:avLst/>
          </a:prstGeom>
        </p:spPr>
      </p:pic>
      <p:pic>
        <p:nvPicPr>
          <p:cNvPr id="20" name="Imagem 19">
            <a:extLst>
              <a:ext uri="{FF2B5EF4-FFF2-40B4-BE49-F238E27FC236}">
                <a16:creationId xmlns:a16="http://schemas.microsoft.com/office/drawing/2014/main" id="{ED74CB5D-C14C-48B0-B45F-D5551131EDFF}"/>
              </a:ext>
            </a:extLst>
          </p:cNvPr>
          <p:cNvPicPr>
            <a:picLocks noChangeAspect="1"/>
          </p:cNvPicPr>
          <p:nvPr/>
        </p:nvPicPr>
        <p:blipFill>
          <a:blip r:embed="rId4"/>
          <a:stretch>
            <a:fillRect/>
          </a:stretch>
        </p:blipFill>
        <p:spPr>
          <a:xfrm>
            <a:off x="442019" y="4056000"/>
            <a:ext cx="318736" cy="247906"/>
          </a:xfrm>
          <a:prstGeom prst="rect">
            <a:avLst/>
          </a:prstGeom>
        </p:spPr>
      </p:pic>
      <p:sp>
        <p:nvSpPr>
          <p:cNvPr id="18" name="Título 6">
            <a:extLst>
              <a:ext uri="{FF2B5EF4-FFF2-40B4-BE49-F238E27FC236}">
                <a16:creationId xmlns:a16="http://schemas.microsoft.com/office/drawing/2014/main" id="{FFAD5C71-137B-44CA-BE44-E84FE9956843}"/>
              </a:ext>
            </a:extLst>
          </p:cNvPr>
          <p:cNvSpPr>
            <a:spLocks noGrp="1"/>
          </p:cNvSpPr>
          <p:nvPr>
            <p:ph type="title"/>
          </p:nvPr>
        </p:nvSpPr>
        <p:spPr>
          <a:xfrm>
            <a:off x="345566" y="165855"/>
            <a:ext cx="8340972" cy="391517"/>
          </a:xfrm>
        </p:spPr>
        <p:txBody>
          <a:bodyPr>
            <a:noAutofit/>
          </a:bodyPr>
          <a:lstStyle/>
          <a:p>
            <a:pPr algn="l"/>
            <a:r>
              <a:rPr lang="pt-BR" sz="2000" dirty="0">
                <a:solidFill>
                  <a:schemeClr val="tx2">
                    <a:lumMod val="50000"/>
                  </a:schemeClr>
                </a:solidFill>
              </a:rPr>
              <a:t>Guerra Cibernética e Paz</a:t>
            </a:r>
            <a:br>
              <a:rPr lang="pt-BR" sz="2000" dirty="0">
                <a:solidFill>
                  <a:schemeClr val="tx2">
                    <a:lumMod val="50000"/>
                  </a:schemeClr>
                </a:solidFill>
              </a:rPr>
            </a:br>
            <a:r>
              <a:rPr lang="pt-BR" sz="2000" b="1" dirty="0">
                <a:solidFill>
                  <a:srgbClr val="00B0F0"/>
                </a:solidFill>
              </a:rPr>
              <a:t>Quiz</a:t>
            </a:r>
            <a:endParaRPr lang="pt-BR" sz="3600" b="1" dirty="0">
              <a:solidFill>
                <a:srgbClr val="00B0F0"/>
              </a:solidFill>
            </a:endParaRPr>
          </a:p>
        </p:txBody>
      </p:sp>
    </p:spTree>
    <p:extLst>
      <p:ext uri="{BB962C8B-B14F-4D97-AF65-F5344CB8AC3E}">
        <p14:creationId xmlns:p14="http://schemas.microsoft.com/office/powerpoint/2010/main" val="64864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86</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2B16809-55E2-4D06-90EC-D86253A99D36}"/>
              </a:ext>
            </a:extLst>
          </p:cNvPr>
          <p:cNvSpPr/>
          <p:nvPr/>
        </p:nvSpPr>
        <p:spPr>
          <a:xfrm>
            <a:off x="957710" y="1033121"/>
            <a:ext cx="1762021" cy="369332"/>
          </a:xfrm>
          <a:prstGeom prst="rect">
            <a:avLst/>
          </a:prstGeom>
        </p:spPr>
        <p:txBody>
          <a:bodyPr wrap="none">
            <a:spAutoFit/>
          </a:bodyPr>
          <a:lstStyle/>
          <a:p>
            <a:r>
              <a:rPr lang="pt-PT" altLang="en-US" dirty="0">
                <a:latin typeface="Arial Unicode MS"/>
              </a:rPr>
              <a:t>Questão 2 de 2</a:t>
            </a:r>
            <a:endParaRPr lang="en-US" dirty="0"/>
          </a:p>
        </p:txBody>
      </p:sp>
      <p:pic>
        <p:nvPicPr>
          <p:cNvPr id="11" name="Imagem 10">
            <a:extLst>
              <a:ext uri="{FF2B5EF4-FFF2-40B4-BE49-F238E27FC236}">
                <a16:creationId xmlns:a16="http://schemas.microsoft.com/office/drawing/2014/main" id="{A5D9BBFD-98EB-496D-9690-C245D207FC52}"/>
              </a:ext>
            </a:extLst>
          </p:cNvPr>
          <p:cNvPicPr>
            <a:picLocks noChangeAspect="1"/>
          </p:cNvPicPr>
          <p:nvPr/>
        </p:nvPicPr>
        <p:blipFill>
          <a:blip r:embed="rId3"/>
          <a:stretch>
            <a:fillRect/>
          </a:stretch>
        </p:blipFill>
        <p:spPr>
          <a:xfrm>
            <a:off x="345828" y="868411"/>
            <a:ext cx="637472" cy="673899"/>
          </a:xfrm>
          <a:prstGeom prst="rect">
            <a:avLst/>
          </a:prstGeom>
        </p:spPr>
      </p:pic>
      <p:sp>
        <p:nvSpPr>
          <p:cNvPr id="28" name="Retângulo 27">
            <a:extLst>
              <a:ext uri="{FF2B5EF4-FFF2-40B4-BE49-F238E27FC236}">
                <a16:creationId xmlns:a16="http://schemas.microsoft.com/office/drawing/2014/main" id="{B6667082-AB40-453A-924F-A8381773CBB0}"/>
              </a:ext>
            </a:extLst>
          </p:cNvPr>
          <p:cNvSpPr/>
          <p:nvPr/>
        </p:nvSpPr>
        <p:spPr>
          <a:xfrm>
            <a:off x="790673" y="6229042"/>
            <a:ext cx="1836040" cy="3693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C4B60ED2-BE5C-4B31-A858-E8F0C5544556}"/>
              </a:ext>
            </a:extLst>
          </p:cNvPr>
          <p:cNvSpPr/>
          <p:nvPr/>
        </p:nvSpPr>
        <p:spPr>
          <a:xfrm>
            <a:off x="1007623" y="6229042"/>
            <a:ext cx="1184940" cy="369332"/>
          </a:xfrm>
          <a:prstGeom prst="rect">
            <a:avLst/>
          </a:prstGeom>
        </p:spPr>
        <p:txBody>
          <a:bodyPr wrap="square">
            <a:spAutoFit/>
          </a:bodyPr>
          <a:lstStyle/>
          <a:p>
            <a:r>
              <a:rPr lang="pt-PT" altLang="en-US" dirty="0">
                <a:solidFill>
                  <a:schemeClr val="bg1"/>
                </a:solidFill>
                <a:latin typeface="Arial Unicode MS"/>
              </a:rPr>
              <a:t>Submeter</a:t>
            </a:r>
            <a:endParaRPr lang="en-US" dirty="0">
              <a:solidFill>
                <a:schemeClr val="bg1"/>
              </a:solidFill>
            </a:endParaRPr>
          </a:p>
        </p:txBody>
      </p:sp>
      <p:graphicFrame>
        <p:nvGraphicFramePr>
          <p:cNvPr id="5" name="Tabela 4">
            <a:extLst>
              <a:ext uri="{FF2B5EF4-FFF2-40B4-BE49-F238E27FC236}">
                <a16:creationId xmlns:a16="http://schemas.microsoft.com/office/drawing/2014/main" id="{5A424C66-105E-49CE-B59E-23E2DBFB16E3}"/>
              </a:ext>
            </a:extLst>
          </p:cNvPr>
          <p:cNvGraphicFramePr>
            <a:graphicFrameLocks noGrp="1"/>
          </p:cNvGraphicFramePr>
          <p:nvPr/>
        </p:nvGraphicFramePr>
        <p:xfrm>
          <a:off x="3962138" y="1101436"/>
          <a:ext cx="360480" cy="1463040"/>
        </p:xfrm>
        <a:graphic>
          <a:graphicData uri="http://schemas.openxmlformats.org/drawingml/2006/table">
            <a:tbl>
              <a:tblPr/>
              <a:tblGrid>
                <a:gridCol w="360480">
                  <a:extLst>
                    <a:ext uri="{9D8B030D-6E8A-4147-A177-3AD203B41FA5}">
                      <a16:colId xmlns:a16="http://schemas.microsoft.com/office/drawing/2014/main" val="238869972"/>
                    </a:ext>
                  </a:extLst>
                </a:gridCol>
              </a:tblGrid>
              <a:tr h="132735">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2646909036"/>
                  </a:ext>
                </a:extLst>
              </a:tr>
              <a:tr h="228600">
                <a:tc>
                  <a:txBody>
                    <a:bodyPr/>
                    <a:lstStyle/>
                    <a:p>
                      <a:pPr algn="r" fontAlgn="t"/>
                      <a:endParaRPr lang="en-US">
                        <a:effectLst/>
                      </a:endParaRPr>
                    </a:p>
                  </a:txBody>
                  <a:tcPr marL="30480" marR="30480">
                    <a:lnL>
                      <a:noFill/>
                    </a:lnL>
                    <a:lnR>
                      <a:noFill/>
                    </a:lnR>
                    <a:lnT>
                      <a:noFill/>
                    </a:lnT>
                    <a:lnB>
                      <a:noFill/>
                    </a:lnB>
                  </a:tcPr>
                </a:tc>
                <a:extLst>
                  <a:ext uri="{0D108BD9-81ED-4DB2-BD59-A6C34878D82A}">
                    <a16:rowId xmlns:a16="http://schemas.microsoft.com/office/drawing/2014/main" val="1093946455"/>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3826062392"/>
                  </a:ext>
                </a:extLst>
              </a:tr>
              <a:tr h="228600">
                <a:tc>
                  <a:txBody>
                    <a:bodyPr/>
                    <a:lstStyle/>
                    <a:p>
                      <a:pPr algn="r" fontAlgn="t"/>
                      <a:endParaRPr lang="en-US" dirty="0">
                        <a:effectLst/>
                      </a:endParaRPr>
                    </a:p>
                  </a:txBody>
                  <a:tcPr marL="30480" marR="30480">
                    <a:lnL>
                      <a:noFill/>
                    </a:lnL>
                    <a:lnR>
                      <a:noFill/>
                    </a:lnR>
                    <a:lnT>
                      <a:noFill/>
                    </a:lnT>
                    <a:lnB>
                      <a:noFill/>
                    </a:lnB>
                  </a:tcPr>
                </a:tc>
                <a:extLst>
                  <a:ext uri="{0D108BD9-81ED-4DB2-BD59-A6C34878D82A}">
                    <a16:rowId xmlns:a16="http://schemas.microsoft.com/office/drawing/2014/main" val="1800483585"/>
                  </a:ext>
                </a:extLst>
              </a:tr>
            </a:tbl>
          </a:graphicData>
        </a:graphic>
      </p:graphicFrame>
      <p:sp>
        <p:nvSpPr>
          <p:cNvPr id="12" name="Retângulo 11">
            <a:extLst>
              <a:ext uri="{FF2B5EF4-FFF2-40B4-BE49-F238E27FC236}">
                <a16:creationId xmlns:a16="http://schemas.microsoft.com/office/drawing/2014/main" id="{F8AA327F-3638-4FFE-BE0E-3AE726AEE42B}"/>
              </a:ext>
            </a:extLst>
          </p:cNvPr>
          <p:cNvSpPr/>
          <p:nvPr/>
        </p:nvSpPr>
        <p:spPr>
          <a:xfrm>
            <a:off x="395703" y="1571346"/>
            <a:ext cx="8068493" cy="523220"/>
          </a:xfrm>
          <a:prstGeom prst="rect">
            <a:avLst/>
          </a:prstGeom>
        </p:spPr>
        <p:txBody>
          <a:bodyPr wrap="square">
            <a:spAutoFit/>
          </a:bodyPr>
          <a:lstStyle/>
          <a:p>
            <a:r>
              <a:rPr lang="pt-PT" sz="1400" b="1" dirty="0">
                <a:solidFill>
                  <a:srgbClr val="00B0F0"/>
                </a:solidFill>
              </a:rPr>
              <a:t>Complete os princípios da Federação Mundial de Cientistas para segurança cibernética e paz cibernética selecionando a palavra correta em cada lista suspensa e clique em Enviar.</a:t>
            </a:r>
            <a:endParaRPr lang="en-US" sz="1400" b="1" dirty="0">
              <a:solidFill>
                <a:srgbClr val="00B0F0"/>
              </a:solidFill>
              <a:latin typeface="Arial Unicode MS"/>
            </a:endParaRPr>
          </a:p>
        </p:txBody>
      </p:sp>
      <p:sp>
        <p:nvSpPr>
          <p:cNvPr id="22" name="Título 6">
            <a:extLst>
              <a:ext uri="{FF2B5EF4-FFF2-40B4-BE49-F238E27FC236}">
                <a16:creationId xmlns:a16="http://schemas.microsoft.com/office/drawing/2014/main" id="{82B7FBC7-657A-4D05-866A-401B0FE8717F}"/>
              </a:ext>
            </a:extLst>
          </p:cNvPr>
          <p:cNvSpPr>
            <a:spLocks noGrp="1"/>
          </p:cNvSpPr>
          <p:nvPr>
            <p:ph type="title"/>
          </p:nvPr>
        </p:nvSpPr>
        <p:spPr>
          <a:xfrm>
            <a:off x="345566" y="165855"/>
            <a:ext cx="8340972" cy="391517"/>
          </a:xfrm>
        </p:spPr>
        <p:txBody>
          <a:bodyPr>
            <a:noAutofit/>
          </a:bodyPr>
          <a:lstStyle/>
          <a:p>
            <a:pPr algn="l"/>
            <a:r>
              <a:rPr lang="pt-BR" sz="2000" dirty="0">
                <a:solidFill>
                  <a:schemeClr val="tx2">
                    <a:lumMod val="50000"/>
                  </a:schemeClr>
                </a:solidFill>
              </a:rPr>
              <a:t>Guerra Cibernética e Paz</a:t>
            </a:r>
            <a:br>
              <a:rPr lang="pt-BR" sz="2000" dirty="0">
                <a:solidFill>
                  <a:schemeClr val="tx2">
                    <a:lumMod val="50000"/>
                  </a:schemeClr>
                </a:solidFill>
              </a:rPr>
            </a:br>
            <a:r>
              <a:rPr lang="pt-BR" sz="2000" b="1" dirty="0">
                <a:solidFill>
                  <a:srgbClr val="00B0F0"/>
                </a:solidFill>
              </a:rPr>
              <a:t>Quiz</a:t>
            </a:r>
            <a:endParaRPr lang="pt-BR" sz="3600" b="1" dirty="0">
              <a:solidFill>
                <a:srgbClr val="00B0F0"/>
              </a:solidFill>
            </a:endParaRPr>
          </a:p>
        </p:txBody>
      </p:sp>
      <p:sp>
        <p:nvSpPr>
          <p:cNvPr id="23" name="Retângulo 22">
            <a:extLst>
              <a:ext uri="{FF2B5EF4-FFF2-40B4-BE49-F238E27FC236}">
                <a16:creationId xmlns:a16="http://schemas.microsoft.com/office/drawing/2014/main" id="{34AE9341-7D84-4966-ADCC-EBD7DCB8390A}"/>
              </a:ext>
            </a:extLst>
          </p:cNvPr>
          <p:cNvSpPr/>
          <p:nvPr/>
        </p:nvSpPr>
        <p:spPr>
          <a:xfrm>
            <a:off x="440096" y="2172627"/>
            <a:ext cx="4867357" cy="306938"/>
          </a:xfrm>
          <a:prstGeom prst="rect">
            <a:avLst/>
          </a:prstGeom>
        </p:spPr>
        <p:txBody>
          <a:bodyPr wrap="square">
            <a:spAutoFit/>
          </a:bodyPr>
          <a:lstStyle/>
          <a:p>
            <a:r>
              <a:rPr lang="pt-PT" sz="1400" dirty="0"/>
              <a:t>Todos os governos devem reconhecer que o direito internacional</a:t>
            </a:r>
            <a:endParaRPr lang="en-US" sz="1400" b="1" dirty="0">
              <a:solidFill>
                <a:srgbClr val="00B0F0"/>
              </a:solidFill>
              <a:latin typeface="Arial Unicode MS"/>
            </a:endParaRPr>
          </a:p>
        </p:txBody>
      </p:sp>
      <p:sp>
        <p:nvSpPr>
          <p:cNvPr id="24" name="Retângulo 23">
            <a:extLst>
              <a:ext uri="{FF2B5EF4-FFF2-40B4-BE49-F238E27FC236}">
                <a16:creationId xmlns:a16="http://schemas.microsoft.com/office/drawing/2014/main" id="{61AB8C22-1986-4527-BD39-A54CCAE16C45}"/>
              </a:ext>
            </a:extLst>
          </p:cNvPr>
          <p:cNvSpPr/>
          <p:nvPr/>
        </p:nvSpPr>
        <p:spPr>
          <a:xfrm>
            <a:off x="5307453" y="2203162"/>
            <a:ext cx="1401890" cy="246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ângulo 1">
            <a:extLst>
              <a:ext uri="{FF2B5EF4-FFF2-40B4-BE49-F238E27FC236}">
                <a16:creationId xmlns:a16="http://schemas.microsoft.com/office/drawing/2014/main" id="{E82BFB0A-F192-48C6-BD02-1B2E7C056A71}"/>
              </a:ext>
            </a:extLst>
          </p:cNvPr>
          <p:cNvSpPr/>
          <p:nvPr/>
        </p:nvSpPr>
        <p:spPr>
          <a:xfrm>
            <a:off x="6726729" y="2142088"/>
            <a:ext cx="2048189" cy="307777"/>
          </a:xfrm>
          <a:prstGeom prst="rect">
            <a:avLst/>
          </a:prstGeom>
        </p:spPr>
        <p:txBody>
          <a:bodyPr wrap="none">
            <a:spAutoFit/>
          </a:bodyPr>
          <a:lstStyle/>
          <a:p>
            <a:r>
              <a:rPr lang="pt-PT" sz="1400" dirty="0"/>
              <a:t>indivíduos o livre fluxo de</a:t>
            </a:r>
            <a:endParaRPr lang="en-US" sz="1400" dirty="0"/>
          </a:p>
        </p:txBody>
      </p:sp>
      <p:sp>
        <p:nvSpPr>
          <p:cNvPr id="3" name="Retângulo 2">
            <a:extLst>
              <a:ext uri="{FF2B5EF4-FFF2-40B4-BE49-F238E27FC236}">
                <a16:creationId xmlns:a16="http://schemas.microsoft.com/office/drawing/2014/main" id="{75D3CAAE-34E3-41AC-BE03-F6EBF3C7DD82}"/>
              </a:ext>
            </a:extLst>
          </p:cNvPr>
          <p:cNvSpPr/>
          <p:nvPr/>
        </p:nvSpPr>
        <p:spPr>
          <a:xfrm>
            <a:off x="440096" y="2497388"/>
            <a:ext cx="8334822" cy="523220"/>
          </a:xfrm>
          <a:prstGeom prst="rect">
            <a:avLst/>
          </a:prstGeom>
        </p:spPr>
        <p:txBody>
          <a:bodyPr wrap="square">
            <a:spAutoFit/>
          </a:bodyPr>
          <a:lstStyle/>
          <a:p>
            <a:r>
              <a:rPr lang="pt-PT" sz="1400" dirty="0"/>
              <a:t>informações e Ideias; essas garantias também se aplicam ao ciberespaço. As restrições só devem ser necessárias e acompanhadas de um processo de revisão legal.</a:t>
            </a:r>
            <a:endParaRPr lang="en-US" sz="1400" dirty="0"/>
          </a:p>
        </p:txBody>
      </p:sp>
      <p:sp>
        <p:nvSpPr>
          <p:cNvPr id="25" name="Retângulo 24">
            <a:extLst>
              <a:ext uri="{FF2B5EF4-FFF2-40B4-BE49-F238E27FC236}">
                <a16:creationId xmlns:a16="http://schemas.microsoft.com/office/drawing/2014/main" id="{88B7CEB6-ADEB-4E02-8CC2-4A3F77BF7F37}"/>
              </a:ext>
            </a:extLst>
          </p:cNvPr>
          <p:cNvSpPr/>
          <p:nvPr/>
        </p:nvSpPr>
        <p:spPr>
          <a:xfrm>
            <a:off x="440096" y="3106053"/>
            <a:ext cx="8334822" cy="523220"/>
          </a:xfrm>
          <a:prstGeom prst="rect">
            <a:avLst/>
          </a:prstGeom>
        </p:spPr>
        <p:txBody>
          <a:bodyPr wrap="square">
            <a:spAutoFit/>
          </a:bodyPr>
          <a:lstStyle/>
          <a:p>
            <a:r>
              <a:rPr lang="pt-PT" sz="1400" dirty="0"/>
              <a:t>Todos os usuários, prestadores de serviços e governos devem trabalhar para garantir que o ciberespaço não seja usado de maneira que resulte no</a:t>
            </a:r>
            <a:endParaRPr lang="en-US" sz="1400" dirty="0"/>
          </a:p>
        </p:txBody>
      </p:sp>
      <p:sp>
        <p:nvSpPr>
          <p:cNvPr id="26" name="Retângulo 25">
            <a:extLst>
              <a:ext uri="{FF2B5EF4-FFF2-40B4-BE49-F238E27FC236}">
                <a16:creationId xmlns:a16="http://schemas.microsoft.com/office/drawing/2014/main" id="{1DF18781-D3CD-407B-828C-D370CD1897A1}"/>
              </a:ext>
            </a:extLst>
          </p:cNvPr>
          <p:cNvSpPr/>
          <p:nvPr/>
        </p:nvSpPr>
        <p:spPr>
          <a:xfrm>
            <a:off x="2963090" y="3372002"/>
            <a:ext cx="1401890" cy="246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2D447C7E-E9B7-45F3-BB85-6EA353F9A22B}"/>
              </a:ext>
            </a:extLst>
          </p:cNvPr>
          <p:cNvSpPr/>
          <p:nvPr/>
        </p:nvSpPr>
        <p:spPr>
          <a:xfrm>
            <a:off x="4429949" y="3321496"/>
            <a:ext cx="8334822" cy="307777"/>
          </a:xfrm>
          <a:prstGeom prst="rect">
            <a:avLst/>
          </a:prstGeom>
        </p:spPr>
        <p:txBody>
          <a:bodyPr wrap="square">
            <a:spAutoFit/>
          </a:bodyPr>
          <a:lstStyle/>
          <a:p>
            <a:r>
              <a:rPr lang="pt-PT" sz="1400" dirty="0"/>
              <a:t>usuários, principalmente jovens e indefesos, por meio</a:t>
            </a:r>
            <a:endParaRPr lang="en-US" sz="1400" dirty="0"/>
          </a:p>
        </p:txBody>
      </p:sp>
      <p:sp>
        <p:nvSpPr>
          <p:cNvPr id="6" name="Retângulo 5">
            <a:extLst>
              <a:ext uri="{FF2B5EF4-FFF2-40B4-BE49-F238E27FC236}">
                <a16:creationId xmlns:a16="http://schemas.microsoft.com/office/drawing/2014/main" id="{BC17FEE5-089A-4F45-98B9-4D847224118C}"/>
              </a:ext>
            </a:extLst>
          </p:cNvPr>
          <p:cNvSpPr/>
          <p:nvPr/>
        </p:nvSpPr>
        <p:spPr>
          <a:xfrm>
            <a:off x="449835" y="3548998"/>
            <a:ext cx="2176878" cy="307777"/>
          </a:xfrm>
          <a:prstGeom prst="rect">
            <a:avLst/>
          </a:prstGeom>
        </p:spPr>
        <p:txBody>
          <a:bodyPr wrap="none">
            <a:spAutoFit/>
          </a:bodyPr>
          <a:lstStyle/>
          <a:p>
            <a:r>
              <a:rPr lang="pt-PT" sz="1400" dirty="0"/>
              <a:t>de violência ou degradação</a:t>
            </a:r>
            <a:endParaRPr lang="en-US" sz="1400" dirty="0"/>
          </a:p>
        </p:txBody>
      </p:sp>
      <p:sp>
        <p:nvSpPr>
          <p:cNvPr id="8" name="Retângulo 7">
            <a:extLst>
              <a:ext uri="{FF2B5EF4-FFF2-40B4-BE49-F238E27FC236}">
                <a16:creationId xmlns:a16="http://schemas.microsoft.com/office/drawing/2014/main" id="{CB8431A8-D89A-4BC2-889E-D95663793B56}"/>
              </a:ext>
            </a:extLst>
          </p:cNvPr>
          <p:cNvSpPr/>
          <p:nvPr/>
        </p:nvSpPr>
        <p:spPr>
          <a:xfrm>
            <a:off x="449834" y="3892440"/>
            <a:ext cx="8236703" cy="307777"/>
          </a:xfrm>
          <a:prstGeom prst="rect">
            <a:avLst/>
          </a:prstGeom>
        </p:spPr>
        <p:txBody>
          <a:bodyPr wrap="square">
            <a:spAutoFit/>
          </a:bodyPr>
          <a:lstStyle/>
          <a:p>
            <a:r>
              <a:rPr lang="pt-PT" sz="1400" dirty="0"/>
              <a:t>Governos, organizações e setor privado, incluindo indivíduos, devem implementar e manter uma ampla</a:t>
            </a:r>
            <a:endParaRPr lang="en-US" sz="1400" dirty="0"/>
          </a:p>
        </p:txBody>
      </p:sp>
      <p:sp>
        <p:nvSpPr>
          <p:cNvPr id="30" name="Retângulo 29">
            <a:extLst>
              <a:ext uri="{FF2B5EF4-FFF2-40B4-BE49-F238E27FC236}">
                <a16:creationId xmlns:a16="http://schemas.microsoft.com/office/drawing/2014/main" id="{FC2FFECF-F45B-42B5-A6C3-1DEEA8EC8A64}"/>
              </a:ext>
            </a:extLst>
          </p:cNvPr>
          <p:cNvSpPr/>
          <p:nvPr/>
        </p:nvSpPr>
        <p:spPr>
          <a:xfrm>
            <a:off x="521656" y="4240130"/>
            <a:ext cx="1401890" cy="246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tângulo 30">
            <a:extLst>
              <a:ext uri="{FF2B5EF4-FFF2-40B4-BE49-F238E27FC236}">
                <a16:creationId xmlns:a16="http://schemas.microsoft.com/office/drawing/2014/main" id="{3968FB73-45C3-437F-829A-474617E1679E}"/>
              </a:ext>
            </a:extLst>
          </p:cNvPr>
          <p:cNvSpPr/>
          <p:nvPr/>
        </p:nvSpPr>
        <p:spPr>
          <a:xfrm>
            <a:off x="1919629" y="4203505"/>
            <a:ext cx="8236703" cy="307777"/>
          </a:xfrm>
          <a:prstGeom prst="rect">
            <a:avLst/>
          </a:prstGeom>
        </p:spPr>
        <p:txBody>
          <a:bodyPr wrap="square">
            <a:spAutoFit/>
          </a:bodyPr>
          <a:lstStyle/>
          <a:p>
            <a:r>
              <a:rPr lang="pt-PT" sz="1400" dirty="0"/>
              <a:t>programas baseados nas melhores práticas e padrões internacionalmente aceitos e utilizando</a:t>
            </a:r>
            <a:endParaRPr lang="en-US" sz="1400" dirty="0"/>
          </a:p>
        </p:txBody>
      </p:sp>
      <p:sp>
        <p:nvSpPr>
          <p:cNvPr id="13" name="Retângulo 12">
            <a:extLst>
              <a:ext uri="{FF2B5EF4-FFF2-40B4-BE49-F238E27FC236}">
                <a16:creationId xmlns:a16="http://schemas.microsoft.com/office/drawing/2014/main" id="{4346CB8A-B659-4181-9DB4-F62B75321F78}"/>
              </a:ext>
            </a:extLst>
          </p:cNvPr>
          <p:cNvSpPr/>
          <p:nvPr/>
        </p:nvSpPr>
        <p:spPr>
          <a:xfrm>
            <a:off x="429404" y="4508390"/>
            <a:ext cx="3084434" cy="307777"/>
          </a:xfrm>
          <a:prstGeom prst="rect">
            <a:avLst/>
          </a:prstGeom>
        </p:spPr>
        <p:txBody>
          <a:bodyPr wrap="none">
            <a:spAutoFit/>
          </a:bodyPr>
          <a:lstStyle/>
          <a:p>
            <a:r>
              <a:rPr lang="pt-PT" sz="1400" dirty="0"/>
              <a:t>tecnologias de privacidade e segurança.</a:t>
            </a:r>
            <a:endParaRPr lang="en-US" sz="1400" dirty="0"/>
          </a:p>
        </p:txBody>
      </p:sp>
      <p:sp>
        <p:nvSpPr>
          <p:cNvPr id="32" name="Retângulo 31">
            <a:extLst>
              <a:ext uri="{FF2B5EF4-FFF2-40B4-BE49-F238E27FC236}">
                <a16:creationId xmlns:a16="http://schemas.microsoft.com/office/drawing/2014/main" id="{5C03B9C3-6868-41CC-8CAF-1FEA0083B2B3}"/>
              </a:ext>
            </a:extLst>
          </p:cNvPr>
          <p:cNvSpPr/>
          <p:nvPr/>
        </p:nvSpPr>
        <p:spPr>
          <a:xfrm>
            <a:off x="431500" y="4893389"/>
            <a:ext cx="8236703" cy="523220"/>
          </a:xfrm>
          <a:prstGeom prst="rect">
            <a:avLst/>
          </a:prstGeom>
        </p:spPr>
        <p:txBody>
          <a:bodyPr wrap="square">
            <a:spAutoFit/>
          </a:bodyPr>
          <a:lstStyle/>
          <a:p>
            <a:r>
              <a:rPr lang="pt-PT" sz="1400" dirty="0"/>
              <a:t>Os desenvolvedores de software e hardware devem se esforçar para desenvolver tecnologias seguras que promovam</a:t>
            </a:r>
            <a:endParaRPr lang="en-US" sz="1400" dirty="0"/>
          </a:p>
        </p:txBody>
      </p:sp>
      <p:sp>
        <p:nvSpPr>
          <p:cNvPr id="33" name="Retângulo 32">
            <a:extLst>
              <a:ext uri="{FF2B5EF4-FFF2-40B4-BE49-F238E27FC236}">
                <a16:creationId xmlns:a16="http://schemas.microsoft.com/office/drawing/2014/main" id="{DF15E382-ABCD-4C66-A0D1-C9B5CD43FD8D}"/>
              </a:ext>
            </a:extLst>
          </p:cNvPr>
          <p:cNvSpPr/>
          <p:nvPr/>
        </p:nvSpPr>
        <p:spPr>
          <a:xfrm>
            <a:off x="1349718" y="5124340"/>
            <a:ext cx="1401890" cy="246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ângulo 13">
            <a:extLst>
              <a:ext uri="{FF2B5EF4-FFF2-40B4-BE49-F238E27FC236}">
                <a16:creationId xmlns:a16="http://schemas.microsoft.com/office/drawing/2014/main" id="{F3C87DD4-1FE0-4330-ACB4-3AB0A046E5FC}"/>
              </a:ext>
            </a:extLst>
          </p:cNvPr>
          <p:cNvSpPr/>
          <p:nvPr/>
        </p:nvSpPr>
        <p:spPr>
          <a:xfrm>
            <a:off x="2770400" y="5105584"/>
            <a:ext cx="2180405" cy="307777"/>
          </a:xfrm>
          <a:prstGeom prst="rect">
            <a:avLst/>
          </a:prstGeom>
        </p:spPr>
        <p:txBody>
          <a:bodyPr wrap="none">
            <a:spAutoFit/>
          </a:bodyPr>
          <a:lstStyle/>
          <a:p>
            <a:r>
              <a:rPr lang="pt-PT" sz="1400"/>
              <a:t>e resistir a vulnerabilidades</a:t>
            </a:r>
            <a:endParaRPr lang="en-US" sz="1400" dirty="0"/>
          </a:p>
        </p:txBody>
      </p:sp>
      <p:sp>
        <p:nvSpPr>
          <p:cNvPr id="34" name="Retângulo 33">
            <a:extLst>
              <a:ext uri="{FF2B5EF4-FFF2-40B4-BE49-F238E27FC236}">
                <a16:creationId xmlns:a16="http://schemas.microsoft.com/office/drawing/2014/main" id="{0F0F5CCE-CDE6-4FCB-93FA-5A7FAE20B5B7}"/>
              </a:ext>
            </a:extLst>
          </p:cNvPr>
          <p:cNvSpPr/>
          <p:nvPr/>
        </p:nvSpPr>
        <p:spPr>
          <a:xfrm>
            <a:off x="395703" y="5510618"/>
            <a:ext cx="3233770" cy="307777"/>
          </a:xfrm>
          <a:prstGeom prst="rect">
            <a:avLst/>
          </a:prstGeom>
        </p:spPr>
        <p:txBody>
          <a:bodyPr wrap="none">
            <a:spAutoFit/>
          </a:bodyPr>
          <a:lstStyle/>
          <a:p>
            <a:r>
              <a:rPr lang="pt-PT" sz="1400" dirty="0"/>
              <a:t>Os governos devem participar ativamente</a:t>
            </a:r>
            <a:endParaRPr lang="en-US" sz="1400" dirty="0"/>
          </a:p>
        </p:txBody>
      </p:sp>
      <p:sp>
        <p:nvSpPr>
          <p:cNvPr id="35" name="Retângulo 34">
            <a:extLst>
              <a:ext uri="{FF2B5EF4-FFF2-40B4-BE49-F238E27FC236}">
                <a16:creationId xmlns:a16="http://schemas.microsoft.com/office/drawing/2014/main" id="{D71F8240-BB0E-4DB7-95B9-14371AB55775}"/>
              </a:ext>
            </a:extLst>
          </p:cNvPr>
          <p:cNvSpPr/>
          <p:nvPr/>
        </p:nvSpPr>
        <p:spPr>
          <a:xfrm>
            <a:off x="3545095" y="5518620"/>
            <a:ext cx="1401890" cy="246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ângulo 35">
            <a:extLst>
              <a:ext uri="{FF2B5EF4-FFF2-40B4-BE49-F238E27FC236}">
                <a16:creationId xmlns:a16="http://schemas.microsoft.com/office/drawing/2014/main" id="{1EAE2F5A-EAED-43AE-9337-3F17D8B918DA}"/>
              </a:ext>
            </a:extLst>
          </p:cNvPr>
          <p:cNvSpPr/>
          <p:nvPr/>
        </p:nvSpPr>
        <p:spPr>
          <a:xfrm>
            <a:off x="4903388" y="5518620"/>
            <a:ext cx="4080955" cy="307777"/>
          </a:xfrm>
          <a:prstGeom prst="rect">
            <a:avLst/>
          </a:prstGeom>
        </p:spPr>
        <p:txBody>
          <a:bodyPr wrap="square">
            <a:spAutoFit/>
          </a:bodyPr>
          <a:lstStyle/>
          <a:p>
            <a:r>
              <a:rPr lang="pt-PT" sz="1400" dirty="0"/>
              <a:t>esforços para promover a segurança cibernética</a:t>
            </a:r>
            <a:endParaRPr lang="en-US" sz="1400" dirty="0"/>
          </a:p>
        </p:txBody>
      </p:sp>
      <p:sp>
        <p:nvSpPr>
          <p:cNvPr id="37" name="Retângulo 36">
            <a:extLst>
              <a:ext uri="{FF2B5EF4-FFF2-40B4-BE49-F238E27FC236}">
                <a16:creationId xmlns:a16="http://schemas.microsoft.com/office/drawing/2014/main" id="{19D82F84-C478-4889-93CB-1FA78B70B05B}"/>
              </a:ext>
            </a:extLst>
          </p:cNvPr>
          <p:cNvSpPr/>
          <p:nvPr/>
        </p:nvSpPr>
        <p:spPr>
          <a:xfrm>
            <a:off x="387910" y="5727738"/>
            <a:ext cx="5467651" cy="307777"/>
          </a:xfrm>
          <a:prstGeom prst="rect">
            <a:avLst/>
          </a:prstGeom>
        </p:spPr>
        <p:txBody>
          <a:bodyPr wrap="none">
            <a:spAutoFit/>
          </a:bodyPr>
          <a:lstStyle/>
          <a:p>
            <a:r>
              <a:rPr lang="pt-PT" sz="1400" dirty="0"/>
              <a:t>global e a paz cibernética </a:t>
            </a:r>
            <a:r>
              <a:rPr lang="en-US" sz="1400" dirty="0"/>
              <a:t>and to avoid the use of cyberspace for conflict.</a:t>
            </a:r>
          </a:p>
        </p:txBody>
      </p:sp>
    </p:spTree>
    <p:extLst>
      <p:ext uri="{BB962C8B-B14F-4D97-AF65-F5344CB8AC3E}">
        <p14:creationId xmlns:p14="http://schemas.microsoft.com/office/powerpoint/2010/main" val="246078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87</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8821E82E-ACE8-4011-802D-AD8548554A40}"/>
              </a:ext>
            </a:extLst>
          </p:cNvPr>
          <p:cNvSpPr/>
          <p:nvPr/>
        </p:nvSpPr>
        <p:spPr>
          <a:xfrm>
            <a:off x="1538701" y="1882038"/>
            <a:ext cx="6379813" cy="2985433"/>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b="1" dirty="0"/>
              <a:t>Gerra Cibernética e Paz</a:t>
            </a:r>
          </a:p>
          <a:p>
            <a:pPr algn="ctr"/>
            <a:r>
              <a:rPr lang="pt-PT" sz="1400" dirty="0"/>
              <a:t>Quiz</a:t>
            </a:r>
          </a:p>
          <a:p>
            <a:pPr algn="ctr"/>
            <a:endParaRPr lang="pt-PT" sz="1400" dirty="0"/>
          </a:p>
          <a:p>
            <a:pPr algn="ctr"/>
            <a:r>
              <a:rPr lang="pt-PT" sz="1400" dirty="0"/>
              <a:t>Você pontuou</a:t>
            </a:r>
          </a:p>
          <a:p>
            <a:pPr algn="ctr"/>
            <a:endParaRPr lang="pt-PT" sz="1400" dirty="0"/>
          </a:p>
          <a:p>
            <a:pPr algn="ctr"/>
            <a:r>
              <a:rPr lang="pt-PT" sz="1400" dirty="0"/>
              <a:t>0 de 2</a:t>
            </a:r>
          </a:p>
          <a:p>
            <a:pPr algn="ctr"/>
            <a:br>
              <a:rPr lang="pt-PT" sz="1400" b="1" dirty="0"/>
            </a:br>
            <a:r>
              <a:rPr lang="pt-PT" sz="1400" dirty="0"/>
              <a:t>Agora pressione a seta para a frente para passar para o </a:t>
            </a:r>
          </a:p>
          <a:p>
            <a:pPr algn="ctr"/>
            <a:r>
              <a:rPr lang="pt-PT" sz="1400" dirty="0"/>
              <a:t>Resumo deste módulo.</a:t>
            </a:r>
            <a:endParaRPr lang="pt-PT" sz="1200" b="1" dirty="0"/>
          </a:p>
          <a:p>
            <a:pPr algn="ctr"/>
            <a:endParaRPr lang="pt-PT" sz="1200" b="1" dirty="0"/>
          </a:p>
        </p:txBody>
      </p:sp>
      <p:sp>
        <p:nvSpPr>
          <p:cNvPr id="2" name="Retângulo 1">
            <a:extLst>
              <a:ext uri="{FF2B5EF4-FFF2-40B4-BE49-F238E27FC236}">
                <a16:creationId xmlns:a16="http://schemas.microsoft.com/office/drawing/2014/main" id="{26BA8BCA-A087-4261-8B81-D9416CD66788}"/>
              </a:ext>
            </a:extLst>
          </p:cNvPr>
          <p:cNvSpPr/>
          <p:nvPr/>
        </p:nvSpPr>
        <p:spPr>
          <a:xfrm>
            <a:off x="626276" y="5833786"/>
            <a:ext cx="8204662" cy="307777"/>
          </a:xfrm>
          <a:prstGeom prst="rect">
            <a:avLst/>
          </a:prstGeom>
        </p:spPr>
        <p:txBody>
          <a:bodyPr wrap="square">
            <a:spAutoFit/>
          </a:bodyPr>
          <a:lstStyle/>
          <a:p>
            <a:r>
              <a:rPr lang="pt-PT" sz="1400" b="1" dirty="0">
                <a:solidFill>
                  <a:srgbClr val="00B0F0"/>
                </a:solidFill>
              </a:rPr>
              <a:t>Se você deseja revisar as perguntas deste questionário, clique na seta Voltar no painel de controle abaixo.</a:t>
            </a:r>
            <a:endParaRPr lang="en-US" sz="1400" b="1" dirty="0">
              <a:solidFill>
                <a:srgbClr val="00B0F0"/>
              </a:solidFill>
            </a:endParaRPr>
          </a:p>
        </p:txBody>
      </p:sp>
      <p:pic>
        <p:nvPicPr>
          <p:cNvPr id="3" name="Imagem 2">
            <a:extLst>
              <a:ext uri="{FF2B5EF4-FFF2-40B4-BE49-F238E27FC236}">
                <a16:creationId xmlns:a16="http://schemas.microsoft.com/office/drawing/2014/main" id="{C74AC432-9A43-47D8-ACE5-82E27D54F513}"/>
              </a:ext>
            </a:extLst>
          </p:cNvPr>
          <p:cNvPicPr>
            <a:picLocks noChangeAspect="1"/>
          </p:cNvPicPr>
          <p:nvPr/>
        </p:nvPicPr>
        <p:blipFill>
          <a:blip r:embed="rId3"/>
          <a:stretch>
            <a:fillRect/>
          </a:stretch>
        </p:blipFill>
        <p:spPr>
          <a:xfrm>
            <a:off x="345828" y="5833786"/>
            <a:ext cx="243861" cy="297206"/>
          </a:xfrm>
          <a:prstGeom prst="rect">
            <a:avLst/>
          </a:prstGeom>
        </p:spPr>
      </p:pic>
      <p:sp>
        <p:nvSpPr>
          <p:cNvPr id="11" name="Título 6">
            <a:extLst>
              <a:ext uri="{FF2B5EF4-FFF2-40B4-BE49-F238E27FC236}">
                <a16:creationId xmlns:a16="http://schemas.microsoft.com/office/drawing/2014/main" id="{A39FD892-0248-4CDC-99F8-34B84E65F707}"/>
              </a:ext>
            </a:extLst>
          </p:cNvPr>
          <p:cNvSpPr>
            <a:spLocks noGrp="1"/>
          </p:cNvSpPr>
          <p:nvPr>
            <p:ph type="title"/>
          </p:nvPr>
        </p:nvSpPr>
        <p:spPr>
          <a:xfrm>
            <a:off x="345566" y="165855"/>
            <a:ext cx="8340972" cy="391517"/>
          </a:xfrm>
        </p:spPr>
        <p:txBody>
          <a:bodyPr>
            <a:noAutofit/>
          </a:bodyPr>
          <a:lstStyle/>
          <a:p>
            <a:pPr algn="l"/>
            <a:r>
              <a:rPr lang="pt-BR" sz="2000" dirty="0">
                <a:solidFill>
                  <a:schemeClr val="tx2">
                    <a:lumMod val="50000"/>
                  </a:schemeClr>
                </a:solidFill>
              </a:rPr>
              <a:t>Guerra Cibernética e Paz</a:t>
            </a:r>
            <a:br>
              <a:rPr lang="pt-BR" sz="2000" dirty="0">
                <a:solidFill>
                  <a:schemeClr val="tx2">
                    <a:lumMod val="50000"/>
                  </a:schemeClr>
                </a:solidFill>
              </a:rPr>
            </a:br>
            <a:r>
              <a:rPr lang="pt-BR" sz="2000" b="1" dirty="0">
                <a:solidFill>
                  <a:srgbClr val="00B0F0"/>
                </a:solidFill>
              </a:rPr>
              <a:t>Quiz</a:t>
            </a:r>
            <a:endParaRPr lang="pt-BR" sz="3600" b="1" dirty="0">
              <a:solidFill>
                <a:srgbClr val="00B0F0"/>
              </a:solidFill>
            </a:endParaRPr>
          </a:p>
        </p:txBody>
      </p:sp>
    </p:spTree>
    <p:extLst>
      <p:ext uri="{BB962C8B-B14F-4D97-AF65-F5344CB8AC3E}">
        <p14:creationId xmlns:p14="http://schemas.microsoft.com/office/powerpoint/2010/main" val="1815328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88</a:t>
            </a:fld>
            <a:endParaRPr lang="en-GB" altLang="en-US" noProof="0" dirty="0"/>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2DF948C-2421-40E4-BEBE-63C4E6338EB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8821E82E-ACE8-4011-802D-AD8548554A40}"/>
              </a:ext>
            </a:extLst>
          </p:cNvPr>
          <p:cNvSpPr/>
          <p:nvPr/>
        </p:nvSpPr>
        <p:spPr>
          <a:xfrm>
            <a:off x="1538701" y="1882038"/>
            <a:ext cx="6379813" cy="3170099"/>
          </a:xfrm>
          <a:prstGeom prst="rect">
            <a:avLst/>
          </a:prstGeom>
          <a:ln w="25400">
            <a:solidFill>
              <a:schemeClr val="tx1"/>
            </a:solidFill>
          </a:ln>
        </p:spPr>
        <p:txBody>
          <a:bodyPr wrap="square">
            <a:spAutoFit/>
          </a:bodyPr>
          <a:lstStyle/>
          <a:p>
            <a:pPr algn="ctr"/>
            <a:endParaRPr lang="pt-PT" sz="1200" dirty="0"/>
          </a:p>
          <a:p>
            <a:pPr algn="ctr"/>
            <a:endParaRPr lang="pt-PT" sz="1200" dirty="0"/>
          </a:p>
          <a:p>
            <a:pPr algn="ctr"/>
            <a:endParaRPr lang="pt-PT" sz="1200" dirty="0"/>
          </a:p>
          <a:p>
            <a:pPr algn="ctr"/>
            <a:r>
              <a:rPr lang="pt-PT" sz="1400" dirty="0"/>
              <a:t>Esse é o fim do questinonário de</a:t>
            </a:r>
          </a:p>
          <a:p>
            <a:pPr algn="ctr"/>
            <a:r>
              <a:rPr lang="pt-PT" sz="1400" dirty="0"/>
              <a:t>Protegendo novas tecnologias, como IoT</a:t>
            </a:r>
          </a:p>
          <a:p>
            <a:pPr algn="ctr"/>
            <a:r>
              <a:rPr lang="pt-PT" sz="1400" dirty="0"/>
              <a:t>Quiz</a:t>
            </a:r>
          </a:p>
          <a:p>
            <a:pPr algn="ctr"/>
            <a:endParaRPr lang="pt-PT" sz="1400" dirty="0"/>
          </a:p>
          <a:p>
            <a:pPr algn="ctr"/>
            <a:r>
              <a:rPr lang="pt-PT" sz="1400" dirty="0"/>
              <a:t>Você pontuou</a:t>
            </a:r>
          </a:p>
          <a:p>
            <a:pPr algn="ctr"/>
            <a:endParaRPr lang="pt-PT" sz="1400" dirty="0"/>
          </a:p>
          <a:p>
            <a:pPr algn="ctr"/>
            <a:r>
              <a:rPr lang="pt-PT" sz="1400" dirty="0"/>
              <a:t>0 de 2</a:t>
            </a:r>
          </a:p>
          <a:p>
            <a:pPr algn="ctr"/>
            <a:br>
              <a:rPr lang="pt-PT" sz="1400" b="1" dirty="0"/>
            </a:br>
            <a:r>
              <a:rPr lang="pt-PT" sz="1400" b="1" dirty="0"/>
              <a:t>Agora pressione a seta para frente para passar para o próximo</a:t>
            </a:r>
          </a:p>
          <a:p>
            <a:pPr algn="ctr"/>
            <a:r>
              <a:rPr lang="pt-PT" sz="1400" b="1" dirty="0"/>
              <a:t> tópico que é Guerra Cibernética e Paz</a:t>
            </a:r>
            <a:endParaRPr lang="pt-PT" sz="1200" b="1" dirty="0"/>
          </a:p>
          <a:p>
            <a:pPr algn="ctr"/>
            <a:endParaRPr lang="pt-PT" sz="1200" b="1" dirty="0"/>
          </a:p>
          <a:p>
            <a:pPr algn="ctr"/>
            <a:endParaRPr lang="pt-PT" sz="1200" b="1" dirty="0"/>
          </a:p>
        </p:txBody>
      </p:sp>
      <p:sp>
        <p:nvSpPr>
          <p:cNvPr id="2" name="Retângulo 1">
            <a:extLst>
              <a:ext uri="{FF2B5EF4-FFF2-40B4-BE49-F238E27FC236}">
                <a16:creationId xmlns:a16="http://schemas.microsoft.com/office/drawing/2014/main" id="{26BA8BCA-A087-4261-8B81-D9416CD66788}"/>
              </a:ext>
            </a:extLst>
          </p:cNvPr>
          <p:cNvSpPr/>
          <p:nvPr/>
        </p:nvSpPr>
        <p:spPr>
          <a:xfrm>
            <a:off x="626276" y="5833786"/>
            <a:ext cx="8204662" cy="307777"/>
          </a:xfrm>
          <a:prstGeom prst="rect">
            <a:avLst/>
          </a:prstGeom>
        </p:spPr>
        <p:txBody>
          <a:bodyPr wrap="square">
            <a:spAutoFit/>
          </a:bodyPr>
          <a:lstStyle/>
          <a:p>
            <a:r>
              <a:rPr lang="pt-PT" sz="1400" b="1" dirty="0">
                <a:solidFill>
                  <a:srgbClr val="00B0F0"/>
                </a:solidFill>
              </a:rPr>
              <a:t>Se você deseja revisar as perguntas deste questionário, clique na seta Voltar no painel de controle abaixo.</a:t>
            </a:r>
            <a:endParaRPr lang="en-US" sz="1400" b="1" dirty="0">
              <a:solidFill>
                <a:srgbClr val="00B0F0"/>
              </a:solidFill>
            </a:endParaRPr>
          </a:p>
        </p:txBody>
      </p:sp>
      <p:pic>
        <p:nvPicPr>
          <p:cNvPr id="3" name="Imagem 2">
            <a:extLst>
              <a:ext uri="{FF2B5EF4-FFF2-40B4-BE49-F238E27FC236}">
                <a16:creationId xmlns:a16="http://schemas.microsoft.com/office/drawing/2014/main" id="{C74AC432-9A43-47D8-ACE5-82E27D54F513}"/>
              </a:ext>
            </a:extLst>
          </p:cNvPr>
          <p:cNvPicPr>
            <a:picLocks noChangeAspect="1"/>
          </p:cNvPicPr>
          <p:nvPr/>
        </p:nvPicPr>
        <p:blipFill>
          <a:blip r:embed="rId3"/>
          <a:stretch>
            <a:fillRect/>
          </a:stretch>
        </p:blipFill>
        <p:spPr>
          <a:xfrm>
            <a:off x="345828" y="5833786"/>
            <a:ext cx="243861" cy="297206"/>
          </a:xfrm>
          <a:prstGeom prst="rect">
            <a:avLst/>
          </a:prstGeom>
        </p:spPr>
      </p:pic>
      <p:sp>
        <p:nvSpPr>
          <p:cNvPr id="11" name="Título 6">
            <a:extLst>
              <a:ext uri="{FF2B5EF4-FFF2-40B4-BE49-F238E27FC236}">
                <a16:creationId xmlns:a16="http://schemas.microsoft.com/office/drawing/2014/main" id="{C0232CC5-C236-41B9-8065-2E692F00E5D6}"/>
              </a:ext>
            </a:extLst>
          </p:cNvPr>
          <p:cNvSpPr>
            <a:spLocks noGrp="1"/>
          </p:cNvSpPr>
          <p:nvPr>
            <p:ph type="title"/>
          </p:nvPr>
        </p:nvSpPr>
        <p:spPr>
          <a:xfrm>
            <a:off x="345566" y="165855"/>
            <a:ext cx="8340972" cy="391517"/>
          </a:xfrm>
        </p:spPr>
        <p:txBody>
          <a:bodyPr>
            <a:noAutofit/>
          </a:bodyPr>
          <a:lstStyle/>
          <a:p>
            <a:pPr algn="l"/>
            <a:r>
              <a:rPr lang="pt-BR" sz="2000" dirty="0">
                <a:solidFill>
                  <a:schemeClr val="tx2">
                    <a:lumMod val="50000"/>
                  </a:schemeClr>
                </a:solidFill>
              </a:rPr>
              <a:t>Guerra Cibernética e Paz</a:t>
            </a:r>
            <a:br>
              <a:rPr lang="pt-BR" sz="2000" dirty="0">
                <a:solidFill>
                  <a:schemeClr val="tx2">
                    <a:lumMod val="50000"/>
                  </a:schemeClr>
                </a:solidFill>
              </a:rPr>
            </a:br>
            <a:r>
              <a:rPr lang="pt-BR" sz="2000" b="1" dirty="0">
                <a:solidFill>
                  <a:srgbClr val="00B0F0"/>
                </a:solidFill>
              </a:rPr>
              <a:t>Quiz</a:t>
            </a:r>
            <a:endParaRPr lang="pt-BR" sz="3600" b="1" dirty="0">
              <a:solidFill>
                <a:srgbClr val="00B0F0"/>
              </a:solidFill>
            </a:endParaRPr>
          </a:p>
        </p:txBody>
      </p:sp>
    </p:spTree>
    <p:extLst>
      <p:ext uri="{BB962C8B-B14F-4D97-AF65-F5344CB8AC3E}">
        <p14:creationId xmlns:p14="http://schemas.microsoft.com/office/powerpoint/2010/main" val="2829673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89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Resumo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A8A909F-1658-4028-8F73-394ED8791E14}"/>
              </a:ext>
            </a:extLst>
          </p:cNvPr>
          <p:cNvSpPr/>
          <p:nvPr/>
        </p:nvSpPr>
        <p:spPr>
          <a:xfrm>
            <a:off x="595086" y="879694"/>
            <a:ext cx="3976914" cy="800219"/>
          </a:xfrm>
          <a:prstGeom prst="rect">
            <a:avLst/>
          </a:prstGeom>
        </p:spPr>
        <p:txBody>
          <a:bodyPr wrap="square">
            <a:spAutoFit/>
          </a:bodyPr>
          <a:lstStyle/>
          <a:p>
            <a:pPr algn="ctr"/>
            <a:r>
              <a:rPr lang="pt-PT" sz="1400" dirty="0"/>
              <a:t>Você concluiu este módulo:</a:t>
            </a:r>
            <a:br>
              <a:rPr lang="pt-PT" sz="1400" dirty="0"/>
            </a:br>
            <a:br>
              <a:rPr lang="pt-PT" sz="1400" dirty="0"/>
            </a:br>
            <a:r>
              <a:rPr lang="pt-PT" b="1" dirty="0">
                <a:solidFill>
                  <a:srgbClr val="00B0F0"/>
                </a:solidFill>
              </a:rPr>
              <a:t>Segurança Cibernética e Resiliência</a:t>
            </a:r>
            <a:endParaRPr lang="en-US" b="1" dirty="0">
              <a:solidFill>
                <a:srgbClr val="00B0F0"/>
              </a:solidFill>
            </a:endParaRPr>
          </a:p>
        </p:txBody>
      </p:sp>
      <p:sp>
        <p:nvSpPr>
          <p:cNvPr id="6" name="Retângulo 5">
            <a:extLst>
              <a:ext uri="{FF2B5EF4-FFF2-40B4-BE49-F238E27FC236}">
                <a16:creationId xmlns:a16="http://schemas.microsoft.com/office/drawing/2014/main" id="{7BCFDF58-50B7-4C88-AAB2-80D27F71FB29}"/>
              </a:ext>
            </a:extLst>
          </p:cNvPr>
          <p:cNvSpPr/>
          <p:nvPr/>
        </p:nvSpPr>
        <p:spPr>
          <a:xfrm>
            <a:off x="4572000" y="1012687"/>
            <a:ext cx="4258645" cy="5324535"/>
          </a:xfrm>
          <a:prstGeom prst="rect">
            <a:avLst/>
          </a:prstGeom>
          <a:solidFill>
            <a:schemeClr val="bg1">
              <a:lumMod val="85000"/>
            </a:schemeClr>
          </a:solidFill>
        </p:spPr>
        <p:txBody>
          <a:bodyPr wrap="square">
            <a:spAutoFit/>
          </a:bodyPr>
          <a:lstStyle/>
          <a:p>
            <a:r>
              <a:rPr lang="pt-PT" sz="1600" b="1" dirty="0"/>
              <a:t>Agora você deve ser capaz de:</a:t>
            </a:r>
            <a:br>
              <a:rPr lang="pt-PT" sz="1400" dirty="0"/>
            </a:br>
            <a:br>
              <a:rPr lang="pt-PT" sz="1400" dirty="0"/>
            </a:br>
            <a:endParaRPr lang="pt-PT" sz="1400" dirty="0"/>
          </a:p>
          <a:p>
            <a:pPr marL="285750" indent="-285750">
              <a:buFont typeface="Wingdings" panose="05000000000000000000" pitchFamily="2" charset="2"/>
              <a:buChar char="q"/>
            </a:pPr>
            <a:r>
              <a:rPr lang="pt-PT" sz="1400" dirty="0"/>
              <a:t>Entenda que o gerenciamento de riscos da Internet precisa ser compartilhado por todos os participantes;</a:t>
            </a:r>
          </a:p>
          <a:p>
            <a:pPr marL="285750" indent="-285750">
              <a:buFont typeface="Wingdings" panose="05000000000000000000" pitchFamily="2" charset="2"/>
              <a:buChar char="q"/>
            </a:pPr>
            <a:r>
              <a:rPr lang="pt-PT" sz="1400" dirty="0"/>
              <a:t>Reconhecer três maneiras principais pelas quais a cibersegurança da Internet pode ser aprimorada por meio da colaboração e coordenação;</a:t>
            </a:r>
          </a:p>
          <a:p>
            <a:pPr marL="285750" indent="-285750">
              <a:buFont typeface="Wingdings" panose="05000000000000000000" pitchFamily="2" charset="2"/>
              <a:buChar char="q"/>
            </a:pPr>
            <a:r>
              <a:rPr lang="pt-PT" sz="1400" dirty="0"/>
              <a:t>Discuta os fatores importantes na construção de uma estratégia nacional de cibersegurança; e</a:t>
            </a:r>
          </a:p>
          <a:p>
            <a:pPr marL="285750" indent="-285750">
              <a:buFont typeface="Wingdings" panose="05000000000000000000" pitchFamily="2" charset="2"/>
              <a:buChar char="q"/>
            </a:pPr>
            <a:r>
              <a:rPr lang="pt-PT" sz="1400" dirty="0"/>
              <a:t>Lembre-se de que a Comunidade Técnica desenvolveu protocolos e padrões técnicos.</a:t>
            </a:r>
          </a:p>
          <a:p>
            <a:endParaRPr lang="pt-PT" sz="1400" dirty="0"/>
          </a:p>
          <a:p>
            <a:r>
              <a:rPr lang="pt-PT" sz="1600" b="1" dirty="0"/>
              <a:t>Este módulo abordou os seguintes tópicos:</a:t>
            </a:r>
          </a:p>
          <a:p>
            <a:pPr marL="285750" indent="-285750">
              <a:buFont typeface="Wingdings" panose="05000000000000000000" pitchFamily="2" charset="2"/>
              <a:buChar char="q"/>
            </a:pPr>
            <a:endParaRPr lang="pt-PT" sz="1400" dirty="0"/>
          </a:p>
          <a:p>
            <a:pPr marL="285750" indent="-285750">
              <a:buFont typeface="Wingdings" panose="05000000000000000000" pitchFamily="2" charset="2"/>
              <a:buChar char="q"/>
            </a:pPr>
            <a:r>
              <a:rPr lang="pt-PT" sz="1400" dirty="0"/>
              <a:t>Introdução à cibersegurança e resiliência;</a:t>
            </a:r>
          </a:p>
          <a:p>
            <a:pPr marL="285750" indent="-285750">
              <a:buFont typeface="Wingdings" panose="05000000000000000000" pitchFamily="2" charset="2"/>
              <a:buChar char="q"/>
            </a:pPr>
            <a:r>
              <a:rPr lang="pt-PT" sz="1400" dirty="0"/>
              <a:t>A importância da gestão de riscos;</a:t>
            </a:r>
          </a:p>
          <a:p>
            <a:pPr marL="285750" indent="-285750">
              <a:buFont typeface="Wingdings" panose="05000000000000000000" pitchFamily="2" charset="2"/>
              <a:buChar char="q"/>
            </a:pPr>
            <a:r>
              <a:rPr lang="pt-PT" sz="1400" dirty="0"/>
              <a:t>Colaboração e Coordenação;</a:t>
            </a:r>
          </a:p>
          <a:p>
            <a:pPr marL="285750" indent="-285750">
              <a:buFont typeface="Wingdings" panose="05000000000000000000" pitchFamily="2" charset="2"/>
              <a:buChar char="q"/>
            </a:pPr>
            <a:r>
              <a:rPr lang="pt-PT" sz="1400" dirty="0"/>
              <a:t>Criando recursos de resposta cibernética;</a:t>
            </a:r>
          </a:p>
          <a:p>
            <a:pPr marL="285750" indent="-285750">
              <a:buFont typeface="Wingdings" panose="05000000000000000000" pitchFamily="2" charset="2"/>
              <a:buChar char="q"/>
            </a:pPr>
            <a:r>
              <a:rPr lang="pt-PT" sz="1400" dirty="0"/>
              <a:t>Blocos de construção de tecnologia para segurança;</a:t>
            </a:r>
          </a:p>
          <a:p>
            <a:pPr marL="285750" indent="-285750">
              <a:buFont typeface="Wingdings" panose="05000000000000000000" pitchFamily="2" charset="2"/>
              <a:buChar char="q"/>
            </a:pPr>
            <a:r>
              <a:rPr lang="pt-PT" sz="1400" dirty="0"/>
              <a:t>Infraestrutura básica da Internet;</a:t>
            </a:r>
          </a:p>
          <a:p>
            <a:pPr marL="285750" indent="-285750">
              <a:buFont typeface="Wingdings" panose="05000000000000000000" pitchFamily="2" charset="2"/>
              <a:buChar char="q"/>
            </a:pPr>
            <a:r>
              <a:rPr lang="pt-PT" sz="1400" dirty="0"/>
              <a:t>Protegendo novas tecnologias, como a IoT; e</a:t>
            </a:r>
          </a:p>
          <a:p>
            <a:pPr marL="285750" indent="-285750">
              <a:buFont typeface="Wingdings" panose="05000000000000000000" pitchFamily="2" charset="2"/>
              <a:buChar char="q"/>
            </a:pPr>
            <a:r>
              <a:rPr lang="pt-PT" sz="1400" dirty="0"/>
              <a:t>Guerra Cibernética e Paz.</a:t>
            </a:r>
            <a:endParaRPr lang="en-US" sz="1400" dirty="0"/>
          </a:p>
        </p:txBody>
      </p: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pic>
        <p:nvPicPr>
          <p:cNvPr id="2" name="Imagem 1">
            <a:extLst>
              <a:ext uri="{FF2B5EF4-FFF2-40B4-BE49-F238E27FC236}">
                <a16:creationId xmlns:a16="http://schemas.microsoft.com/office/drawing/2014/main" id="{C39D15BB-4EDA-49E0-AAF1-A50516FC976E}"/>
              </a:ext>
            </a:extLst>
          </p:cNvPr>
          <p:cNvPicPr>
            <a:picLocks noChangeAspect="1"/>
          </p:cNvPicPr>
          <p:nvPr/>
        </p:nvPicPr>
        <p:blipFill>
          <a:blip r:embed="rId4"/>
          <a:stretch>
            <a:fillRect/>
          </a:stretch>
        </p:blipFill>
        <p:spPr>
          <a:xfrm>
            <a:off x="595086" y="2213940"/>
            <a:ext cx="3698974" cy="3030380"/>
          </a:xfrm>
          <a:prstGeom prst="rect">
            <a:avLst/>
          </a:prstGeom>
        </p:spPr>
      </p:pic>
    </p:spTree>
    <p:extLst>
      <p:ext uri="{BB962C8B-B14F-4D97-AF65-F5344CB8AC3E}">
        <p14:creationId xmlns:p14="http://schemas.microsoft.com/office/powerpoint/2010/main" val="4107541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9</a:t>
            </a:fld>
            <a:endParaRPr lang="en-GB" altLang="en-US" noProof="0" dirty="0"/>
          </a:p>
        </p:txBody>
      </p:sp>
      <p:sp>
        <p:nvSpPr>
          <p:cNvPr id="11" name="Título 6">
            <a:extLst>
              <a:ext uri="{FF2B5EF4-FFF2-40B4-BE49-F238E27FC236}">
                <a16:creationId xmlns:a16="http://schemas.microsoft.com/office/drawing/2014/main" id="{91D6CDAB-9002-4CD0-A836-8CCDEFE56B5F}"/>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Segurança Cibernética e Resiliência</a:t>
            </a:r>
            <a:endParaRPr lang="pt-BR" sz="3600" dirty="0">
              <a:solidFill>
                <a:schemeClr val="tx2">
                  <a:lumMod val="50000"/>
                </a:schemeClr>
              </a:solidFill>
            </a:endParaRPr>
          </a:p>
        </p:txBody>
      </p:sp>
      <p:sp>
        <p:nvSpPr>
          <p:cNvPr id="12" name="Rectangle 4">
            <a:extLst>
              <a:ext uri="{FF2B5EF4-FFF2-40B4-BE49-F238E27FC236}">
                <a16:creationId xmlns:a16="http://schemas.microsoft.com/office/drawing/2014/main" id="{29817B14-BEAA-4E56-8755-01F6D372ED12}"/>
              </a:ext>
            </a:extLst>
          </p:cNvPr>
          <p:cNvSpPr/>
          <p:nvPr/>
        </p:nvSpPr>
        <p:spPr>
          <a:xfrm>
            <a:off x="345828" y="1312690"/>
            <a:ext cx="4311014" cy="523220"/>
          </a:xfrm>
          <a:prstGeom prst="rect">
            <a:avLst/>
          </a:prstGeom>
        </p:spPr>
        <p:txBody>
          <a:bodyPr wrap="square">
            <a:spAutoFit/>
          </a:bodyPr>
          <a:lstStyle/>
          <a:p>
            <a:pPr algn="just"/>
            <a:r>
              <a:rPr lang="pt-PT" sz="1400" dirty="0"/>
              <a:t>Conforme explicado em uma publicação de 2013 sobre segurança na Internet pela Internet Society: [3]</a:t>
            </a:r>
            <a:endParaRPr lang="en-US" sz="1400" dirty="0">
              <a:solidFill>
                <a:srgbClr val="00B0F0"/>
              </a:solidFill>
            </a:endParaRPr>
          </a:p>
        </p:txBody>
      </p:sp>
      <p:cxnSp>
        <p:nvCxnSpPr>
          <p:cNvPr id="13" name="Conector reto 12">
            <a:extLst>
              <a:ext uri="{FF2B5EF4-FFF2-40B4-BE49-F238E27FC236}">
                <a16:creationId xmlns:a16="http://schemas.microsoft.com/office/drawing/2014/main" id="{8BDA025C-0FD0-4D89-9F0A-DC096406EA01}"/>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Retângulo 13">
            <a:extLst>
              <a:ext uri="{FF2B5EF4-FFF2-40B4-BE49-F238E27FC236}">
                <a16:creationId xmlns:a16="http://schemas.microsoft.com/office/drawing/2014/main" id="{3096763B-D151-4685-89CA-303CB1DB0846}"/>
              </a:ext>
            </a:extLst>
          </p:cNvPr>
          <p:cNvSpPr/>
          <p:nvPr/>
        </p:nvSpPr>
        <p:spPr>
          <a:xfrm>
            <a:off x="4666270" y="879694"/>
            <a:ext cx="4185501" cy="5909310"/>
          </a:xfrm>
          <a:prstGeom prst="rect">
            <a:avLst/>
          </a:prstGeom>
        </p:spPr>
        <p:txBody>
          <a:bodyPr wrap="square">
            <a:spAutoFit/>
          </a:bodyPr>
          <a:lstStyle/>
          <a:p>
            <a:r>
              <a:rPr lang="pt-PT" sz="1400" dirty="0"/>
              <a:t>Em seguida, analisamos:</a:t>
            </a:r>
          </a:p>
          <a:p>
            <a:pPr marL="285750" indent="-285750">
              <a:buFont typeface="Wingdings" panose="05000000000000000000" pitchFamily="2" charset="2"/>
              <a:buChar char="§"/>
            </a:pPr>
            <a:r>
              <a:rPr lang="pt-PT" sz="1400" dirty="0"/>
              <a:t>O que os formuladores de políticas devem considerar ao criar uma estratégia de segurança cibernética;</a:t>
            </a:r>
          </a:p>
          <a:p>
            <a:pPr marL="285750" indent="-285750">
              <a:buFont typeface="Wingdings" panose="05000000000000000000" pitchFamily="2" charset="2"/>
              <a:buChar char="§"/>
            </a:pPr>
            <a:r>
              <a:rPr lang="pt-PT" sz="1400" dirty="0"/>
              <a:t>O papel das equipes de resposta a emergências de computadores (CERTs) e das equipes de resposta a incidentes de segurança de computadores (CSIRTs), as considerações técnicas envolvidas e as diferenças entre elas em relação a</a:t>
            </a:r>
            <a:br>
              <a:rPr lang="pt-PT" sz="1400" dirty="0"/>
            </a:br>
            <a:r>
              <a:rPr lang="pt-PT" sz="1400" dirty="0"/>
              <a:t>resposta a incidentes;</a:t>
            </a:r>
          </a:p>
          <a:p>
            <a:pPr marL="285750" indent="-285750">
              <a:buFont typeface="Wingdings" panose="05000000000000000000" pitchFamily="2" charset="2"/>
              <a:buChar char="§"/>
            </a:pPr>
            <a:r>
              <a:rPr lang="pt-PT" sz="1400" dirty="0"/>
              <a:t>Como as organizações de desenvolvimento de padrões (SDOs) e as comunidades de código aberto estão lidando com questões de segurança da Internet;</a:t>
            </a:r>
          </a:p>
          <a:p>
            <a:pPr marL="285750" indent="-285750">
              <a:buFont typeface="Wingdings" panose="05000000000000000000" pitchFamily="2" charset="2"/>
              <a:buChar char="§"/>
            </a:pPr>
            <a:r>
              <a:rPr lang="pt-PT" sz="1400" dirty="0"/>
              <a:t>Segurança da infraestrutura principal da Internet, incluindo DNSSEC, segurança BGP (Border Gateway Protocol) e MANRS, bem como a chamada da Comissão Global sobre a Estabilidade do Ciberespaço (GCSC) da The Global Commission para proteger o núcleo público da Internet;</a:t>
            </a:r>
          </a:p>
          <a:p>
            <a:pPr marL="285750" indent="-285750">
              <a:buFont typeface="Wingdings" panose="05000000000000000000" pitchFamily="2" charset="2"/>
              <a:buChar char="§"/>
            </a:pPr>
            <a:r>
              <a:rPr lang="pt-PT" sz="1400" dirty="0"/>
              <a:t>Segurança da Internet das Coisas (IoT), incluindo a Estrutura de Segurança da Internet das Coisas (OTA) da Online Trust Alliance (OTA); e </a:t>
            </a:r>
          </a:p>
          <a:p>
            <a:pPr marL="285750" indent="-285750">
              <a:buFont typeface="Wingdings" panose="05000000000000000000" pitchFamily="2" charset="2"/>
              <a:buChar char="§"/>
            </a:pPr>
            <a:r>
              <a:rPr lang="pt-PT" sz="1400" dirty="0"/>
              <a:t>O Módulo termina com uma breve introdução aos conceitos de guerra cibernética e paz cibernética, incluindo a Convenção de Genebra Digital e os Acordos de Cibernética.</a:t>
            </a:r>
            <a:endParaRPr lang="en-US" sz="1400" dirty="0">
              <a:solidFill>
                <a:srgbClr val="00B0F0"/>
              </a:solidFill>
            </a:endParaRPr>
          </a:p>
        </p:txBody>
      </p:sp>
      <p:sp>
        <p:nvSpPr>
          <p:cNvPr id="16" name="Retângulo 15">
            <a:extLst>
              <a:ext uri="{FF2B5EF4-FFF2-40B4-BE49-F238E27FC236}">
                <a16:creationId xmlns:a16="http://schemas.microsoft.com/office/drawing/2014/main" id="{5E38BC81-FF51-4E26-82F4-7CA126B5694D}"/>
              </a:ext>
            </a:extLst>
          </p:cNvPr>
          <p:cNvSpPr/>
          <p:nvPr/>
        </p:nvSpPr>
        <p:spPr>
          <a:xfrm>
            <a:off x="355256" y="4872841"/>
            <a:ext cx="4301586" cy="1384995"/>
          </a:xfrm>
          <a:prstGeom prst="rect">
            <a:avLst/>
          </a:prstGeom>
        </p:spPr>
        <p:txBody>
          <a:bodyPr wrap="square">
            <a:spAutoFit/>
          </a:bodyPr>
          <a:lstStyle/>
          <a:p>
            <a:r>
              <a:rPr lang="pt-PT" sz="1400" dirty="0"/>
              <a:t>Neste módulo, examinamos vários elementos diferentes da segurança cibernética, começando com a importância do gerenciamento de riscos e depois passando para a importância da colaboração e coordenação no espaço de segurança cibernética, onde o papel das parcerias público-privadas e outros elementos, são examinados.</a:t>
            </a:r>
            <a:endParaRPr lang="en-US" sz="1400" dirty="0"/>
          </a:p>
        </p:txBody>
      </p:sp>
      <p:sp>
        <p:nvSpPr>
          <p:cNvPr id="2" name="Retângulo 1">
            <a:extLst>
              <a:ext uri="{FF2B5EF4-FFF2-40B4-BE49-F238E27FC236}">
                <a16:creationId xmlns:a16="http://schemas.microsoft.com/office/drawing/2014/main" id="{E129B87B-92C6-4B36-AEF7-7D9F6D776D24}"/>
              </a:ext>
            </a:extLst>
          </p:cNvPr>
          <p:cNvSpPr/>
          <p:nvPr/>
        </p:nvSpPr>
        <p:spPr>
          <a:xfrm>
            <a:off x="440097" y="1946493"/>
            <a:ext cx="4122475" cy="2862322"/>
          </a:xfrm>
          <a:prstGeom prst="rect">
            <a:avLst/>
          </a:prstGeom>
        </p:spPr>
        <p:txBody>
          <a:bodyPr wrap="square">
            <a:spAutoFit/>
          </a:bodyPr>
          <a:lstStyle/>
          <a:p>
            <a:r>
              <a:rPr lang="pt-PT" sz="1200" dirty="0"/>
              <a:t>Ao abordar questões de segurança cibernética, é importante entender que, embora atores maliciosos explorem qualquer oportunidade, as próprias invariantes da Internet não são a origem nem a causa da atividade maliciosa. Atingir os objetivos de segurança, preservando essas propriedades, é um bom equilíbrio e o verdadeiro desafio da estratégia de segurança cibernética.</a:t>
            </a:r>
            <a:br>
              <a:rPr lang="pt-PT" sz="1200" dirty="0"/>
            </a:br>
            <a:r>
              <a:rPr lang="pt-PT" sz="1200" dirty="0"/>
              <a:t>Isso significa que o projeto e a implementação de soluções de segurança devem ser realizados levando-se em consideração o efeito potencial que eles podem ter nas propriedades fundamentais da Internet. Como observado acima, é importante que as soluções de segurança se baseiem, ou pelo menos sejam consistentes com as invariantes da Internet, para garantir o sucesso contínuo da Internet como um impulsionador da prosperidade econômica e social.</a:t>
            </a:r>
            <a:endParaRPr lang="en-US" sz="1200" dirty="0"/>
          </a:p>
        </p:txBody>
      </p:sp>
      <p:pic>
        <p:nvPicPr>
          <p:cNvPr id="3" name="Imagem 2">
            <a:extLst>
              <a:ext uri="{FF2B5EF4-FFF2-40B4-BE49-F238E27FC236}">
                <a16:creationId xmlns:a16="http://schemas.microsoft.com/office/drawing/2014/main" id="{CA64FC5C-6E64-4E40-B1AB-8E025BD5F9CA}"/>
              </a:ext>
            </a:extLst>
          </p:cNvPr>
          <p:cNvPicPr>
            <a:picLocks noChangeAspect="1"/>
          </p:cNvPicPr>
          <p:nvPr/>
        </p:nvPicPr>
        <p:blipFill>
          <a:blip r:embed="rId3"/>
          <a:stretch>
            <a:fillRect/>
          </a:stretch>
        </p:blipFill>
        <p:spPr>
          <a:xfrm>
            <a:off x="1607674" y="762458"/>
            <a:ext cx="1554615" cy="602032"/>
          </a:xfrm>
          <a:prstGeom prst="rect">
            <a:avLst/>
          </a:prstGeom>
        </p:spPr>
      </p:pic>
      <p:pic>
        <p:nvPicPr>
          <p:cNvPr id="10" name="Imagem 9">
            <a:extLst>
              <a:ext uri="{FF2B5EF4-FFF2-40B4-BE49-F238E27FC236}">
                <a16:creationId xmlns:a16="http://schemas.microsoft.com/office/drawing/2014/main" id="{E0D58454-7D87-4A8A-8DF7-4567080EF8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21" y="1697333"/>
            <a:ext cx="518669" cy="575651"/>
          </a:xfrm>
          <a:prstGeom prst="rect">
            <a:avLst/>
          </a:prstGeom>
        </p:spPr>
      </p:pic>
      <p:pic>
        <p:nvPicPr>
          <p:cNvPr id="15" name="Imagem 14" descr="Uma imagem contendo escuro, preto, computador, aceso&#10;&#10;Descrição gerada automaticamente">
            <a:extLst>
              <a:ext uri="{FF2B5EF4-FFF2-40B4-BE49-F238E27FC236}">
                <a16:creationId xmlns:a16="http://schemas.microsoft.com/office/drawing/2014/main" id="{5253E403-152E-4958-975C-A138760AA2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4442" y="4433703"/>
            <a:ext cx="288107" cy="311085"/>
          </a:xfrm>
          <a:prstGeom prst="rect">
            <a:avLst/>
          </a:prstGeom>
        </p:spPr>
      </p:pic>
    </p:spTree>
    <p:extLst>
      <p:ext uri="{BB962C8B-B14F-4D97-AF65-F5344CB8AC3E}">
        <p14:creationId xmlns:p14="http://schemas.microsoft.com/office/powerpoint/2010/main" val="3440892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90</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Resumo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chemeClr val="bg2"/>
                </a:solidFill>
              </a:rPr>
              <a:t>Objetivos</a:t>
            </a:r>
          </a:p>
          <a:p>
            <a:endParaRPr lang="pt-PT" sz="1400" b="1" dirty="0">
              <a:solidFill>
                <a:schemeClr val="bg2"/>
              </a:solidFill>
            </a:endParaRPr>
          </a:p>
          <a:p>
            <a:r>
              <a:rPr lang="pt-PT" sz="1400" b="1" dirty="0">
                <a:solidFill>
                  <a:schemeClr val="bg2"/>
                </a:solidFill>
              </a:rPr>
              <a:t>Introdução</a:t>
            </a:r>
          </a:p>
          <a:p>
            <a:endParaRPr lang="pt-PT" sz="1400" b="1" dirty="0"/>
          </a:p>
          <a:p>
            <a:r>
              <a:rPr lang="pt-PT" sz="1400" b="1" dirty="0">
                <a:solidFill>
                  <a:schemeClr val="accent5"/>
                </a:solidFill>
              </a:rPr>
              <a:t>A importância da Gestão de riscos </a:t>
            </a:r>
          </a:p>
          <a:p>
            <a:endParaRPr lang="pt-PT" sz="1400" b="1" dirty="0">
              <a:solidFill>
                <a:srgbClr val="0070C0"/>
              </a:solidFill>
            </a:endParaRPr>
          </a:p>
          <a:p>
            <a:r>
              <a:rPr lang="pt-PT" sz="1400" b="1" dirty="0">
                <a:solidFill>
                  <a:srgbClr val="0070C0"/>
                </a:solidFill>
              </a:rPr>
              <a:t>Colaboração e Coordenação</a:t>
            </a:r>
          </a:p>
          <a:p>
            <a:endParaRPr lang="pt-PT" sz="1400" b="1" dirty="0">
              <a:solidFill>
                <a:srgbClr val="0070C0"/>
              </a:solidFill>
            </a:endParaRPr>
          </a:p>
          <a:p>
            <a:r>
              <a:rPr lang="pt-PT" sz="1400" b="1" dirty="0">
                <a:solidFill>
                  <a:srgbClr val="0070C0"/>
                </a:solidFill>
              </a:rPr>
              <a:t>Construindo Capacidades de Resposta Cibernética</a:t>
            </a:r>
          </a:p>
          <a:p>
            <a:endParaRPr lang="pt-PT" sz="1400" b="1" dirty="0"/>
          </a:p>
          <a:p>
            <a:r>
              <a:rPr lang="pt-PT" sz="1400" b="1" dirty="0">
                <a:solidFill>
                  <a:schemeClr val="bg2"/>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2462213"/>
          </a:xfrm>
          <a:prstGeom prst="rect">
            <a:avLst/>
          </a:prstGeom>
        </p:spPr>
        <p:txBody>
          <a:bodyPr>
            <a:spAutoFit/>
          </a:bodyPr>
          <a:lstStyle/>
          <a:p>
            <a:r>
              <a:rPr lang="pt-PT" sz="1400" b="1" dirty="0"/>
              <a:t>A importância da Gestão de Riscos</a:t>
            </a:r>
            <a:br>
              <a:rPr lang="pt-PT" sz="1400" dirty="0"/>
            </a:br>
            <a:br>
              <a:rPr lang="pt-PT" sz="1400" dirty="0"/>
            </a:br>
            <a:r>
              <a:rPr lang="pt-PT" sz="1400" dirty="0"/>
              <a:t>O Berkman Center for Internet and Society da Harvard Law School mantém um </a:t>
            </a:r>
            <a:r>
              <a:rPr lang="pt-PT" sz="1400" b="1" u="sng" dirty="0">
                <a:solidFill>
                  <a:schemeClr val="accent5"/>
                </a:solidFill>
              </a:rPr>
              <a:t>Wiki de segurança cibernética</a:t>
            </a:r>
            <a:r>
              <a:rPr lang="pt-PT" sz="1400" dirty="0"/>
              <a:t>.</a:t>
            </a:r>
          </a:p>
          <a:p>
            <a:br>
              <a:rPr lang="pt-PT" sz="1400" dirty="0"/>
            </a:br>
            <a:r>
              <a:rPr lang="pt-PT" sz="1400" dirty="0"/>
              <a:t>ABPesquisa para a UIT, </a:t>
            </a:r>
            <a:r>
              <a:rPr lang="pt-PT" sz="1400" b="1" u="sng" dirty="0">
                <a:solidFill>
                  <a:schemeClr val="accent5"/>
                </a:solidFill>
              </a:rPr>
              <a:t>Índice Global de Cibersegurança </a:t>
            </a:r>
            <a:r>
              <a:rPr lang="pt-PT" sz="1400" dirty="0"/>
              <a:t>(2014).</a:t>
            </a:r>
          </a:p>
          <a:p>
            <a:br>
              <a:rPr lang="pt-PT" sz="1400" dirty="0"/>
            </a:br>
            <a:r>
              <a:rPr lang="pt-PT" sz="1400" dirty="0"/>
              <a:t>Comissão Federal de Comunicações dos EUA, </a:t>
            </a:r>
            <a:r>
              <a:rPr lang="pt-PT" sz="1400" b="1" u="sng" dirty="0">
                <a:solidFill>
                  <a:schemeClr val="accent5"/>
                </a:solidFill>
              </a:rPr>
              <a:t>Guia de Planejamento de Segurança Cibernética</a:t>
            </a:r>
            <a:r>
              <a:rPr lang="pt-PT" sz="1400" dirty="0"/>
              <a:t> é uma ferramenta útil para pequenas empresas.</a:t>
            </a:r>
            <a:endParaRPr lang="en-US" sz="1400" dirty="0"/>
          </a:p>
        </p:txBody>
      </p:sp>
    </p:spTree>
    <p:extLst>
      <p:ext uri="{BB962C8B-B14F-4D97-AF65-F5344CB8AC3E}">
        <p14:creationId xmlns:p14="http://schemas.microsoft.com/office/powerpoint/2010/main" val="3038460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91</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Resumo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chemeClr val="bg2"/>
                </a:solidFill>
              </a:rPr>
              <a:t>Objetivos</a:t>
            </a:r>
          </a:p>
          <a:p>
            <a:endParaRPr lang="pt-PT" sz="1400" b="1" dirty="0">
              <a:solidFill>
                <a:schemeClr val="bg2"/>
              </a:solidFill>
            </a:endParaRPr>
          </a:p>
          <a:p>
            <a:r>
              <a:rPr lang="pt-PT" sz="1400" b="1" dirty="0">
                <a:solidFill>
                  <a:schemeClr val="bg2"/>
                </a:solidFill>
              </a:rPr>
              <a:t>Introdução</a:t>
            </a:r>
          </a:p>
          <a:p>
            <a:endParaRPr lang="pt-PT" sz="1400" b="1" dirty="0"/>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5"/>
                </a:solidFill>
              </a:rPr>
              <a:t>Colaboração e Coordenação</a:t>
            </a:r>
          </a:p>
          <a:p>
            <a:endParaRPr lang="pt-PT" sz="1400" b="1" dirty="0">
              <a:solidFill>
                <a:srgbClr val="0070C0"/>
              </a:solidFill>
            </a:endParaRPr>
          </a:p>
          <a:p>
            <a:r>
              <a:rPr lang="pt-PT" sz="1400" b="1" dirty="0">
                <a:solidFill>
                  <a:srgbClr val="0070C0"/>
                </a:solidFill>
              </a:rPr>
              <a:t>Construindo Capacidades de Resposta Cibernética</a:t>
            </a:r>
          </a:p>
          <a:p>
            <a:endParaRPr lang="pt-PT" sz="1400" b="1" dirty="0"/>
          </a:p>
          <a:p>
            <a:r>
              <a:rPr lang="pt-PT" sz="1400" b="1" dirty="0">
                <a:solidFill>
                  <a:schemeClr val="bg2"/>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1169551"/>
          </a:xfrm>
          <a:prstGeom prst="rect">
            <a:avLst/>
          </a:prstGeom>
        </p:spPr>
        <p:txBody>
          <a:bodyPr>
            <a:spAutoFit/>
          </a:bodyPr>
          <a:lstStyle/>
          <a:p>
            <a:r>
              <a:rPr lang="pt-PT" sz="1400" b="1" dirty="0"/>
              <a:t>Colaboração e Coordenação</a:t>
            </a:r>
            <a:br>
              <a:rPr lang="pt-PT" sz="1400" dirty="0"/>
            </a:br>
            <a:br>
              <a:rPr lang="pt-PT" sz="1400" dirty="0"/>
            </a:br>
            <a:r>
              <a:rPr lang="pt-PT" sz="1400" dirty="0"/>
              <a:t>Rachel Nyswander Thomas, </a:t>
            </a:r>
            <a:r>
              <a:rPr lang="pt-PT" sz="1400" b="1" dirty="0">
                <a:solidFill>
                  <a:schemeClr val="accent5"/>
                </a:solidFill>
              </a:rPr>
              <a:t>Protegendo o ciberespaço por meio de parceria público-privada: uma análise comparativa de modelos de parceria </a:t>
            </a:r>
            <a:r>
              <a:rPr lang="pt-PT" sz="1400" dirty="0"/>
              <a:t>(2012).</a:t>
            </a:r>
            <a:endParaRPr lang="en-US" sz="1400" dirty="0"/>
          </a:p>
        </p:txBody>
      </p:sp>
    </p:spTree>
    <p:extLst>
      <p:ext uri="{BB962C8B-B14F-4D97-AF65-F5344CB8AC3E}">
        <p14:creationId xmlns:p14="http://schemas.microsoft.com/office/powerpoint/2010/main" val="3253386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92</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Resumo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chemeClr val="bg2"/>
                </a:solidFill>
              </a:rPr>
              <a:t>Objetivos</a:t>
            </a:r>
          </a:p>
          <a:p>
            <a:endParaRPr lang="pt-PT" sz="1400" b="1" dirty="0">
              <a:solidFill>
                <a:schemeClr val="bg2"/>
              </a:solidFill>
            </a:endParaRPr>
          </a:p>
          <a:p>
            <a:r>
              <a:rPr lang="pt-PT" sz="1400" b="1" dirty="0">
                <a:solidFill>
                  <a:schemeClr val="bg2"/>
                </a:solidFill>
              </a:rPr>
              <a:t>Introdução</a:t>
            </a:r>
          </a:p>
          <a:p>
            <a:endParaRPr lang="pt-PT" sz="1400" b="1" dirty="0"/>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5"/>
                </a:solidFill>
              </a:rPr>
              <a:t>Construindo Capacidades de Resposta Cibernética</a:t>
            </a:r>
          </a:p>
          <a:p>
            <a:endParaRPr lang="pt-PT" sz="1400" b="1" dirty="0"/>
          </a:p>
          <a:p>
            <a:r>
              <a:rPr lang="pt-PT" sz="1400" b="1" dirty="0">
                <a:solidFill>
                  <a:schemeClr val="bg2"/>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12588061"/>
          </a:xfrm>
          <a:prstGeom prst="rect">
            <a:avLst/>
          </a:prstGeom>
        </p:spPr>
        <p:txBody>
          <a:bodyPr>
            <a:spAutoFit/>
          </a:bodyPr>
          <a:lstStyle/>
          <a:p>
            <a:r>
              <a:rPr lang="pt-PT" sz="1400" dirty="0"/>
              <a:t>Criando recursos de resposta cibernética</a:t>
            </a:r>
            <a:br>
              <a:rPr lang="pt-PT" sz="1400" dirty="0"/>
            </a:br>
            <a:br>
              <a:rPr lang="pt-PT" sz="1400" dirty="0"/>
            </a:br>
            <a:r>
              <a:rPr lang="pt-PT" sz="1400" dirty="0"/>
              <a:t>Para obter uma lista dos CSIRTs nacionais, mantidos pela Divisão CERT da Universidade Carnegie Mellon, clique </a:t>
            </a:r>
            <a:r>
              <a:rPr lang="pt-PT" sz="1400" b="1" dirty="0">
                <a:solidFill>
                  <a:schemeClr val="accent5"/>
                </a:solidFill>
              </a:rPr>
              <a:t>aqui</a:t>
            </a:r>
            <a:r>
              <a:rPr lang="pt-PT" sz="1400" dirty="0"/>
              <a:t>.</a:t>
            </a:r>
          </a:p>
          <a:p>
            <a:br>
              <a:rPr lang="pt-PT" sz="1400" dirty="0"/>
            </a:br>
            <a:r>
              <a:rPr lang="pt-PT" sz="1400" dirty="0"/>
              <a:t>ENISA. Guia de boas práticas do NCSS. </a:t>
            </a:r>
            <a:r>
              <a:rPr lang="pt-PT" sz="1400" b="1" dirty="0">
                <a:solidFill>
                  <a:schemeClr val="accent5"/>
                </a:solidFill>
                <a:hlinkClick r:id="rId4"/>
              </a:rPr>
              <a:t>https://www.enisa.europa.eu/publications/ncss-good-practice-guide</a:t>
            </a:r>
            <a:endParaRPr lang="pt-PT" sz="1400" b="1" dirty="0">
              <a:solidFill>
                <a:schemeClr val="accent5"/>
              </a:solidFill>
            </a:endParaRPr>
          </a:p>
          <a:p>
            <a:br>
              <a:rPr lang="pt-PT" sz="1400" b="1" dirty="0">
                <a:solidFill>
                  <a:schemeClr val="accent5"/>
                </a:solidFill>
              </a:rPr>
            </a:br>
            <a:r>
              <a:rPr lang="pt-PT" sz="1400" dirty="0"/>
              <a:t>Publicações de blog do ISOC sobre segurança cibernética. </a:t>
            </a:r>
            <a:r>
              <a:rPr lang="pt-PT" sz="1400" b="1" dirty="0">
                <a:solidFill>
                  <a:schemeClr val="accent5"/>
                </a:solidFill>
                <a:hlinkClick r:id="rId5"/>
              </a:rPr>
              <a:t>https://www.internetsociety.org/tag/cybersecurity/</a:t>
            </a:r>
            <a:endParaRPr lang="pt-PT" sz="1400" b="1" dirty="0">
              <a:solidFill>
                <a:schemeClr val="accent5"/>
              </a:solidFill>
            </a:endParaRPr>
          </a:p>
          <a:p>
            <a:br>
              <a:rPr lang="pt-PT" sz="1400" b="1" dirty="0">
                <a:solidFill>
                  <a:schemeClr val="accent5"/>
                </a:solidFill>
              </a:rPr>
            </a:br>
            <a:r>
              <a:rPr lang="pt-PT" sz="1400" dirty="0"/>
              <a:t>Exemplos de estratégias nacionais de cibersegurança:</a:t>
            </a:r>
            <a:br>
              <a:rPr lang="pt-PT" sz="1400" dirty="0"/>
            </a:br>
            <a:r>
              <a:rPr lang="pt-PT" sz="1400" b="1" dirty="0">
                <a:solidFill>
                  <a:schemeClr val="accent5"/>
                </a:solidFill>
              </a:rPr>
              <a:t>• Estratégias de segurança cibernética dos estados membros da UE</a:t>
            </a:r>
            <a:br>
              <a:rPr lang="pt-PT" sz="1400" b="1" dirty="0">
                <a:solidFill>
                  <a:schemeClr val="accent5"/>
                </a:solidFill>
              </a:rPr>
            </a:br>
            <a:r>
              <a:rPr lang="pt-PT" sz="1400" b="1" dirty="0">
                <a:solidFill>
                  <a:schemeClr val="accent5"/>
                </a:solidFill>
              </a:rPr>
              <a:t>• Estratégia de segurança cibernética do Reino Unido: Protegendo e promovendo o Reino Unido no mundo digital </a:t>
            </a:r>
            <a:r>
              <a:rPr lang="pt-PT" sz="1400" dirty="0"/>
              <a:t>(2011)</a:t>
            </a:r>
            <a:br>
              <a:rPr lang="pt-PT" sz="1400" dirty="0"/>
            </a:br>
            <a:r>
              <a:rPr lang="pt-PT" sz="1400" dirty="0"/>
              <a:t>• </a:t>
            </a:r>
            <a:r>
              <a:rPr lang="pt-PT" sz="1400" b="1" dirty="0">
                <a:solidFill>
                  <a:schemeClr val="accent5"/>
                </a:solidFill>
              </a:rPr>
              <a:t>Plano Nacional de Cibersegurança Nacional de Cingapura 2018 </a:t>
            </a:r>
            <a:r>
              <a:rPr lang="pt-PT" sz="1400" dirty="0"/>
              <a:t>(2013).</a:t>
            </a:r>
            <a:br>
              <a:rPr lang="pt-PT" sz="1400" dirty="0"/>
            </a:br>
            <a:r>
              <a:rPr lang="pt-PT" sz="1400" dirty="0"/>
              <a:t>• </a:t>
            </a:r>
            <a:r>
              <a:rPr lang="pt-PT" sz="1400" b="1" dirty="0">
                <a:solidFill>
                  <a:schemeClr val="accent5"/>
                </a:solidFill>
              </a:rPr>
              <a:t>Estratégia de segurança cibernética para a Alemanha </a:t>
            </a:r>
            <a:r>
              <a:rPr lang="pt-PT" sz="1400" dirty="0"/>
              <a:t>(2011).</a:t>
            </a:r>
            <a:br>
              <a:rPr lang="pt-PT" sz="1400" dirty="0"/>
            </a:br>
            <a:r>
              <a:rPr lang="pt-PT" sz="1400" dirty="0"/>
              <a:t>• </a:t>
            </a:r>
            <a:r>
              <a:rPr lang="pt-PT" sz="1400" b="1" dirty="0">
                <a:solidFill>
                  <a:schemeClr val="accent5"/>
                </a:solidFill>
              </a:rPr>
              <a:t>Estratégia de cibersegurança do governo do Quênia </a:t>
            </a:r>
            <a:r>
              <a:rPr lang="pt-PT" sz="1400" dirty="0"/>
              <a:t>(2014).</a:t>
            </a:r>
            <a:br>
              <a:rPr lang="pt-PT" sz="1400" dirty="0"/>
            </a:br>
            <a:br>
              <a:rPr lang="pt-PT" sz="1400" dirty="0"/>
            </a:br>
            <a:r>
              <a:rPr lang="pt-PT" sz="1400" dirty="0"/>
              <a:t>Ingrid Lunden, do TechCrunch, </a:t>
            </a:r>
            <a:r>
              <a:rPr lang="pt-PT" sz="1400" b="1" dirty="0">
                <a:solidFill>
                  <a:schemeClr val="accent5"/>
                </a:solidFill>
              </a:rPr>
              <a:t>a nova diretiva de segurança cibernética da UE ordena que os Estados montem equipes de resposta a emergências, melhor gerenciamento de risco para indústrias verticais</a:t>
            </a:r>
            <a:r>
              <a:rPr lang="pt-PT" sz="1400" dirty="0"/>
              <a:t> (2013).</a:t>
            </a:r>
          </a:p>
          <a:p>
            <a:br>
              <a:rPr lang="pt-PT" sz="1400" dirty="0"/>
            </a:br>
            <a:r>
              <a:rPr lang="pt-PT" sz="1400" dirty="0"/>
              <a:t>IUT, </a:t>
            </a:r>
            <a:r>
              <a:rPr lang="pt-PT" sz="1400" b="1" dirty="0">
                <a:solidFill>
                  <a:schemeClr val="accent5"/>
                </a:solidFill>
              </a:rPr>
              <a:t>Guia Nacional de Estratégia em Segurança Cibernética</a:t>
            </a:r>
            <a:br>
              <a:rPr lang="pt-PT" sz="1400" b="1" dirty="0">
                <a:solidFill>
                  <a:schemeClr val="accent5"/>
                </a:solidFill>
              </a:rPr>
            </a:br>
            <a:r>
              <a:rPr lang="pt-PT" sz="1400" b="1" dirty="0">
                <a:solidFill>
                  <a:schemeClr val="accent5"/>
                </a:solidFill>
              </a:rPr>
              <a:t>O projeto de segurança de aplicativos da Web abertos </a:t>
            </a:r>
            <a:r>
              <a:rPr lang="pt-PT" sz="1400" dirty="0"/>
              <a:t>(OWASP)</a:t>
            </a:r>
          </a:p>
          <a:p>
            <a:br>
              <a:rPr lang="pt-PT" sz="1400" dirty="0"/>
            </a:br>
            <a:r>
              <a:rPr lang="pt-PT" sz="1400" dirty="0"/>
              <a:t>O artigo de Steven R. Chabinsky, </a:t>
            </a:r>
            <a:r>
              <a:rPr lang="pt-PT" sz="1400" b="1" dirty="0">
                <a:solidFill>
                  <a:schemeClr val="accent5"/>
                </a:solidFill>
              </a:rPr>
              <a:t>Estratégia de cibersegurança: uma cartilha para os formuladores de políticas e os que estão na linha da frente </a:t>
            </a:r>
            <a:r>
              <a:rPr lang="pt-PT" sz="1400" dirty="0"/>
              <a:t>(2010) fornece uma excelente introdução básica aos fatores que devem ser considerados ao desenvolver uma estratégia de cibersegurança.</a:t>
            </a:r>
            <a:br>
              <a:rPr lang="pt-PT" sz="1400" dirty="0"/>
            </a:br>
            <a:br>
              <a:rPr lang="pt-PT" sz="1400" dirty="0"/>
            </a:br>
            <a:r>
              <a:rPr lang="pt-PT" sz="1400" dirty="0"/>
              <a:t>Sanjiv Tomar para o Instituto de Estudos e Análises de Defesa (Índia), </a:t>
            </a:r>
            <a:r>
              <a:rPr lang="pt-PT" sz="1400" b="1" dirty="0">
                <a:solidFill>
                  <a:schemeClr val="accent5"/>
                </a:solidFill>
              </a:rPr>
              <a:t>Política Nacional de Segurança Cibernética 2013: Uma Avaliação </a:t>
            </a:r>
            <a:r>
              <a:rPr lang="pt-PT" sz="1400" dirty="0"/>
              <a:t>(2013).</a:t>
            </a:r>
            <a:br>
              <a:rPr lang="pt-PT" sz="1400" dirty="0"/>
            </a:br>
            <a:br>
              <a:rPr lang="pt-PT" sz="1400" dirty="0"/>
            </a:br>
            <a:r>
              <a:rPr lang="pt-PT" sz="1400" dirty="0"/>
              <a:t>Gustavo Diniz, Robert Muggah e Misha Glenny, do Instituto Igarapé, </a:t>
            </a:r>
            <a:r>
              <a:rPr lang="pt-PT" sz="1400" b="1" dirty="0">
                <a:solidFill>
                  <a:schemeClr val="accent5"/>
                </a:solidFill>
              </a:rPr>
              <a:t>Desconstruindo a segurança cibernética no Brasil: ameaças e respostas </a:t>
            </a:r>
            <a:r>
              <a:rPr lang="pt-PT" sz="1400" dirty="0"/>
              <a:t>(2014).</a:t>
            </a:r>
            <a:br>
              <a:rPr lang="pt-PT" sz="1400" dirty="0"/>
            </a:br>
            <a:br>
              <a:rPr lang="pt-PT" sz="1400" dirty="0"/>
            </a:br>
            <a:r>
              <a:rPr lang="pt-PT" sz="1400" dirty="0"/>
              <a:t>OCDE, </a:t>
            </a:r>
            <a:r>
              <a:rPr lang="pt-PT" sz="1400" b="1" dirty="0">
                <a:solidFill>
                  <a:schemeClr val="accent5"/>
                </a:solidFill>
              </a:rPr>
              <a:t>Elaboração de políticas de segurança cibernética em um momento decisivo: analisando uma nova geração de estratégias nacionais de segurança cibernética </a:t>
            </a:r>
            <a:r>
              <a:rPr lang="pt-PT" sz="1400" dirty="0"/>
              <a:t>(2012) fornece uma análise comparativa das estratégias nacionais de segurança cibernética.</a:t>
            </a:r>
            <a:br>
              <a:rPr lang="pt-PT" sz="1400" dirty="0"/>
            </a:br>
            <a:br>
              <a:rPr lang="pt-PT" sz="1400" dirty="0"/>
            </a:br>
            <a:r>
              <a:rPr lang="pt-PT" sz="1400" dirty="0"/>
              <a:t>Elly van den Heuvel e Gerben Klein Baltink, </a:t>
            </a:r>
            <a:r>
              <a:rPr lang="pt-PT" sz="1400" b="1" dirty="0">
                <a:solidFill>
                  <a:schemeClr val="accent5"/>
                </a:solidFill>
              </a:rPr>
              <a:t>Coordenação e Cooperação em Defesa de Redes Cibernéticas: os esforços holandeses para prevenir e responder</a:t>
            </a:r>
            <a:r>
              <a:rPr lang="pt-PT" sz="1400" dirty="0"/>
              <a:t> (2014).</a:t>
            </a:r>
            <a:endParaRPr lang="en-US" sz="1400" dirty="0"/>
          </a:p>
        </p:txBody>
      </p:sp>
    </p:spTree>
    <p:extLst>
      <p:ext uri="{BB962C8B-B14F-4D97-AF65-F5344CB8AC3E}">
        <p14:creationId xmlns:p14="http://schemas.microsoft.com/office/powerpoint/2010/main" val="287847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93</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Resumo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chemeClr val="bg2"/>
                </a:solidFill>
              </a:rPr>
              <a:t>Objetivos</a:t>
            </a:r>
          </a:p>
          <a:p>
            <a:endParaRPr lang="pt-PT" sz="1400" b="1" dirty="0">
              <a:solidFill>
                <a:schemeClr val="bg2"/>
              </a:solidFill>
            </a:endParaRPr>
          </a:p>
          <a:p>
            <a:r>
              <a:rPr lang="pt-PT" sz="1400" b="1" dirty="0">
                <a:solidFill>
                  <a:schemeClr val="bg2"/>
                </a:solidFill>
              </a:rPr>
              <a:t>Introdução</a:t>
            </a:r>
          </a:p>
          <a:p>
            <a:endParaRPr lang="pt-PT" sz="1400" b="1" dirty="0"/>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p>
          <a:p>
            <a:r>
              <a:rPr lang="pt-PT" sz="1400" b="1" dirty="0">
                <a:solidFill>
                  <a:schemeClr val="bg2"/>
                </a:solidFill>
              </a:rPr>
              <a:t>Blocos de Tecnologia para Segurança</a:t>
            </a:r>
          </a:p>
          <a:p>
            <a:endParaRPr lang="pt-PT" sz="1400" b="1" dirty="0"/>
          </a:p>
          <a:p>
            <a:r>
              <a:rPr lang="pt-PT" sz="1400" b="1" dirty="0">
                <a:solidFill>
                  <a:schemeClr val="accent5"/>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2" name="Retângulo 1">
            <a:extLst>
              <a:ext uri="{FF2B5EF4-FFF2-40B4-BE49-F238E27FC236}">
                <a16:creationId xmlns:a16="http://schemas.microsoft.com/office/drawing/2014/main" id="{45E602D4-B812-4A66-8BDB-F26855DF2837}"/>
              </a:ext>
            </a:extLst>
          </p:cNvPr>
          <p:cNvSpPr/>
          <p:nvPr/>
        </p:nvSpPr>
        <p:spPr>
          <a:xfrm>
            <a:off x="4516314" y="1158642"/>
            <a:ext cx="4572000" cy="2031325"/>
          </a:xfrm>
          <a:prstGeom prst="rect">
            <a:avLst/>
          </a:prstGeom>
        </p:spPr>
        <p:txBody>
          <a:bodyPr>
            <a:spAutoFit/>
          </a:bodyPr>
          <a:lstStyle/>
          <a:p>
            <a:r>
              <a:rPr lang="pt-PT" sz="1400" b="1" dirty="0"/>
              <a:t>Infraestrutura básica da Internet</a:t>
            </a:r>
            <a:br>
              <a:rPr lang="pt-PT" sz="1400" b="1" dirty="0"/>
            </a:br>
            <a:br>
              <a:rPr lang="pt-PT" sz="1400" b="1" dirty="0"/>
            </a:br>
            <a:r>
              <a:rPr lang="pt-PT" sz="1400" dirty="0"/>
              <a:t>EU ENLATO. 2016. DNSSEC para todos: um guia para iniciantes.</a:t>
            </a:r>
            <a:br>
              <a:rPr lang="pt-PT" sz="1400" dirty="0"/>
            </a:br>
            <a:r>
              <a:rPr lang="pt-PT" sz="1400" b="1" dirty="0">
                <a:solidFill>
                  <a:schemeClr val="accent5"/>
                </a:solidFill>
              </a:rPr>
              <a:t>https://meetings.icann.org/en/marrakech55/schedule/sun-dnssec-everybody</a:t>
            </a:r>
            <a:br>
              <a:rPr lang="pt-PT" sz="1400" dirty="0"/>
            </a:br>
            <a:br>
              <a:rPr lang="pt-PT" sz="1400" dirty="0"/>
            </a:br>
            <a:r>
              <a:rPr lang="pt-PT" sz="1400" dirty="0"/>
              <a:t>ENISA. 2015. Cenário de ameaças da infraestrutura da Internet. </a:t>
            </a:r>
            <a:r>
              <a:rPr lang="pt-PT" sz="1400" b="1" dirty="0">
                <a:solidFill>
                  <a:schemeClr val="accent5"/>
                </a:solidFill>
              </a:rPr>
              <a:t>https://www.enisa.europa.eu/publications/iitl</a:t>
            </a:r>
            <a:endParaRPr lang="en-US" sz="1400" b="1" dirty="0">
              <a:solidFill>
                <a:schemeClr val="accent5"/>
              </a:solidFill>
            </a:endParaRPr>
          </a:p>
        </p:txBody>
      </p:sp>
    </p:spTree>
    <p:extLst>
      <p:ext uri="{BB962C8B-B14F-4D97-AF65-F5344CB8AC3E}">
        <p14:creationId xmlns:p14="http://schemas.microsoft.com/office/powerpoint/2010/main" val="3484128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94</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Resumo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chemeClr val="bg2"/>
                </a:solidFill>
              </a:rPr>
              <a:t>Objetivos</a:t>
            </a:r>
          </a:p>
          <a:p>
            <a:endParaRPr lang="pt-PT" sz="1400" b="1" dirty="0">
              <a:solidFill>
                <a:schemeClr val="bg2"/>
              </a:solidFill>
            </a:endParaRPr>
          </a:p>
          <a:p>
            <a:r>
              <a:rPr lang="pt-PT" sz="1400" b="1" dirty="0">
                <a:solidFill>
                  <a:schemeClr val="bg2"/>
                </a:solidFill>
              </a:rPr>
              <a:t>Introdução</a:t>
            </a:r>
          </a:p>
          <a:p>
            <a:endParaRPr lang="pt-PT" sz="1400" b="1" dirty="0"/>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p>
          <a:p>
            <a:r>
              <a:rPr lang="pt-PT" sz="1400" b="1" dirty="0">
                <a:solidFill>
                  <a:schemeClr val="bg2"/>
                </a:solidFill>
              </a:rPr>
              <a:t>Blocos de Tecnologia para Segurança</a:t>
            </a:r>
          </a:p>
          <a:p>
            <a:endParaRPr lang="pt-PT" sz="1400" b="1" dirty="0"/>
          </a:p>
          <a:p>
            <a:r>
              <a:rPr lang="pt-PT" sz="1400" b="1" dirty="0">
                <a:solidFill>
                  <a:schemeClr val="accent1"/>
                </a:solidFill>
              </a:rPr>
              <a:t>Infraestrutura Básica da Internet</a:t>
            </a:r>
          </a:p>
          <a:p>
            <a:endParaRPr lang="pt-PT" sz="1400" b="1" dirty="0">
              <a:solidFill>
                <a:srgbClr val="0070C0"/>
              </a:solidFill>
            </a:endParaRPr>
          </a:p>
          <a:p>
            <a:r>
              <a:rPr lang="pt-PT" sz="1400" b="1" dirty="0">
                <a:solidFill>
                  <a:srgbClr val="00B0F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2" name="Retângulo 1">
            <a:extLst>
              <a:ext uri="{FF2B5EF4-FFF2-40B4-BE49-F238E27FC236}">
                <a16:creationId xmlns:a16="http://schemas.microsoft.com/office/drawing/2014/main" id="{45E602D4-B812-4A66-8BDB-F26855DF2837}"/>
              </a:ext>
            </a:extLst>
          </p:cNvPr>
          <p:cNvSpPr/>
          <p:nvPr/>
        </p:nvSpPr>
        <p:spPr>
          <a:xfrm>
            <a:off x="4516314" y="1158642"/>
            <a:ext cx="4572000" cy="1600438"/>
          </a:xfrm>
          <a:prstGeom prst="rect">
            <a:avLst/>
          </a:prstGeom>
        </p:spPr>
        <p:txBody>
          <a:bodyPr>
            <a:spAutoFit/>
          </a:bodyPr>
          <a:lstStyle/>
          <a:p>
            <a:r>
              <a:rPr lang="pt-PT" sz="1400" b="1" dirty="0"/>
              <a:t>Protegendo novas tecnologias</a:t>
            </a:r>
            <a:br>
              <a:rPr lang="pt-PT" sz="1400" dirty="0"/>
            </a:br>
            <a:br>
              <a:rPr lang="pt-PT" sz="1400" dirty="0"/>
            </a:br>
            <a:r>
              <a:rPr lang="pt-PT" sz="1400" dirty="0"/>
              <a:t>Entendendo um ataque DDoS. </a:t>
            </a:r>
            <a:r>
              <a:rPr lang="pt-PT" sz="1400" b="1" dirty="0">
                <a:solidFill>
                  <a:srgbClr val="00B0F0"/>
                </a:solidFill>
              </a:rPr>
              <a:t>https://www.digitalattackmap.com/understanding-ddos/</a:t>
            </a:r>
            <a:br>
              <a:rPr lang="pt-PT" sz="1400" b="1" dirty="0">
                <a:solidFill>
                  <a:srgbClr val="00B0F0"/>
                </a:solidFill>
              </a:rPr>
            </a:br>
            <a:br>
              <a:rPr lang="pt-PT" sz="1400" b="1" dirty="0">
                <a:solidFill>
                  <a:srgbClr val="00B0F0"/>
                </a:solidFill>
              </a:rPr>
            </a:br>
            <a:r>
              <a:rPr lang="pt-PT" sz="1400" dirty="0"/>
              <a:t>Mapa de ataque DDoS ao vivo.</a:t>
            </a:r>
          </a:p>
          <a:p>
            <a:r>
              <a:rPr lang="pt-PT" sz="1400" b="1" dirty="0">
                <a:solidFill>
                  <a:srgbClr val="00B0F0"/>
                </a:solidFill>
              </a:rPr>
              <a:t>http://map.norsecorp.com/</a:t>
            </a:r>
            <a:endParaRPr lang="en-US" sz="1400" b="1" dirty="0">
              <a:solidFill>
                <a:srgbClr val="00B0F0"/>
              </a:solidFill>
              <a:effectLst/>
            </a:endParaRPr>
          </a:p>
        </p:txBody>
      </p:sp>
    </p:spTree>
    <p:extLst>
      <p:ext uri="{BB962C8B-B14F-4D97-AF65-F5344CB8AC3E}">
        <p14:creationId xmlns:p14="http://schemas.microsoft.com/office/powerpoint/2010/main" val="3584527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95</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Resumo</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chemeClr val="bg2"/>
                </a:solidFill>
              </a:rPr>
              <a:t>Objetivos</a:t>
            </a:r>
          </a:p>
          <a:p>
            <a:endParaRPr lang="pt-PT" sz="1400" b="1" dirty="0">
              <a:solidFill>
                <a:schemeClr val="bg2"/>
              </a:solidFill>
            </a:endParaRPr>
          </a:p>
          <a:p>
            <a:r>
              <a:rPr lang="pt-PT" sz="1400" b="1" dirty="0">
                <a:solidFill>
                  <a:schemeClr val="bg2"/>
                </a:solidFill>
              </a:rPr>
              <a:t>Introdução</a:t>
            </a:r>
          </a:p>
          <a:p>
            <a:endParaRPr lang="pt-PT" sz="1400" b="1" dirty="0"/>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1"/>
                </a:solidFill>
              </a:rPr>
              <a:t>Construindo Capacidades de Resposta Cibernética</a:t>
            </a:r>
          </a:p>
          <a:p>
            <a:endParaRPr lang="pt-PT" sz="1400" b="1" dirty="0"/>
          </a:p>
          <a:p>
            <a:r>
              <a:rPr lang="pt-PT" sz="1400" b="1" dirty="0">
                <a:solidFill>
                  <a:schemeClr val="bg2"/>
                </a:solidFill>
              </a:rPr>
              <a:t>Blocos de Tecnologia para Segurança</a:t>
            </a:r>
          </a:p>
          <a:p>
            <a:endParaRPr lang="pt-PT" sz="1400" b="1" dirty="0"/>
          </a:p>
          <a:p>
            <a:r>
              <a:rPr lang="pt-PT" sz="1400" b="1" dirty="0">
                <a:solidFill>
                  <a:schemeClr val="accent1"/>
                </a:solidFill>
              </a:rPr>
              <a:t>Infraestrutura Básica da Internet</a:t>
            </a:r>
          </a:p>
          <a:p>
            <a:endParaRPr lang="pt-PT" sz="1400" b="1" dirty="0">
              <a:solidFill>
                <a:srgbClr val="0070C0"/>
              </a:solidFill>
            </a:endParaRPr>
          </a:p>
          <a:p>
            <a:r>
              <a:rPr lang="pt-PT" sz="1400" b="1" dirty="0">
                <a:solidFill>
                  <a:schemeClr val="accent1"/>
                </a:solidFill>
              </a:rPr>
              <a:t>Segurança em novas tecnologias</a:t>
            </a:r>
          </a:p>
          <a:p>
            <a:endParaRPr lang="pt-PT" sz="1400" b="1" dirty="0">
              <a:solidFill>
                <a:srgbClr val="0070C0"/>
              </a:solidFill>
            </a:endParaRPr>
          </a:p>
          <a:p>
            <a:r>
              <a:rPr lang="pt-PT" sz="1400" b="1" dirty="0">
                <a:solidFill>
                  <a:schemeClr val="accent5"/>
                </a:solidFill>
              </a:rPr>
              <a:t>Guerra Cibernética e Paz</a:t>
            </a:r>
          </a:p>
          <a:p>
            <a:endParaRPr lang="pt-PT" sz="1400" b="1" dirty="0"/>
          </a:p>
          <a:p>
            <a:r>
              <a:rPr lang="pt-PT" sz="1400" b="1" dirty="0">
                <a:solidFill>
                  <a:schemeClr val="bg2"/>
                </a:solidFill>
              </a:rPr>
              <a:t>Resumo</a:t>
            </a:r>
          </a:p>
        </p:txBody>
      </p:sp>
      <p:sp>
        <p:nvSpPr>
          <p:cNvPr id="2" name="Retângulo 1">
            <a:extLst>
              <a:ext uri="{FF2B5EF4-FFF2-40B4-BE49-F238E27FC236}">
                <a16:creationId xmlns:a16="http://schemas.microsoft.com/office/drawing/2014/main" id="{45E602D4-B812-4A66-8BDB-F26855DF2837}"/>
              </a:ext>
            </a:extLst>
          </p:cNvPr>
          <p:cNvSpPr/>
          <p:nvPr/>
        </p:nvSpPr>
        <p:spPr>
          <a:xfrm>
            <a:off x="4516314" y="1158642"/>
            <a:ext cx="4572000" cy="5047536"/>
          </a:xfrm>
          <a:prstGeom prst="rect">
            <a:avLst/>
          </a:prstGeom>
        </p:spPr>
        <p:txBody>
          <a:bodyPr>
            <a:spAutoFit/>
          </a:bodyPr>
          <a:lstStyle/>
          <a:p>
            <a:r>
              <a:rPr lang="pt-PT" sz="1400" dirty="0"/>
              <a:t>Guerra Cibernética e Paz</a:t>
            </a:r>
            <a:br>
              <a:rPr lang="pt-PT" sz="1400" dirty="0"/>
            </a:br>
            <a:br>
              <a:rPr lang="pt-PT" sz="1400" dirty="0"/>
            </a:br>
            <a:r>
              <a:rPr lang="pt-PT" sz="1400" dirty="0"/>
              <a:t>Jovan Kurbalija. 2017. Convenção Digital de Genebra: tratado multilateral, implementação de múltiplas partes interessadas. </a:t>
            </a:r>
            <a:r>
              <a:rPr lang="pt-PT" sz="1400" dirty="0">
                <a:hlinkClick r:id="rId4"/>
              </a:rPr>
              <a:t>https://www.diplomacy.edu/blog/digital-geneva-convention</a:t>
            </a:r>
            <a:endParaRPr lang="pt-PT" sz="1400" dirty="0"/>
          </a:p>
          <a:p>
            <a:br>
              <a:rPr lang="pt-PT" sz="1400" dirty="0"/>
            </a:br>
            <a:r>
              <a:rPr lang="pt-PT" sz="1400" dirty="0"/>
              <a:t>Dr. Hamadoun Touré e colaboradores da UIT, </a:t>
            </a:r>
            <a:r>
              <a:rPr lang="pt-PT" sz="1400" b="1" dirty="0">
                <a:solidFill>
                  <a:schemeClr val="accent5"/>
                </a:solidFill>
              </a:rPr>
              <a:t>The Quest for Cyber Peace</a:t>
            </a:r>
            <a:r>
              <a:rPr lang="pt-PT" sz="1400" dirty="0"/>
              <a:t> (2011).</a:t>
            </a:r>
          </a:p>
          <a:p>
            <a:br>
              <a:rPr lang="pt-PT" sz="1400" dirty="0"/>
            </a:br>
            <a:r>
              <a:rPr lang="pt-PT" sz="1400" dirty="0"/>
              <a:t>Scott J. Shackelford, </a:t>
            </a:r>
            <a:r>
              <a:rPr lang="pt-PT" sz="1400" b="1" dirty="0">
                <a:solidFill>
                  <a:schemeClr val="accent5"/>
                </a:solidFill>
              </a:rPr>
              <a:t>Em direção ao Cyberpeace: Gerenciando ataques cibernéticos por meio da governança policêntrica</a:t>
            </a:r>
            <a:r>
              <a:rPr lang="pt-PT" sz="1400" dirty="0"/>
              <a:t> (2013).</a:t>
            </a:r>
            <a:br>
              <a:rPr lang="pt-PT" sz="1400" dirty="0"/>
            </a:br>
            <a:br>
              <a:rPr lang="pt-PT" sz="1400" dirty="0"/>
            </a:br>
            <a:r>
              <a:rPr lang="pt-PT" sz="1400" dirty="0"/>
              <a:t>Camille François, membro do Berkman Center for Internet &amp; Society, </a:t>
            </a:r>
            <a:r>
              <a:rPr lang="pt-PT" sz="1400" b="1" dirty="0">
                <a:solidFill>
                  <a:schemeClr val="accent5"/>
                </a:solidFill>
              </a:rPr>
              <a:t>Um roteiro para o Cyberpeace </a:t>
            </a:r>
            <a:r>
              <a:rPr lang="pt-PT" sz="1400" dirty="0"/>
              <a:t>(2014).</a:t>
            </a:r>
            <a:br>
              <a:rPr lang="pt-PT" sz="1400" dirty="0"/>
            </a:br>
            <a:br>
              <a:rPr lang="pt-PT" sz="1400" dirty="0"/>
            </a:br>
            <a:r>
              <a:rPr lang="pt-PT" sz="1400" dirty="0"/>
              <a:t>Federação Mundial de Cientistas, </a:t>
            </a:r>
            <a:r>
              <a:rPr lang="pt-PT" sz="1400" b="1" dirty="0">
                <a:solidFill>
                  <a:schemeClr val="accent5"/>
                </a:solidFill>
              </a:rPr>
              <a:t>Declaração de Erice sobre Princípios para Estabilidade Cibernética e Paz Cibernética </a:t>
            </a:r>
            <a:r>
              <a:rPr lang="pt-PT" sz="1400" dirty="0"/>
              <a:t>(2009).</a:t>
            </a:r>
          </a:p>
          <a:p>
            <a:endParaRPr lang="pt-PT" sz="1400" b="1" dirty="0">
              <a:solidFill>
                <a:srgbClr val="00B0F0"/>
              </a:solidFill>
              <a:effectLst/>
            </a:endParaRPr>
          </a:p>
          <a:p>
            <a:r>
              <a:rPr lang="pt-PT" sz="1400" dirty="0"/>
              <a:t>Pierluigi Paganini para a Cyber Defense Magazine, </a:t>
            </a:r>
            <a:r>
              <a:rPr lang="pt-PT" sz="1400" b="1" dirty="0">
                <a:solidFill>
                  <a:schemeClr val="accent5"/>
                </a:solidFill>
              </a:rPr>
              <a:t>NATO e Definition Rules for Cyberwarfare </a:t>
            </a:r>
            <a:r>
              <a:rPr lang="pt-PT" sz="1400" dirty="0"/>
              <a:t>(2013).</a:t>
            </a:r>
            <a:endParaRPr lang="en-US" sz="1400" b="1" dirty="0">
              <a:solidFill>
                <a:srgbClr val="00B0F0"/>
              </a:solidFill>
              <a:effectLst/>
            </a:endParaRPr>
          </a:p>
        </p:txBody>
      </p:sp>
    </p:spTree>
    <p:extLst>
      <p:ext uri="{BB962C8B-B14F-4D97-AF65-F5344CB8AC3E}">
        <p14:creationId xmlns:p14="http://schemas.microsoft.com/office/powerpoint/2010/main" val="2250963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96</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chemeClr val="bg2"/>
                </a:solidFill>
              </a:rPr>
              <a:t>Objetivos</a:t>
            </a:r>
          </a:p>
          <a:p>
            <a:endParaRPr lang="pt-PT" sz="1400" b="1" dirty="0">
              <a:solidFill>
                <a:srgbClr val="0070C0"/>
              </a:solidFill>
            </a:endParaRPr>
          </a:p>
          <a:p>
            <a:r>
              <a:rPr lang="pt-PT" sz="1400" b="1" dirty="0">
                <a:solidFill>
                  <a:schemeClr val="accent5"/>
                </a:solidFill>
              </a:rPr>
              <a:t>Introdução</a:t>
            </a:r>
          </a:p>
          <a:p>
            <a:endParaRPr lang="pt-PT" sz="1400" b="1" dirty="0"/>
          </a:p>
          <a:p>
            <a:r>
              <a:rPr lang="pt-PT" sz="1400" b="1" dirty="0">
                <a:solidFill>
                  <a:srgbClr val="0070C0"/>
                </a:solidFill>
              </a:rPr>
              <a:t>A importância da Gestão de riscos </a:t>
            </a:r>
          </a:p>
          <a:p>
            <a:endParaRPr lang="pt-PT" sz="1400" b="1" dirty="0">
              <a:solidFill>
                <a:srgbClr val="0070C0"/>
              </a:solidFill>
            </a:endParaRPr>
          </a:p>
          <a:p>
            <a:r>
              <a:rPr lang="pt-PT" sz="1400" b="1" dirty="0">
                <a:solidFill>
                  <a:srgbClr val="0070C0"/>
                </a:solidFill>
              </a:rPr>
              <a:t>Colaboração e Coordenação</a:t>
            </a:r>
          </a:p>
          <a:p>
            <a:endParaRPr lang="pt-PT" sz="1400" b="1" dirty="0">
              <a:solidFill>
                <a:srgbClr val="0070C0"/>
              </a:solidFill>
            </a:endParaRPr>
          </a:p>
          <a:p>
            <a:r>
              <a:rPr lang="pt-PT" sz="1400" b="1" dirty="0">
                <a:solidFill>
                  <a:srgbClr val="0070C0"/>
                </a:solidFill>
              </a:rPr>
              <a:t>Construindo Capacidades de Resposta Cibernética</a:t>
            </a:r>
          </a:p>
          <a:p>
            <a:endParaRPr lang="pt-PT" sz="1400" b="1" dirty="0">
              <a:solidFill>
                <a:srgbClr val="0070C0"/>
              </a:solidFill>
            </a:endParaRPr>
          </a:p>
          <a:p>
            <a:r>
              <a:rPr lang="pt-PT" sz="1400" b="1" dirty="0">
                <a:solidFill>
                  <a:srgbClr val="0070C0"/>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3754874"/>
          </a:xfrm>
          <a:prstGeom prst="rect">
            <a:avLst/>
          </a:prstGeom>
        </p:spPr>
        <p:txBody>
          <a:bodyPr>
            <a:spAutoFit/>
          </a:bodyPr>
          <a:lstStyle/>
          <a:p>
            <a:r>
              <a:rPr lang="pt-PT" sz="1400" b="1" dirty="0"/>
              <a:t>Introdução</a:t>
            </a:r>
            <a:br>
              <a:rPr lang="pt-PT" sz="1400" dirty="0"/>
            </a:br>
            <a:br>
              <a:rPr lang="pt-PT" sz="1400" dirty="0"/>
            </a:br>
            <a:r>
              <a:rPr lang="pt-PT" sz="1400" b="1" dirty="0">
                <a:solidFill>
                  <a:srgbClr val="FF0000"/>
                </a:solidFill>
              </a:rPr>
              <a:t>[1] </a:t>
            </a:r>
            <a:r>
              <a:rPr lang="pt-PT" sz="1400" b="1" dirty="0">
                <a:solidFill>
                  <a:schemeClr val="accent1"/>
                </a:solidFill>
              </a:rPr>
              <a:t>Elaboração da estratégia nacional de segurança da informação para o Reino da Arábia Saudita (projeto 7 - 2011);</a:t>
            </a:r>
            <a:br>
              <a:rPr lang="pt-PT" sz="1400" b="1" dirty="0">
                <a:solidFill>
                  <a:schemeClr val="accent1"/>
                </a:solidFill>
              </a:rPr>
            </a:br>
            <a:br>
              <a:rPr lang="pt-PT" sz="1400" dirty="0"/>
            </a:br>
            <a:r>
              <a:rPr lang="pt-PT" sz="1400" b="1" dirty="0">
                <a:solidFill>
                  <a:schemeClr val="accent1"/>
                </a:solidFill>
              </a:rPr>
              <a:t>Publicações da UIT X.1205: Visão geral da segurança cibernética (2008);</a:t>
            </a:r>
            <a:br>
              <a:rPr lang="pt-PT" sz="1400" dirty="0"/>
            </a:br>
            <a:br>
              <a:rPr lang="pt-PT" sz="1400" dirty="0"/>
            </a:br>
            <a:r>
              <a:rPr lang="pt-PT" sz="1400" b="1" dirty="0">
                <a:solidFill>
                  <a:schemeClr val="accent1"/>
                </a:solidFill>
              </a:rPr>
              <a:t>Estratégia Nacional de Segurança Cibernética da Hungria (2013)</a:t>
            </a:r>
            <a:br>
              <a:rPr lang="pt-PT" sz="1400" dirty="0"/>
            </a:br>
            <a:br>
              <a:rPr lang="pt-PT" sz="1400" dirty="0"/>
            </a:br>
            <a:r>
              <a:rPr lang="pt-PT" sz="1400" b="1" dirty="0">
                <a:solidFill>
                  <a:srgbClr val="FF0000"/>
                </a:solidFill>
              </a:rPr>
              <a:t>[2] </a:t>
            </a:r>
            <a:r>
              <a:rPr lang="pt-PT" sz="1400" b="1" dirty="0">
                <a:solidFill>
                  <a:schemeClr val="accent1"/>
                </a:solidFill>
              </a:rPr>
              <a:t>Diretiva de política presidencial 21 (PPD-21): segurança e resiliência de infraestrutura crítica</a:t>
            </a:r>
            <a:br>
              <a:rPr lang="pt-PT" sz="1400" dirty="0"/>
            </a:br>
            <a:br>
              <a:rPr lang="pt-PT" sz="1400" dirty="0"/>
            </a:br>
            <a:r>
              <a:rPr lang="pt-PT" sz="1400" b="1" dirty="0">
                <a:solidFill>
                  <a:srgbClr val="FF0000"/>
                </a:solidFill>
              </a:rPr>
              <a:t>[3] </a:t>
            </a:r>
            <a:r>
              <a:rPr lang="pt-PT" sz="1400" dirty="0"/>
              <a:t>Sociedade da Internet</a:t>
            </a:r>
            <a:r>
              <a:rPr lang="pt-PT" sz="1400" b="1" dirty="0">
                <a:solidFill>
                  <a:schemeClr val="accent1"/>
                </a:solidFill>
              </a:rPr>
              <a:t>, Entendendo a segurança e a resiliência da Internet </a:t>
            </a:r>
            <a:r>
              <a:rPr lang="pt-PT" sz="1400" dirty="0"/>
              <a:t>(2013).</a:t>
            </a:r>
            <a:endParaRPr lang="en-US" sz="1400" dirty="0"/>
          </a:p>
        </p:txBody>
      </p:sp>
    </p:spTree>
    <p:extLst>
      <p:ext uri="{BB962C8B-B14F-4D97-AF65-F5344CB8AC3E}">
        <p14:creationId xmlns:p14="http://schemas.microsoft.com/office/powerpoint/2010/main" val="566081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97</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p>
          <a:p>
            <a:r>
              <a:rPr lang="pt-PT" sz="1400" b="1" dirty="0">
                <a:solidFill>
                  <a:schemeClr val="accent5"/>
                </a:solidFill>
              </a:rPr>
              <a:t>A importância da Gestão de riscos </a:t>
            </a:r>
          </a:p>
          <a:p>
            <a:endParaRPr lang="pt-PT" sz="1400" b="1" dirty="0">
              <a:solidFill>
                <a:srgbClr val="0070C0"/>
              </a:solidFill>
            </a:endParaRPr>
          </a:p>
          <a:p>
            <a:r>
              <a:rPr lang="pt-PT" sz="1400" b="1" dirty="0">
                <a:solidFill>
                  <a:srgbClr val="0070C0"/>
                </a:solidFill>
              </a:rPr>
              <a:t>Colaboração e Coordenação</a:t>
            </a:r>
          </a:p>
          <a:p>
            <a:endParaRPr lang="pt-PT" sz="1400" b="1" dirty="0">
              <a:solidFill>
                <a:srgbClr val="0070C0"/>
              </a:solidFill>
            </a:endParaRPr>
          </a:p>
          <a:p>
            <a:r>
              <a:rPr lang="pt-PT" sz="1400" b="1" dirty="0">
                <a:solidFill>
                  <a:srgbClr val="0070C0"/>
                </a:solidFill>
              </a:rPr>
              <a:t>Construindo Capacidades de Resposta Cibernética</a:t>
            </a:r>
          </a:p>
          <a:p>
            <a:endParaRPr lang="pt-PT" sz="1400" b="1" dirty="0">
              <a:solidFill>
                <a:srgbClr val="0070C0"/>
              </a:solidFill>
            </a:endParaRPr>
          </a:p>
          <a:p>
            <a:r>
              <a:rPr lang="pt-PT" sz="1400" b="1" dirty="0">
                <a:solidFill>
                  <a:srgbClr val="0070C0"/>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4401205"/>
          </a:xfrm>
          <a:prstGeom prst="rect">
            <a:avLst/>
          </a:prstGeom>
        </p:spPr>
        <p:txBody>
          <a:bodyPr>
            <a:spAutoFit/>
          </a:bodyPr>
          <a:lstStyle/>
          <a:p>
            <a:r>
              <a:rPr lang="pt-PT" sz="1400" b="1" dirty="0">
                <a:solidFill>
                  <a:srgbClr val="FF0000"/>
                </a:solidFill>
              </a:rPr>
              <a:t>[4] </a:t>
            </a:r>
            <a:r>
              <a:rPr lang="pt-PT" sz="1400" dirty="0"/>
              <a:t>ISACA, Associação de Controle e Auditoria de Sistemas de Informação do Manual de Revisão da CISA, página 85 (2006).</a:t>
            </a:r>
            <a:br>
              <a:rPr lang="pt-PT" sz="1400" dirty="0"/>
            </a:br>
            <a:br>
              <a:rPr lang="pt-PT" sz="1400" dirty="0"/>
            </a:br>
            <a:r>
              <a:rPr lang="pt-PT" sz="1400" b="1" dirty="0">
                <a:solidFill>
                  <a:srgbClr val="FF0000"/>
                </a:solidFill>
              </a:rPr>
              <a:t>[5] </a:t>
            </a:r>
            <a:r>
              <a:rPr lang="pt-PT" sz="1400" dirty="0"/>
              <a:t>Sociedade da Internet</a:t>
            </a:r>
            <a:r>
              <a:rPr lang="pt-PT" sz="1400" dirty="0">
                <a:solidFill>
                  <a:schemeClr val="accent1"/>
                </a:solidFill>
              </a:rPr>
              <a:t>, </a:t>
            </a:r>
            <a:r>
              <a:rPr lang="pt-PT" sz="1400" b="1" dirty="0">
                <a:solidFill>
                  <a:schemeClr val="accent1"/>
                </a:solidFill>
              </a:rPr>
              <a:t>Entendendo a segurança e a resiliência da Internet</a:t>
            </a:r>
            <a:r>
              <a:rPr lang="pt-PT" sz="1400" dirty="0"/>
              <a:t> (2013).</a:t>
            </a:r>
            <a:br>
              <a:rPr lang="pt-PT" sz="1400" dirty="0"/>
            </a:br>
            <a:br>
              <a:rPr lang="pt-PT" sz="1400" dirty="0"/>
            </a:br>
            <a:r>
              <a:rPr lang="pt-PT" sz="1400" b="1" dirty="0">
                <a:solidFill>
                  <a:srgbClr val="FF0000"/>
                </a:solidFill>
              </a:rPr>
              <a:t>[6] </a:t>
            </a:r>
            <a:r>
              <a:rPr lang="pt-PT" sz="1400" dirty="0"/>
              <a:t>James Henderson, da SecurityWatch, </a:t>
            </a:r>
            <a:r>
              <a:rPr lang="pt-PT" sz="1400" b="1" dirty="0">
                <a:solidFill>
                  <a:schemeClr val="accent1"/>
                </a:solidFill>
              </a:rPr>
              <a:t>Telecom intensifica os esforços de segurança após a violação do Yahoo Xtra </a:t>
            </a:r>
            <a:r>
              <a:rPr lang="pt-PT" sz="1400" dirty="0"/>
              <a:t>(2013).</a:t>
            </a:r>
            <a:br>
              <a:rPr lang="pt-PT" sz="1400" dirty="0"/>
            </a:br>
            <a:br>
              <a:rPr lang="pt-PT" sz="1400" dirty="0"/>
            </a:br>
            <a:r>
              <a:rPr lang="pt-PT" sz="1400" b="1" dirty="0">
                <a:solidFill>
                  <a:srgbClr val="FF0000"/>
                </a:solidFill>
              </a:rPr>
              <a:t>[7] </a:t>
            </a:r>
            <a:r>
              <a:rPr lang="pt-PT" sz="1400" dirty="0"/>
              <a:t>Tom Pullar-Strecker, da Computerworld NZ, </a:t>
            </a:r>
            <a:r>
              <a:rPr lang="pt-PT" sz="1400" b="1" dirty="0">
                <a:solidFill>
                  <a:schemeClr val="accent1"/>
                </a:solidFill>
              </a:rPr>
              <a:t>Telecom admite que as contas de e-mail do YahooXtra foram invadidas</a:t>
            </a:r>
            <a:r>
              <a:rPr lang="pt-PT" sz="1400" dirty="0"/>
              <a:t> (2013).</a:t>
            </a:r>
            <a:br>
              <a:rPr lang="pt-PT" sz="1400" dirty="0"/>
            </a:br>
            <a:br>
              <a:rPr lang="pt-PT" sz="1400" dirty="0"/>
            </a:br>
            <a:r>
              <a:rPr lang="pt-PT" sz="1400" dirty="0">
                <a:solidFill>
                  <a:srgbClr val="FF0000"/>
                </a:solidFill>
              </a:rPr>
              <a:t>[8] </a:t>
            </a:r>
            <a:r>
              <a:rPr lang="pt-PT" sz="1400" dirty="0"/>
              <a:t>Apple Inc., </a:t>
            </a:r>
            <a:r>
              <a:rPr lang="pt-PT" sz="1400" b="1" dirty="0">
                <a:solidFill>
                  <a:schemeClr val="accent1"/>
                </a:solidFill>
              </a:rPr>
              <a:t>Atualização consultiva da Apple Media para Celebrity Photo Investigation </a:t>
            </a:r>
            <a:r>
              <a:rPr lang="pt-PT" sz="1400" dirty="0"/>
              <a:t>(2014).</a:t>
            </a:r>
          </a:p>
          <a:p>
            <a:br>
              <a:rPr lang="pt-PT" sz="1400" dirty="0"/>
            </a:br>
            <a:r>
              <a:rPr lang="pt-PT" sz="1400" b="1" dirty="0">
                <a:solidFill>
                  <a:srgbClr val="FF0000"/>
                </a:solidFill>
              </a:rPr>
              <a:t>[9] </a:t>
            </a:r>
            <a:r>
              <a:rPr lang="pt-PT" sz="1400" dirty="0"/>
              <a:t>Sociedade da Internet</a:t>
            </a:r>
            <a:r>
              <a:rPr lang="pt-PT" sz="1400" b="1" dirty="0">
                <a:solidFill>
                  <a:schemeClr val="accent1"/>
                </a:solidFill>
              </a:rPr>
              <a:t>, Entendendo a segurança e a resiliência da Internet</a:t>
            </a:r>
            <a:r>
              <a:rPr lang="pt-PT" sz="1400" dirty="0"/>
              <a:t> (2013).</a:t>
            </a:r>
            <a:endParaRPr lang="en-US" sz="1400" dirty="0"/>
          </a:p>
        </p:txBody>
      </p:sp>
    </p:spTree>
    <p:extLst>
      <p:ext uri="{BB962C8B-B14F-4D97-AF65-F5344CB8AC3E}">
        <p14:creationId xmlns:p14="http://schemas.microsoft.com/office/powerpoint/2010/main" val="3373942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98</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solidFill>
                <a:schemeClr val="accent1"/>
              </a:solidFill>
            </a:endParaRPr>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5"/>
                </a:solidFill>
              </a:rPr>
              <a:t>Colaboração e Coordenação</a:t>
            </a:r>
          </a:p>
          <a:p>
            <a:endParaRPr lang="pt-PT" sz="1400" b="1" dirty="0">
              <a:solidFill>
                <a:srgbClr val="0070C0"/>
              </a:solidFill>
            </a:endParaRPr>
          </a:p>
          <a:p>
            <a:r>
              <a:rPr lang="pt-PT" sz="1400" b="1" dirty="0">
                <a:solidFill>
                  <a:srgbClr val="0070C0"/>
                </a:solidFill>
              </a:rPr>
              <a:t>Construindo Capacidades de Resposta Cibernética</a:t>
            </a:r>
          </a:p>
          <a:p>
            <a:endParaRPr lang="pt-PT" sz="1400" b="1" dirty="0">
              <a:solidFill>
                <a:srgbClr val="0070C0"/>
              </a:solidFill>
            </a:endParaRPr>
          </a:p>
          <a:p>
            <a:r>
              <a:rPr lang="pt-PT" sz="1400" b="1" dirty="0">
                <a:solidFill>
                  <a:srgbClr val="0070C0"/>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7632859"/>
          </a:xfrm>
          <a:prstGeom prst="rect">
            <a:avLst/>
          </a:prstGeom>
        </p:spPr>
        <p:txBody>
          <a:bodyPr>
            <a:spAutoFit/>
          </a:bodyPr>
          <a:lstStyle/>
          <a:p>
            <a:r>
              <a:rPr lang="pt-PT" sz="1400" b="1" dirty="0"/>
              <a:t>Colaboração e Coordenação</a:t>
            </a:r>
            <a:br>
              <a:rPr lang="pt-PT" sz="1400" dirty="0"/>
            </a:br>
            <a:br>
              <a:rPr lang="pt-PT" sz="1400" dirty="0"/>
            </a:br>
            <a:r>
              <a:rPr lang="pt-PT" sz="1400" b="1" dirty="0">
                <a:solidFill>
                  <a:srgbClr val="FF0000"/>
                </a:solidFill>
              </a:rPr>
              <a:t>[10] </a:t>
            </a:r>
            <a:r>
              <a:rPr lang="pt-PT" sz="1400" dirty="0"/>
              <a:t>Sociedade da Internet, </a:t>
            </a:r>
            <a:r>
              <a:rPr lang="pt-PT" sz="1400" b="1" dirty="0">
                <a:solidFill>
                  <a:schemeClr val="accent1"/>
                </a:solidFill>
              </a:rPr>
              <a:t>Entendendo a segurança e a resiliência da Internet</a:t>
            </a:r>
            <a:r>
              <a:rPr lang="pt-PT" sz="1400" dirty="0"/>
              <a:t> (2013).</a:t>
            </a:r>
          </a:p>
          <a:p>
            <a:br>
              <a:rPr lang="pt-PT" sz="1400" dirty="0"/>
            </a:br>
            <a:r>
              <a:rPr lang="pt-PT" sz="1400" b="1" dirty="0">
                <a:solidFill>
                  <a:srgbClr val="FF0000"/>
                </a:solidFill>
              </a:rPr>
              <a:t>[11] </a:t>
            </a:r>
            <a:r>
              <a:rPr lang="pt-PT" sz="1400" dirty="0"/>
              <a:t>Elly van den Heuvel e Gerben Klein Baltink, </a:t>
            </a:r>
            <a:r>
              <a:rPr lang="pt-PT" sz="1400" b="1" dirty="0">
                <a:solidFill>
                  <a:schemeClr val="accent1"/>
                </a:solidFill>
              </a:rPr>
              <a:t>Coordenação e Cooperação em Defesa de Redes Cibernéticas: os esforços holandeses para prevenir e responder</a:t>
            </a:r>
            <a:r>
              <a:rPr lang="pt-PT" sz="1400" dirty="0"/>
              <a:t> (2014).</a:t>
            </a:r>
          </a:p>
          <a:p>
            <a:br>
              <a:rPr lang="pt-PT" sz="1400" dirty="0"/>
            </a:br>
            <a:r>
              <a:rPr lang="pt-PT" sz="1400" b="1" dirty="0">
                <a:solidFill>
                  <a:srgbClr val="FF0000"/>
                </a:solidFill>
              </a:rPr>
              <a:t>[12] </a:t>
            </a:r>
            <a:r>
              <a:rPr lang="pt-PT" sz="1400" dirty="0"/>
              <a:t>Governo dos EUA, </a:t>
            </a:r>
            <a:r>
              <a:rPr lang="pt-PT" sz="1400" b="1" dirty="0">
                <a:solidFill>
                  <a:schemeClr val="accent1"/>
                </a:solidFill>
              </a:rPr>
              <a:t>revisão da política de ciberespaço: garantia de uma infra-estrutura confiável e resiliente de informações e comunicações </a:t>
            </a:r>
            <a:r>
              <a:rPr lang="pt-PT" sz="1400" dirty="0"/>
              <a:t>(2009).</a:t>
            </a:r>
          </a:p>
          <a:p>
            <a:br>
              <a:rPr lang="pt-PT" sz="1400" dirty="0"/>
            </a:br>
            <a:r>
              <a:rPr lang="pt-PT" sz="1400" b="1" dirty="0">
                <a:solidFill>
                  <a:srgbClr val="FF0000"/>
                </a:solidFill>
              </a:rPr>
              <a:t>[13] </a:t>
            </a:r>
            <a:r>
              <a:rPr lang="pt-PT" sz="1400" dirty="0"/>
              <a:t>ENISA, </a:t>
            </a:r>
            <a:r>
              <a:rPr lang="pt-PT" sz="1400" b="1" dirty="0">
                <a:solidFill>
                  <a:schemeClr val="accent1"/>
                </a:solidFill>
              </a:rPr>
              <a:t>Guia de Boas Práticas para Modelos Cooperativos para PPPs Efetivas </a:t>
            </a:r>
            <a:r>
              <a:rPr lang="pt-PT" sz="1400" dirty="0"/>
              <a:t>(2011).</a:t>
            </a:r>
          </a:p>
          <a:p>
            <a:br>
              <a:rPr lang="pt-PT" sz="1400" dirty="0"/>
            </a:br>
            <a:r>
              <a:rPr lang="pt-PT" sz="1400" b="1" dirty="0">
                <a:solidFill>
                  <a:srgbClr val="FF0000"/>
                </a:solidFill>
              </a:rPr>
              <a:t>[14] </a:t>
            </a:r>
            <a:r>
              <a:rPr lang="pt-PT" sz="1400" dirty="0"/>
              <a:t>Submissão do Comitê Gestor da Internet (CGI.br) ao NETmundial, </a:t>
            </a:r>
            <a:r>
              <a:rPr lang="pt-PT" sz="1400" b="1" dirty="0">
                <a:solidFill>
                  <a:schemeClr val="accent1"/>
                </a:solidFill>
              </a:rPr>
              <a:t>A importância de uma abordagem multissetorial para a eficácia da segurança cibernética </a:t>
            </a:r>
            <a:r>
              <a:rPr lang="pt-PT" sz="1400" dirty="0"/>
              <a:t>(2014).</a:t>
            </a:r>
          </a:p>
          <a:p>
            <a:br>
              <a:rPr lang="pt-PT" sz="1400" dirty="0"/>
            </a:br>
            <a:r>
              <a:rPr lang="pt-PT" sz="1400" b="1" dirty="0">
                <a:solidFill>
                  <a:srgbClr val="FF0000"/>
                </a:solidFill>
              </a:rPr>
              <a:t>[15] </a:t>
            </a:r>
            <a:r>
              <a:rPr lang="pt-PT" sz="1400" dirty="0"/>
              <a:t>Caribbean Journal, </a:t>
            </a:r>
            <a:r>
              <a:rPr lang="pt-PT" sz="1400" b="1" dirty="0">
                <a:solidFill>
                  <a:schemeClr val="accent1"/>
                </a:solidFill>
              </a:rPr>
              <a:t>OEA enviará missão de assistência técnica à Colômbia em segurança cibernética</a:t>
            </a:r>
            <a:r>
              <a:rPr lang="pt-PT" sz="1400" dirty="0"/>
              <a:t> (2014).</a:t>
            </a:r>
            <a:br>
              <a:rPr lang="pt-PT" sz="1400" dirty="0"/>
            </a:br>
            <a:r>
              <a:rPr lang="pt-PT" sz="1400" dirty="0"/>
              <a:t>[16] OEA, </a:t>
            </a:r>
            <a:r>
              <a:rPr lang="pt-PT" sz="1400" b="1" dirty="0">
                <a:solidFill>
                  <a:schemeClr val="accent1"/>
                </a:solidFill>
              </a:rPr>
              <a:t>Missão de Assistência Técnica</a:t>
            </a:r>
            <a:r>
              <a:rPr lang="pt-PT" sz="1400" dirty="0"/>
              <a:t>, Columbia (2014).</a:t>
            </a:r>
          </a:p>
          <a:p>
            <a:br>
              <a:rPr lang="pt-PT" sz="1400" dirty="0"/>
            </a:br>
            <a:r>
              <a:rPr lang="pt-PT" sz="1400" b="1" dirty="0">
                <a:solidFill>
                  <a:srgbClr val="FF0000"/>
                </a:solidFill>
              </a:rPr>
              <a:t>[17]</a:t>
            </a:r>
            <a:r>
              <a:rPr lang="pt-PT" sz="1400" b="1" dirty="0">
                <a:solidFill>
                  <a:schemeClr val="accent1"/>
                </a:solidFill>
              </a:rPr>
              <a:t>https://www.chogm2018.org.uk/sites/default/files/Commonwealth%20Cyber%20Declaration%20pdf.pdf.</a:t>
            </a:r>
          </a:p>
          <a:p>
            <a:br>
              <a:rPr lang="pt-PT" sz="1400" dirty="0"/>
            </a:br>
            <a:r>
              <a:rPr lang="pt-PT" sz="1400" b="1" dirty="0">
                <a:solidFill>
                  <a:srgbClr val="FF0000"/>
                </a:solidFill>
              </a:rPr>
              <a:t>[18] </a:t>
            </a:r>
            <a:r>
              <a:rPr lang="pt-PT" sz="1400" b="1" dirty="0">
                <a:solidFill>
                  <a:schemeClr val="accent1"/>
                </a:solidFill>
              </a:rPr>
              <a:t>Site</a:t>
            </a:r>
            <a:r>
              <a:rPr lang="pt-PT" sz="1400" dirty="0"/>
              <a:t> do ICSPA.</a:t>
            </a:r>
          </a:p>
          <a:p>
            <a:br>
              <a:rPr lang="pt-PT" sz="1400" dirty="0"/>
            </a:br>
            <a:r>
              <a:rPr lang="pt-PT" sz="1400" b="1" dirty="0">
                <a:solidFill>
                  <a:srgbClr val="FF0000"/>
                </a:solidFill>
              </a:rPr>
              <a:t>[19] </a:t>
            </a:r>
            <a:r>
              <a:rPr lang="pt-PT" sz="1400" dirty="0"/>
              <a:t>ICSPA, </a:t>
            </a:r>
            <a:r>
              <a:rPr lang="pt-PT" sz="1400" b="1" dirty="0">
                <a:solidFill>
                  <a:schemeClr val="accent1"/>
                </a:solidFill>
              </a:rPr>
              <a:t>Projeto 2020: Cenários para o futuro do cibercrime </a:t>
            </a:r>
            <a:r>
              <a:rPr lang="pt-PT" sz="1400" dirty="0"/>
              <a:t>(2015).</a:t>
            </a:r>
          </a:p>
          <a:p>
            <a:br>
              <a:rPr lang="pt-PT" sz="1400" dirty="0"/>
            </a:br>
            <a:r>
              <a:rPr lang="pt-PT" sz="1400" b="1" dirty="0">
                <a:solidFill>
                  <a:srgbClr val="FF0000"/>
                </a:solidFill>
              </a:rPr>
              <a:t>[20] </a:t>
            </a:r>
            <a:r>
              <a:rPr lang="pt-PT" sz="1400" b="1" dirty="0">
                <a:solidFill>
                  <a:schemeClr val="accent1"/>
                </a:solidFill>
              </a:rPr>
              <a:t>Site</a:t>
            </a:r>
            <a:r>
              <a:rPr lang="pt-PT" sz="1400" dirty="0"/>
              <a:t> da FIRST.</a:t>
            </a:r>
            <a:endParaRPr lang="en-US" sz="1400" dirty="0"/>
          </a:p>
        </p:txBody>
      </p:sp>
    </p:spTree>
    <p:extLst>
      <p:ext uri="{BB962C8B-B14F-4D97-AF65-F5344CB8AC3E}">
        <p14:creationId xmlns:p14="http://schemas.microsoft.com/office/powerpoint/2010/main" val="802763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a:xfrm>
            <a:off x="6552938" y="6360740"/>
            <a:ext cx="2133600" cy="365125"/>
          </a:xfrm>
        </p:spPr>
        <p:txBody>
          <a:bodyPr/>
          <a:lstStyle/>
          <a:p>
            <a:fld id="{F49E1E4A-834C-074E-9FF0-961A1F8067B6}" type="slidenum">
              <a:rPr lang="en-GB" altLang="en-US" noProof="0" smtClean="0"/>
              <a:pPr/>
              <a:t>99</a:t>
            </a:fld>
            <a:endParaRPr lang="en-GB" altLang="en-US" noProof="0" dirty="0"/>
          </a:p>
        </p:txBody>
      </p:sp>
      <p:sp>
        <p:nvSpPr>
          <p:cNvPr id="8" name="Título 6">
            <a:extLst>
              <a:ext uri="{FF2B5EF4-FFF2-40B4-BE49-F238E27FC236}">
                <a16:creationId xmlns:a16="http://schemas.microsoft.com/office/drawing/2014/main" id="{F273AE35-37D5-46A4-9B3D-48904B62D991}"/>
              </a:ext>
            </a:extLst>
          </p:cNvPr>
          <p:cNvSpPr>
            <a:spLocks noGrp="1"/>
          </p:cNvSpPr>
          <p:nvPr>
            <p:ph type="title"/>
          </p:nvPr>
        </p:nvSpPr>
        <p:spPr>
          <a:xfrm>
            <a:off x="345828" y="161664"/>
            <a:ext cx="8340972" cy="391517"/>
          </a:xfrm>
        </p:spPr>
        <p:txBody>
          <a:bodyPr>
            <a:noAutofit/>
          </a:bodyPr>
          <a:lstStyle/>
          <a:p>
            <a:pPr algn="l"/>
            <a:r>
              <a:rPr lang="pt-PT" sz="2000" dirty="0"/>
              <a:t>Recursos do módulo</a:t>
            </a:r>
            <a:br>
              <a:rPr lang="pt-PT" sz="2000" dirty="0"/>
            </a:br>
            <a:r>
              <a:rPr lang="pt-PT" sz="2000" dirty="0"/>
              <a:t>Referências</a:t>
            </a:r>
            <a:endParaRPr lang="pt-BR" sz="3600" b="1" dirty="0">
              <a:solidFill>
                <a:srgbClr val="00B0F0"/>
              </a:solidFill>
            </a:endParaRPr>
          </a:p>
        </p:txBody>
      </p:sp>
      <p:cxnSp>
        <p:nvCxnSpPr>
          <p:cNvPr id="9" name="Conector reto 8">
            <a:extLst>
              <a:ext uri="{FF2B5EF4-FFF2-40B4-BE49-F238E27FC236}">
                <a16:creationId xmlns:a16="http://schemas.microsoft.com/office/drawing/2014/main" id="{9E63AC33-9431-42C9-A401-4D03641A974C}"/>
              </a:ext>
            </a:extLst>
          </p:cNvPr>
          <p:cNvCxnSpPr/>
          <p:nvPr/>
        </p:nvCxnSpPr>
        <p:spPr>
          <a:xfrm>
            <a:off x="440096" y="716437"/>
            <a:ext cx="82467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98D25529-71E8-4C08-988C-BA4595EE7E59}"/>
              </a:ext>
            </a:extLst>
          </p:cNvPr>
          <p:cNvSpPr/>
          <p:nvPr/>
        </p:nvSpPr>
        <p:spPr>
          <a:xfrm>
            <a:off x="945604" y="6371052"/>
            <a:ext cx="7581474" cy="307777"/>
          </a:xfrm>
          <a:prstGeom prst="rect">
            <a:avLst/>
          </a:prstGeom>
        </p:spPr>
        <p:txBody>
          <a:bodyPr wrap="square">
            <a:spAutoFit/>
          </a:bodyPr>
          <a:lstStyle/>
          <a:p>
            <a:r>
              <a:rPr lang="pt-PT" sz="1400" b="1" dirty="0">
                <a:solidFill>
                  <a:srgbClr val="00B0F0"/>
                </a:solidFill>
              </a:rPr>
              <a:t>Clique na seta para frente para acessar todos os recursos do módulo.</a:t>
            </a:r>
            <a:endParaRPr lang="en-US" sz="1400" b="1" dirty="0">
              <a:solidFill>
                <a:srgbClr val="00B0F0"/>
              </a:solidFill>
            </a:endParaRPr>
          </a:p>
        </p:txBody>
      </p:sp>
      <p:pic>
        <p:nvPicPr>
          <p:cNvPr id="13" name="Imagem 12">
            <a:extLst>
              <a:ext uri="{FF2B5EF4-FFF2-40B4-BE49-F238E27FC236}">
                <a16:creationId xmlns:a16="http://schemas.microsoft.com/office/drawing/2014/main" id="{38F6B766-DC0C-45B6-A94A-5BEA6F0526CE}"/>
              </a:ext>
            </a:extLst>
          </p:cNvPr>
          <p:cNvPicPr>
            <a:picLocks noChangeAspect="1"/>
          </p:cNvPicPr>
          <p:nvPr/>
        </p:nvPicPr>
        <p:blipFill>
          <a:blip r:embed="rId3"/>
          <a:stretch>
            <a:fillRect/>
          </a:stretch>
        </p:blipFill>
        <p:spPr>
          <a:xfrm>
            <a:off x="712365" y="6324016"/>
            <a:ext cx="289585" cy="304826"/>
          </a:xfrm>
          <a:prstGeom prst="rect">
            <a:avLst/>
          </a:prstGeom>
        </p:spPr>
      </p:pic>
      <p:sp>
        <p:nvSpPr>
          <p:cNvPr id="5" name="Retângulo 4">
            <a:extLst>
              <a:ext uri="{FF2B5EF4-FFF2-40B4-BE49-F238E27FC236}">
                <a16:creationId xmlns:a16="http://schemas.microsoft.com/office/drawing/2014/main" id="{F277E752-4E14-46B2-8201-BD670F240A07}"/>
              </a:ext>
            </a:extLst>
          </p:cNvPr>
          <p:cNvSpPr/>
          <p:nvPr/>
        </p:nvSpPr>
        <p:spPr>
          <a:xfrm>
            <a:off x="345828" y="978857"/>
            <a:ext cx="3848804" cy="523220"/>
          </a:xfrm>
          <a:prstGeom prst="rect">
            <a:avLst/>
          </a:prstGeom>
        </p:spPr>
        <p:txBody>
          <a:bodyPr wrap="square">
            <a:spAutoFit/>
          </a:bodyPr>
          <a:lstStyle/>
          <a:p>
            <a:r>
              <a:rPr lang="pt-PT" sz="1400" b="1" dirty="0">
                <a:solidFill>
                  <a:srgbClr val="00B0F0"/>
                </a:solidFill>
              </a:rPr>
              <a:t>Clique nos nomes dos tópicos abaixo para acessar todas as leituras adicionais desse módulo:</a:t>
            </a:r>
            <a:endParaRPr lang="en-US" sz="1400" b="1" dirty="0">
              <a:solidFill>
                <a:srgbClr val="00B0F0"/>
              </a:solidFill>
            </a:endParaRPr>
          </a:p>
        </p:txBody>
      </p:sp>
      <p:sp>
        <p:nvSpPr>
          <p:cNvPr id="10" name="Retângulo 9">
            <a:extLst>
              <a:ext uri="{FF2B5EF4-FFF2-40B4-BE49-F238E27FC236}">
                <a16:creationId xmlns:a16="http://schemas.microsoft.com/office/drawing/2014/main" id="{40DF29A5-8C8F-4989-8465-4985C02FCF3A}"/>
              </a:ext>
            </a:extLst>
          </p:cNvPr>
          <p:cNvSpPr/>
          <p:nvPr/>
        </p:nvSpPr>
        <p:spPr>
          <a:xfrm>
            <a:off x="396133" y="1743087"/>
            <a:ext cx="3889847" cy="4185761"/>
          </a:xfrm>
          <a:prstGeom prst="rect">
            <a:avLst/>
          </a:prstGeom>
        </p:spPr>
        <p:txBody>
          <a:bodyPr wrap="none">
            <a:spAutoFit/>
          </a:bodyPr>
          <a:lstStyle/>
          <a:p>
            <a:r>
              <a:rPr lang="pt-PT" sz="1400" b="1" dirty="0">
                <a:solidFill>
                  <a:srgbClr val="0070C0"/>
                </a:solidFill>
              </a:rPr>
              <a:t>Objetivos</a:t>
            </a:r>
          </a:p>
          <a:p>
            <a:endParaRPr lang="pt-PT" sz="1400" b="1" dirty="0">
              <a:solidFill>
                <a:srgbClr val="0070C0"/>
              </a:solidFill>
            </a:endParaRPr>
          </a:p>
          <a:p>
            <a:r>
              <a:rPr lang="pt-PT" sz="1400" b="1" dirty="0">
                <a:solidFill>
                  <a:srgbClr val="0070C0"/>
                </a:solidFill>
              </a:rPr>
              <a:t>Introdução</a:t>
            </a:r>
          </a:p>
          <a:p>
            <a:endParaRPr lang="pt-PT" sz="1400" b="1" dirty="0">
              <a:solidFill>
                <a:schemeClr val="accent1"/>
              </a:solidFill>
            </a:endParaRPr>
          </a:p>
          <a:p>
            <a:r>
              <a:rPr lang="pt-PT" sz="1400" b="1" dirty="0">
                <a:solidFill>
                  <a:schemeClr val="accent1"/>
                </a:solidFill>
              </a:rPr>
              <a:t>A importância da Gestão de riscos </a:t>
            </a:r>
          </a:p>
          <a:p>
            <a:endParaRPr lang="pt-PT" sz="1400" b="1" dirty="0">
              <a:solidFill>
                <a:srgbClr val="0070C0"/>
              </a:solidFill>
            </a:endParaRPr>
          </a:p>
          <a:p>
            <a:r>
              <a:rPr lang="pt-PT" sz="1400" b="1" dirty="0">
                <a:solidFill>
                  <a:schemeClr val="accent1"/>
                </a:solidFill>
              </a:rPr>
              <a:t>Colaboração e Coordenação</a:t>
            </a:r>
          </a:p>
          <a:p>
            <a:endParaRPr lang="pt-PT" sz="1400" b="1" dirty="0">
              <a:solidFill>
                <a:srgbClr val="0070C0"/>
              </a:solidFill>
            </a:endParaRPr>
          </a:p>
          <a:p>
            <a:r>
              <a:rPr lang="pt-PT" sz="1400" b="1" dirty="0">
                <a:solidFill>
                  <a:schemeClr val="accent5"/>
                </a:solidFill>
              </a:rPr>
              <a:t>Construindo Capacidades de Resposta Cibernética</a:t>
            </a:r>
          </a:p>
          <a:p>
            <a:endParaRPr lang="pt-PT" sz="1400" b="1" dirty="0">
              <a:solidFill>
                <a:srgbClr val="0070C0"/>
              </a:solidFill>
            </a:endParaRPr>
          </a:p>
          <a:p>
            <a:r>
              <a:rPr lang="pt-PT" sz="1400" b="1" dirty="0">
                <a:solidFill>
                  <a:srgbClr val="0070C0"/>
                </a:solidFill>
              </a:rPr>
              <a:t>Blocos de Tecnologia para Segurança</a:t>
            </a:r>
          </a:p>
          <a:p>
            <a:endParaRPr lang="pt-PT" sz="1400" b="1" dirty="0"/>
          </a:p>
          <a:p>
            <a:r>
              <a:rPr lang="pt-PT" sz="1400" b="1" dirty="0">
                <a:solidFill>
                  <a:srgbClr val="0070C0"/>
                </a:solidFill>
              </a:rPr>
              <a:t>Infraestrutura Básica da Internet</a:t>
            </a:r>
          </a:p>
          <a:p>
            <a:endParaRPr lang="pt-PT" sz="1400" b="1" dirty="0">
              <a:solidFill>
                <a:srgbClr val="0070C0"/>
              </a:solidFill>
            </a:endParaRPr>
          </a:p>
          <a:p>
            <a:r>
              <a:rPr lang="pt-PT" sz="1400" b="1" dirty="0">
                <a:solidFill>
                  <a:srgbClr val="0070C0"/>
                </a:solidFill>
              </a:rPr>
              <a:t>Segurança em novas tecnologias</a:t>
            </a:r>
          </a:p>
          <a:p>
            <a:endParaRPr lang="pt-PT" sz="1400" b="1" dirty="0">
              <a:solidFill>
                <a:srgbClr val="0070C0"/>
              </a:solidFill>
            </a:endParaRPr>
          </a:p>
          <a:p>
            <a:r>
              <a:rPr lang="pt-PT" sz="1400" b="1" dirty="0">
                <a:solidFill>
                  <a:srgbClr val="0070C0"/>
                </a:solidFill>
              </a:rPr>
              <a:t>Guerra Cibernética e Paz</a:t>
            </a:r>
          </a:p>
          <a:p>
            <a:endParaRPr lang="pt-PT" sz="1400" b="1" dirty="0"/>
          </a:p>
          <a:p>
            <a:r>
              <a:rPr lang="pt-PT" sz="1400" b="1" dirty="0">
                <a:solidFill>
                  <a:schemeClr val="bg2"/>
                </a:solidFill>
              </a:rPr>
              <a:t>Resumo</a:t>
            </a:r>
          </a:p>
        </p:txBody>
      </p:sp>
      <p:sp>
        <p:nvSpPr>
          <p:cNvPr id="14" name="Retângulo 13">
            <a:extLst>
              <a:ext uri="{FF2B5EF4-FFF2-40B4-BE49-F238E27FC236}">
                <a16:creationId xmlns:a16="http://schemas.microsoft.com/office/drawing/2014/main" id="{D34CFBBC-0344-41B7-A87C-BEC31D0B8082}"/>
              </a:ext>
            </a:extLst>
          </p:cNvPr>
          <p:cNvSpPr/>
          <p:nvPr/>
        </p:nvSpPr>
        <p:spPr>
          <a:xfrm>
            <a:off x="4516314" y="995385"/>
            <a:ext cx="4572000" cy="6771084"/>
          </a:xfrm>
          <a:prstGeom prst="rect">
            <a:avLst/>
          </a:prstGeom>
        </p:spPr>
        <p:txBody>
          <a:bodyPr>
            <a:spAutoFit/>
          </a:bodyPr>
          <a:lstStyle/>
          <a:p>
            <a:r>
              <a:rPr lang="pt-PT" sz="1400" b="1" dirty="0"/>
              <a:t>Criando recursos de resposta cibernética</a:t>
            </a:r>
            <a:br>
              <a:rPr lang="pt-PT" sz="1400" dirty="0"/>
            </a:br>
            <a:br>
              <a:rPr lang="pt-PT" sz="1400" dirty="0"/>
            </a:br>
            <a:r>
              <a:rPr lang="pt-PT" sz="1400" b="1" dirty="0">
                <a:solidFill>
                  <a:srgbClr val="FF0000"/>
                </a:solidFill>
              </a:rPr>
              <a:t>[21] </a:t>
            </a:r>
            <a:r>
              <a:rPr lang="pt-PT" sz="1400" dirty="0"/>
              <a:t>"As interrupções na rede resultantes de ataques cibernéticos podem levar à perda de dinheiro, tempo, produtos, reputação, informações confidenciais ou até potencial perda de vidas devido a efeitos em cascata em sistemas e infraestrutura críticos". Departamento de Segurança Interna dos EUA, Plano Nacional de Proteção de Infraestrutura (2009), páginas 122-123.</a:t>
            </a:r>
            <a:br>
              <a:rPr lang="pt-PT" sz="1400" dirty="0"/>
            </a:br>
            <a:br>
              <a:rPr lang="pt-PT" sz="1400" dirty="0"/>
            </a:br>
            <a:r>
              <a:rPr lang="pt-PT" sz="1400" b="1" dirty="0">
                <a:solidFill>
                  <a:srgbClr val="FF0000"/>
                </a:solidFill>
              </a:rPr>
              <a:t>[22] </a:t>
            </a:r>
            <a:r>
              <a:rPr lang="pt-PT" sz="1400" b="1" dirty="0">
                <a:solidFill>
                  <a:schemeClr val="accent1"/>
                </a:solidFill>
              </a:rPr>
              <a:t>https://www.itu.int/en/ITU-D/Cybersecurity/Pages/National-Strategies.aspx.</a:t>
            </a:r>
            <a:br>
              <a:rPr lang="pt-PT" sz="1400" b="1" dirty="0">
                <a:solidFill>
                  <a:schemeClr val="accent1"/>
                </a:solidFill>
              </a:rPr>
            </a:br>
            <a:br>
              <a:rPr lang="pt-PT" sz="1400" dirty="0"/>
            </a:br>
            <a:r>
              <a:rPr lang="pt-PT" sz="1400" b="1" dirty="0">
                <a:solidFill>
                  <a:srgbClr val="FF0000"/>
                </a:solidFill>
              </a:rPr>
              <a:t>[23] </a:t>
            </a:r>
            <a:r>
              <a:rPr lang="pt-PT" sz="1400" dirty="0"/>
              <a:t>Para mais informações, consulte: </a:t>
            </a:r>
            <a:r>
              <a:rPr lang="pt-PT" sz="1400" b="1" dirty="0">
                <a:solidFill>
                  <a:schemeClr val="accent1"/>
                </a:solidFill>
              </a:rPr>
              <a:t>https://cybersponse.com/the-difference-between-certs-and-csirts-what-are-they</a:t>
            </a:r>
            <a:br>
              <a:rPr lang="pt-PT" sz="1400" b="1" dirty="0">
                <a:solidFill>
                  <a:schemeClr val="accent1"/>
                </a:solidFill>
              </a:rPr>
            </a:br>
            <a:br>
              <a:rPr lang="pt-PT" sz="1400" dirty="0"/>
            </a:br>
            <a:r>
              <a:rPr lang="pt-PT" sz="1400" b="1" dirty="0">
                <a:solidFill>
                  <a:srgbClr val="FF0000"/>
                </a:solidFill>
              </a:rPr>
              <a:t>[24] </a:t>
            </a:r>
            <a:r>
              <a:rPr lang="pt-PT" sz="1400" dirty="0"/>
              <a:t>Pearse Ryan para Mondaq, </a:t>
            </a:r>
            <a:r>
              <a:rPr lang="pt-PT" sz="1400" b="1" dirty="0">
                <a:solidFill>
                  <a:schemeClr val="accent1"/>
                </a:solidFill>
              </a:rPr>
              <a:t>União Europeia: diretiva de segurança de redes e informações da UE: é possível legislar sobre segurança cibernética? </a:t>
            </a:r>
            <a:r>
              <a:rPr lang="pt-PT" sz="1400" dirty="0"/>
              <a:t>(2014); Comissão Europeia, </a:t>
            </a:r>
            <a:r>
              <a:rPr lang="pt-PT" sz="1400" b="1" dirty="0">
                <a:solidFill>
                  <a:schemeClr val="accent1"/>
                </a:solidFill>
              </a:rPr>
              <a:t>Proposta de diretiva do Parlamento Europeu e do Conselho relativa a medidas destinadas a garantir um elevado nível comum de segurança das redes e da informação em toda a União </a:t>
            </a:r>
            <a:r>
              <a:rPr lang="pt-PT" sz="1400" dirty="0"/>
              <a:t>(2013).</a:t>
            </a:r>
            <a:br>
              <a:rPr lang="pt-PT" sz="1400" dirty="0"/>
            </a:br>
            <a:br>
              <a:rPr lang="pt-PT" sz="1400" dirty="0"/>
            </a:br>
            <a:r>
              <a:rPr lang="pt-PT" sz="1400" b="1" dirty="0">
                <a:solidFill>
                  <a:srgbClr val="FF0000"/>
                </a:solidFill>
              </a:rPr>
              <a:t>[25] </a:t>
            </a:r>
            <a:r>
              <a:rPr lang="pt-PT" sz="1400" b="1" dirty="0">
                <a:solidFill>
                  <a:schemeClr val="accent1"/>
                </a:solidFill>
              </a:rPr>
              <a:t>https://www.enisa.europa.eu/topics/national-cyber-security-strategies/ncss-map.</a:t>
            </a:r>
            <a:br>
              <a:rPr lang="pt-PT" sz="1400" b="1" dirty="0">
                <a:solidFill>
                  <a:schemeClr val="accent1"/>
                </a:solidFill>
              </a:rPr>
            </a:br>
            <a:br>
              <a:rPr lang="pt-PT" sz="1400" dirty="0"/>
            </a:br>
            <a:r>
              <a:rPr lang="pt-PT" sz="1400" b="1" dirty="0">
                <a:solidFill>
                  <a:srgbClr val="FF0000"/>
                </a:solidFill>
              </a:rPr>
              <a:t>[26] </a:t>
            </a:r>
            <a:r>
              <a:rPr lang="pt-PT" sz="1400" dirty="0"/>
              <a:t>Ministério da Comunicação e Tecnologia da Informação (Índia</a:t>
            </a:r>
            <a:r>
              <a:rPr lang="pt-PT" sz="1400" b="1" dirty="0">
                <a:solidFill>
                  <a:schemeClr val="accent1"/>
                </a:solidFill>
              </a:rPr>
              <a:t>), Política Nacional de Segurança Cibernética 2013 </a:t>
            </a:r>
            <a:r>
              <a:rPr lang="pt-PT" sz="1400" dirty="0"/>
              <a:t>(2013).</a:t>
            </a:r>
            <a:endParaRPr lang="en-US" sz="1400" dirty="0"/>
          </a:p>
        </p:txBody>
      </p:sp>
    </p:spTree>
    <p:extLst>
      <p:ext uri="{BB962C8B-B14F-4D97-AF65-F5344CB8AC3E}">
        <p14:creationId xmlns:p14="http://schemas.microsoft.com/office/powerpoint/2010/main" val="3403924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9805</TotalTime>
  <Words>15672</Words>
  <Application>Microsoft Office PowerPoint</Application>
  <PresentationFormat>Apresentação na tela (4:3)</PresentationFormat>
  <Paragraphs>1775</Paragraphs>
  <Slides>105</Slides>
  <Notes>105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105</vt:i4>
      </vt:variant>
    </vt:vector>
  </HeadingPairs>
  <TitlesOfParts>
    <vt:vector size="111" baseType="lpstr">
      <vt:lpstr>Arial</vt:lpstr>
      <vt:lpstr>Arial Unicode MS</vt:lpstr>
      <vt:lpstr>Calibri</vt:lpstr>
      <vt:lpstr>Hind Light</vt:lpstr>
      <vt:lpstr>Wingdings</vt:lpstr>
      <vt:lpstr>Office Theme</vt:lpstr>
      <vt:lpstr>Apresentação do PowerPoint</vt:lpstr>
      <vt:lpstr>Objetivos</vt:lpstr>
      <vt:lpstr>Introdução à Segurança Cibernética e Resiliência</vt:lpstr>
      <vt:lpstr>Introdução à Segurança Cibernética e Resiliência</vt:lpstr>
      <vt:lpstr>Introdução à Segurança Cibernética e Resiliência</vt:lpstr>
      <vt:lpstr>Introdução à Segurança Cibernética e Resiliência</vt:lpstr>
      <vt:lpstr>Introdução à Segurança Cibernética e Resiliência</vt:lpstr>
      <vt:lpstr>Introdução à Segurança Cibernética e Resiliência</vt:lpstr>
      <vt:lpstr>Introdução à Segurança Cibernética e Resiliência</vt:lpstr>
      <vt:lpstr>Introdução à Segurança Cibernética e Resiliência</vt:lpstr>
      <vt:lpstr>A importância da Gestão de Riscos</vt:lpstr>
      <vt:lpstr>Apresentação do PowerPoint</vt:lpstr>
      <vt:lpstr>Apresentação do PowerPoint</vt:lpstr>
      <vt:lpstr>A importância da Gestão de Riscos</vt:lpstr>
      <vt:lpstr>A importância da Gestão de Riscos Quiz</vt:lpstr>
      <vt:lpstr>A importância da Gestão de Riscos Quiz</vt:lpstr>
      <vt:lpstr>A importância da Gestão de Riscos Quiz</vt:lpstr>
      <vt:lpstr>A importância da Gestão de Riscos Quiz</vt:lpstr>
      <vt:lpstr>Colaboração e Coordenação</vt:lpstr>
      <vt:lpstr>Colaboração e Coordenação</vt:lpstr>
      <vt:lpstr>Colaboração e Coordenação</vt:lpstr>
      <vt:lpstr>Colaboração e Coordenação</vt:lpstr>
      <vt:lpstr>Colaboração e Coordenação</vt:lpstr>
      <vt:lpstr>Colaboração e Coordenação</vt:lpstr>
      <vt:lpstr>Colaboração e Coordenação</vt:lpstr>
      <vt:lpstr>Colaboração e Coordenação Parceira Público-Privado</vt:lpstr>
      <vt:lpstr>Colaboração e Coordenação Parceira Público-Privado</vt:lpstr>
      <vt:lpstr>Colaboração e Coordenação Parceira Público-Privado</vt:lpstr>
      <vt:lpstr>Colaboração e Coordenação Parceira Público-Privado</vt:lpstr>
      <vt:lpstr>Colaboração e Coordenação Assistência Técnica</vt:lpstr>
      <vt:lpstr>Colaboração e Coordenação Assistência Técnica</vt:lpstr>
      <vt:lpstr>Colaboração e Coordenação Cooperação Internacional</vt:lpstr>
      <vt:lpstr>Colaboração e Coordenação Cooperação Internacional</vt:lpstr>
      <vt:lpstr>Apresentação do PowerPoint</vt:lpstr>
      <vt:lpstr>Colaboração e Coordenação Quiz</vt:lpstr>
      <vt:lpstr>Colaboração e Coordenação Quiz</vt:lpstr>
      <vt:lpstr>Colaboração e Coordenação Quiz</vt:lpstr>
      <vt:lpstr>Colaboração e Coordenação Quiz</vt:lpstr>
      <vt:lpstr>Colaboração e Coordenação Quiz</vt:lpstr>
      <vt:lpstr>Criando Recursos de Resposta Cibernética</vt:lpstr>
      <vt:lpstr>Criando Recursos de Resposta Cibernética</vt:lpstr>
      <vt:lpstr>Criando Recursos de Resposta Cibernética</vt:lpstr>
      <vt:lpstr>Criando Recursos de Resposta Cibernética</vt:lpstr>
      <vt:lpstr>Apresentação do PowerPoint</vt:lpstr>
      <vt:lpstr>Apresentação do PowerPoint</vt:lpstr>
      <vt:lpstr>Apresentação do PowerPoint</vt:lpstr>
      <vt:lpstr>Apresentação do PowerPoint</vt:lpstr>
      <vt:lpstr>Blocos de Construção de Tecnologia para Segurança</vt:lpstr>
      <vt:lpstr>Blocos de Construção de Tecnologia para Segurança</vt:lpstr>
      <vt:lpstr>Blocos de Construção de Tecnologia para Segurança</vt:lpstr>
      <vt:lpstr>Blocos de Construção de Tecnologia para Segurança</vt:lpstr>
      <vt:lpstr>Blocos de Construção de Tecnologia para Segurança</vt:lpstr>
      <vt:lpstr>Blocos de Construção de Tecnologia para Segurança Quiz</vt:lpstr>
      <vt:lpstr>Blocos de Construção de Tecnologia para Segurança Quiz</vt:lpstr>
      <vt:lpstr>Blocos de Construção de Tecnologia para Segurança Quiz</vt:lpstr>
      <vt:lpstr>Blocos de Construção de Tecnologia para Segurança Quiz</vt:lpstr>
      <vt:lpstr>Infraestrutura Básica da Internet</vt:lpstr>
      <vt:lpstr>Infraestrutura Básica da Internet</vt:lpstr>
      <vt:lpstr>Infraestrutura Básica da Internet</vt:lpstr>
      <vt:lpstr>Infraestrutura Básica da Internet</vt:lpstr>
      <vt:lpstr>Infraestrutura Básica da Internet</vt:lpstr>
      <vt:lpstr>Infraestrutura Básica da Internet Quiz</vt:lpstr>
      <vt:lpstr>Infraestrutura Básica da Internet Quiz</vt:lpstr>
      <vt:lpstr>Apresentação do PowerPoint</vt:lpstr>
      <vt:lpstr>Apresentação do PowerPoint</vt:lpstr>
      <vt:lpstr>Protegendo novas tecnologias, como IoT</vt:lpstr>
      <vt:lpstr>Protegendo novas tecnologias, como IoT</vt:lpstr>
      <vt:lpstr>Protegendo novas tecnologias, como IoT</vt:lpstr>
      <vt:lpstr>Protegendo novas tecnologias, como IoT</vt:lpstr>
      <vt:lpstr>Protegendo novas tecnologias, como IoT</vt:lpstr>
      <vt:lpstr>Protegendo novas tecnologias, como IoT</vt:lpstr>
      <vt:lpstr>Protegendo novas tecnologias, como IoT</vt:lpstr>
      <vt:lpstr>Apresentação do PowerPoint</vt:lpstr>
      <vt:lpstr>Apresentação do PowerPoint</vt:lpstr>
      <vt:lpstr>Apresentação do PowerPoint</vt:lpstr>
      <vt:lpstr>Apresentação do PowerPoint</vt:lpstr>
      <vt:lpstr>Apresentação do PowerPoint</vt:lpstr>
      <vt:lpstr>Guerra Cibernética e Paz</vt:lpstr>
      <vt:lpstr>Guerra Cibernética e Paz</vt:lpstr>
      <vt:lpstr>Guerra Cibernética e Paz</vt:lpstr>
      <vt:lpstr>Guerra Cibernética e Paz</vt:lpstr>
      <vt:lpstr>Guerra Cibernética e Paz</vt:lpstr>
      <vt:lpstr>Guerra Cibernética e Paz</vt:lpstr>
      <vt:lpstr>Guerra Cibernética e Paz Quiz</vt:lpstr>
      <vt:lpstr>Guerra Cibernética e Paz Quiz</vt:lpstr>
      <vt:lpstr>Guerra Cibernética e Paz Quiz</vt:lpstr>
      <vt:lpstr>Guerra Cibernética e Paz Quiz</vt:lpstr>
      <vt:lpstr>Guerra Cibernética e Paz Quiz</vt:lpstr>
      <vt:lpstr>Resumo</vt:lpstr>
      <vt:lpstr>Resumo</vt:lpstr>
      <vt:lpstr>Resumo</vt:lpstr>
      <vt:lpstr>Resumo</vt:lpstr>
      <vt:lpstr>Resumo</vt:lpstr>
      <vt:lpstr>Resumo</vt:lpstr>
      <vt:lpstr>Resumo</vt:lpstr>
      <vt:lpstr>Recursos do módulo Referências</vt:lpstr>
      <vt:lpstr>Recursos do módulo Referências</vt:lpstr>
      <vt:lpstr>Recursos do módulo Referências</vt:lpstr>
      <vt:lpstr>Recursos do módulo Referências</vt:lpstr>
      <vt:lpstr>Recursos do módulo Referências</vt:lpstr>
      <vt:lpstr>Recursos do módulo Referências</vt:lpstr>
      <vt:lpstr>Recursos do módulo Referências</vt:lpstr>
      <vt:lpstr>Recursos do módulo Referências</vt:lpstr>
      <vt:lpstr>Recursos do módulo Notas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Initiatives</dc:title>
  <dc:creator>Zakir</dc:creator>
  <cp:lastModifiedBy>Max Campos</cp:lastModifiedBy>
  <cp:revision>146</cp:revision>
  <dcterms:created xsi:type="dcterms:W3CDTF">2020-05-22T20:54:00Z</dcterms:created>
  <dcterms:modified xsi:type="dcterms:W3CDTF">2020-06-14T21:32:16Z</dcterms:modified>
</cp:coreProperties>
</file>