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708" r:id="rId3"/>
    <p:sldMasterId id="2147483709" r:id="rId4"/>
    <p:sldMasterId id="2147483710" r:id="rId5"/>
    <p:sldMasterId id="2147483711" r:id="rId6"/>
    <p:sldMasterId id="2147483712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</p:sldIdLst>
  <p:sldSz cy="6858000" cx="12192000"/>
  <p:notesSz cx="6858000" cy="9144000"/>
  <p:embeddedFontLst>
    <p:embeddedFont>
      <p:font typeface="Hind"/>
      <p:regular r:id="rId15"/>
      <p:bold r:id="rId16"/>
    </p:embeddedFont>
    <p:embeddedFont>
      <p:font typeface="Hind Light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" Type="http://schemas.openxmlformats.org/officeDocument/2006/relationships/theme" Target="theme/theme6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1.xml"/><Relationship Id="rId15" Type="http://schemas.openxmlformats.org/officeDocument/2006/relationships/font" Target="fonts/Hind-regular.fntdata"/><Relationship Id="rId14" Type="http://schemas.openxmlformats.org/officeDocument/2006/relationships/slide" Target="slides/slide6.xml"/><Relationship Id="rId17" Type="http://schemas.openxmlformats.org/officeDocument/2006/relationships/font" Target="fonts/HindLight-regular.fntdata"/><Relationship Id="rId16" Type="http://schemas.openxmlformats.org/officeDocument/2006/relationships/font" Target="fonts/Hind-bold.fntdata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18" Type="http://schemas.openxmlformats.org/officeDocument/2006/relationships/font" Target="fonts/HindLight-bold.fntdata"/><Relationship Id="rId7" Type="http://schemas.openxmlformats.org/officeDocument/2006/relationships/slideMaster" Target="slideMasters/slideMaster5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4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Olá, sou Alexsandro Cardoso Carvalho, membro do capítulo brasileiro da Internet Society.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Nesta seção abordarei algumas questões para defesa da criptografia em comunidades  e grupos específicos.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Na Internet Society, desenvolvemos informações sobre os componentes técnicos da criptografia dos quais você provavelmente já ouviu falar antes, mas também fornecemos informações sobre como a criptografia afeta comunidades e grupos específicos. Usamos essas abordagens para criar informações e conteúdos, como fichas técnicas e postagens em blogs, que podemos usar para informar os formuladores de políticas e outros parceiros da sociedade civil e do público em geral.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1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6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O primeira grupo sobre a qual vou falar é a comunidade lgbtq+.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Essa mensagem foi elaborada juntamente com nossos parceiros da organização estadunidense LGBT TECH e nós também temos uma ficha técnica que você pode encontrar em nosso site. Aqui apresento algumas questões relevantes.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A primeira é que a criptografia permite privacidade para quem quer se conectar online ou se declarar publicamente LGBTQ+.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As pessoas nesta comunidade podem querer se conectar com outras pessoas e encontrar apoio à medida que o processo avança, para se declarar publicamente com segurança. Sem criptografia, essas comunicações pessoais e altamente privadas podem estar em risco.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A criptografia também protege o acesso à assistência médica para as pessoas membros dessa comunidade. A telemedicina já é um recurso importante que a criptografia protege e muitos nesta comunidade têm problemas de saúde específicos. Por exemplo, pessoas trans podem procurar ajuda médica durante a sua transição e procuram médicos para avaliar opções que as ajudem, e isso é obviamente uma comunicação extremamente pessoal e privada entre médico e paciente, que a criptografia protege.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Por último e não menos importante é a proteção contra a discriminação. Por exemplo, nos Estados Unidos, 28 dos 50 Estados não protegem contra a discriminação pela  orientação sexual e identidade de gênero. Em outros países do mundo, identificar-se como membro da comunidade LGBTQ + pode ser punido com a morte. Há consequências muito reais para essa comunidade - quando elas não utilizam criptografia. Portanto, a criptografia garante que, quando os membros desta comunidade tenham comunicações pessoais on-line, eles não corram o risco de perder empregos, casas, liberdades ou até mesmo suas vidas.</a:t>
            </a:r>
            <a:endParaRPr/>
          </a:p>
        </p:txBody>
      </p:sp>
      <p:sp>
        <p:nvSpPr>
          <p:cNvPr id="304" name="Google Shape;304;p6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7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A segunda comunidade sobre a qual vou falar é sobre jornalistas. Trabalhamos com o comitê que protege os jornalistas para criar esta mensagem e criamos uma ficha técnica que você pode encontrar em nosso site.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A primeira razão pela qual a criptografia é tão importante para os jornalistas é porque ela permite que eles se conectem com segurança às suas fontes. Se um jornalista está trabalhando em um assunto delicado, pode estar colocando em risco o trabalho deles e até a vida de suas fontes.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É aqui que a criptografia e as comunicações seguras são muito importantes. A criptografia permite que os jornalistas contem essas histórias confidenciais com segurança e também permite que as fontes se conectem com os jornalistas e compartilhem suas histórias sem medo de retaliação.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A segunda razão pela qual a criptografia é tão importante para o jornalismo é porque ela ajuda a proteger a integridade das informações que lemos online. Quando a mídia publica um artigo, a criptografia protege a web e também os veículos de mídia. Quando vamos à web ou à mídia, não duvidamos que as informações que vemos tenham sido alteradas ou comprometidas entre editores e leitores. Estamos lendo o que o veículo de mídia pretendia que lêssemos graças à criptografia.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A criptografia também permite que os jornalistas cobrem e responsabilizem os governos e instituições. Uma imprensa livre serve para responsabilizar as instituições que dirigem e afetam </a:t>
            </a:r>
            <a:r>
              <a:rPr b="1" lang="pt-BR" sz="1100">
                <a:solidFill>
                  <a:schemeClr val="dk1"/>
                </a:solidFill>
              </a:rPr>
              <a:t>sociedade e governos</a:t>
            </a:r>
            <a:r>
              <a:rPr lang="pt-BR" sz="1100">
                <a:solidFill>
                  <a:schemeClr val="dk1"/>
                </a:solidFill>
              </a:rPr>
              <a:t>, empresas ou grandes organizações.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Se não tivermos criptografia, essas instituições poderão acessar investigações, conversas e fontes de jornalistas e alterar essas informações. Valorizamos o jornalismo por causa das informações que eles podem descobrir sobre essas instituições e a falta de criptografia pode comprometer esse valor.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Finalmente, sem criptografia, os jornalistas podem ser impedidos de publicar conteúdo arriscado. Os jornalistas costumam ser </a:t>
            </a:r>
            <a:r>
              <a:rPr b="1" lang="pt-BR" sz="1100">
                <a:solidFill>
                  <a:schemeClr val="dk1"/>
                </a:solidFill>
              </a:rPr>
              <a:t>alvo de </a:t>
            </a:r>
            <a:r>
              <a:rPr lang="pt-BR" sz="1100">
                <a:solidFill>
                  <a:schemeClr val="dk1"/>
                </a:solidFill>
              </a:rPr>
              <a:t>assédio online ou na vida real, como ameaças ou roubo, que é quando alguém pode encontrar informações pessoais em nível individual e fazer com que sejam publicadas online. Os jornalistas confiam na criptografia para proteger suas informações pessoais, para que possam realizar seu trabalho com segurança, sem medo de reação e assédio. Para obter mais informações sobre como a criptografia afeta os jornalistas, visite internetsociety.org e veja nossa publicação no Blog e nossa ficha técnica sobre esse tópico.</a:t>
            </a:r>
            <a:endParaRPr/>
          </a:p>
        </p:txBody>
      </p:sp>
      <p:sp>
        <p:nvSpPr>
          <p:cNvPr id="312" name="Google Shape;312;p7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8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</a:rPr>
              <a:t>O último tópico que vou abordar hoje é sobre filhos. As crianças são muito vulneráveis ​​e estão cada vez mais on-line, por isso precisamos de criptografia para protegê-las. Um grande problema que vimos nos noticiários é a necessidade de proteger Babás eletrônicas e monitores inteligentes (para bebês e crianças). Os pais relataram que pessoas de fora conseguiram acessar estes monitores e se comunicar com crianças, o que obviamente representa uma grande ameaça à segurança delas, especialmente quando estão em seu próprio quarto ou na creche.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</a:rPr>
              <a:t>Com criptografia forte, podemos impedir que bandidos acessem essas câmeras, garantindo que </a:t>
            </a:r>
            <a:r>
              <a:rPr b="1" lang="pt-BR" sz="1100">
                <a:solidFill>
                  <a:schemeClr val="dk1"/>
                </a:solidFill>
              </a:rPr>
              <a:t>a vigilância </a:t>
            </a:r>
            <a:r>
              <a:rPr lang="pt-BR" sz="1100">
                <a:solidFill>
                  <a:schemeClr val="dk1"/>
                </a:solidFill>
              </a:rPr>
              <a:t>fique apenas acessível aos pais.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</a:rPr>
              <a:t>Também estamos vendo um aumento no atividade escolar online. Como muitas escolas cancelaram as aulas presenciais, devido ao covid-19, as crianças dependem cada vez mais da Internet para se comunicar com seus professores e concluir um atividade escolar. A criptografia pode ajudar a garantir que os alunos tenham comunicações seguras com seus professores e que estejam protegidos das pessoas más enquanto estudam on-line durante a pandemia e até no futuro.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</a:rPr>
              <a:t>A criptografia também protege os cuidados de saúde das crianças. Como mencionado anteriormente, a telemedicina é um recurso que envolve dados altamente pessoais e a criptografia é usada para manter essas informações em sigilo. Os pais estão naturalmente preocupados com as informações médicas de seus filhos, especialmente porque o covid-19 leva os médicos a consultarem on-line. Com os prontuários cada vez mais on-line e com um aumento no número de prestadores de serviços de saúde fazendo consultas por meio de videochamadas, a criptografia é essencial para garantir aos pais que ninguém pode roubar e comprometer as informações médicas de seus filhos.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</a:rPr>
              <a:t>Por fim, a criptografia ajuda a proteger as comunicações on-line das crianças, já que as crianças passam mais tempo fora da escola, utilizando os serviços de comunicação e videochamada para se comunicar com seus amigos.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As crianças são uma população em risco, especialmente online, e a criptografia garante que uma chamada de vídeo ou bate-papo entre amigos seja mantida apenas entre eles. - Entre os Amigos -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321" name="Google Shape;321;p8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4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</a:rPr>
              <a:t>Na Internet Society, estamos continuamente desenvolvendo abordagens mais específicas para diferentes comunidades e também trabalhando para encontrar novos parceiros que queiram trabalhar conosco.. Se você estiver interessado, não hesite em nos contactar. Esperamos que essas abordagens ajudem você a ver um problema altamente técnico, como a criptografia, como algo mais pessoal e humano.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</a:rPr>
              <a:t>Obrigado.</a:t>
            </a:r>
            <a:endParaRPr/>
          </a:p>
        </p:txBody>
      </p:sp>
      <p:sp>
        <p:nvSpPr>
          <p:cNvPr id="330" name="Google Shape;330;p14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7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7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540000" y="435168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2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2"/>
          <p:cNvSpPr txBox="1"/>
          <p:nvPr>
            <p:ph idx="4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54000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2" type="body"/>
          </p:nvPr>
        </p:nvSpPr>
        <p:spPr>
          <a:xfrm>
            <a:off x="192528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3" type="body"/>
          </p:nvPr>
        </p:nvSpPr>
        <p:spPr>
          <a:xfrm>
            <a:off x="331092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4" type="body"/>
          </p:nvPr>
        </p:nvSpPr>
        <p:spPr>
          <a:xfrm>
            <a:off x="54000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5" type="body"/>
          </p:nvPr>
        </p:nvSpPr>
        <p:spPr>
          <a:xfrm>
            <a:off x="192528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6" type="body"/>
          </p:nvPr>
        </p:nvSpPr>
        <p:spPr>
          <a:xfrm>
            <a:off x="331092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" type="subTitle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2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2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3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3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3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3"/>
          <p:cNvSpPr txBox="1"/>
          <p:nvPr>
            <p:ph idx="3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4"/>
          <p:cNvSpPr txBox="1"/>
          <p:nvPr>
            <p:ph idx="1" type="body"/>
          </p:nvPr>
        </p:nvSpPr>
        <p:spPr>
          <a:xfrm>
            <a:off x="540000" y="435168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4"/>
          <p:cNvSpPr txBox="1"/>
          <p:nvPr>
            <p:ph idx="2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5"/>
          <p:cNvSpPr txBox="1"/>
          <p:nvPr>
            <p:ph idx="4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6"/>
          <p:cNvSpPr txBox="1"/>
          <p:nvPr>
            <p:ph idx="1" type="body"/>
          </p:nvPr>
        </p:nvSpPr>
        <p:spPr>
          <a:xfrm>
            <a:off x="54000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6"/>
          <p:cNvSpPr txBox="1"/>
          <p:nvPr>
            <p:ph idx="2" type="body"/>
          </p:nvPr>
        </p:nvSpPr>
        <p:spPr>
          <a:xfrm>
            <a:off x="192528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6"/>
          <p:cNvSpPr txBox="1"/>
          <p:nvPr>
            <p:ph idx="3" type="body"/>
          </p:nvPr>
        </p:nvSpPr>
        <p:spPr>
          <a:xfrm>
            <a:off x="331092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4" type="body"/>
          </p:nvPr>
        </p:nvSpPr>
        <p:spPr>
          <a:xfrm>
            <a:off x="54000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5" type="body"/>
          </p:nvPr>
        </p:nvSpPr>
        <p:spPr>
          <a:xfrm>
            <a:off x="192528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6"/>
          <p:cNvSpPr txBox="1"/>
          <p:nvPr>
            <p:ph idx="6" type="body"/>
          </p:nvPr>
        </p:nvSpPr>
        <p:spPr>
          <a:xfrm>
            <a:off x="331092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9"/>
          <p:cNvSpPr txBox="1"/>
          <p:nvPr>
            <p:ph idx="1" type="subTitle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0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30"/>
          <p:cNvSpPr txBox="1"/>
          <p:nvPr>
            <p:ph idx="1" type="body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1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31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3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34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34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34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35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35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35"/>
          <p:cNvSpPr txBox="1"/>
          <p:nvPr>
            <p:ph idx="3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36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36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6"/>
          <p:cNvSpPr txBox="1"/>
          <p:nvPr>
            <p:ph idx="3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37"/>
          <p:cNvSpPr txBox="1"/>
          <p:nvPr>
            <p:ph idx="1" type="body"/>
          </p:nvPr>
        </p:nvSpPr>
        <p:spPr>
          <a:xfrm>
            <a:off x="540000" y="435168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37"/>
          <p:cNvSpPr txBox="1"/>
          <p:nvPr>
            <p:ph idx="2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8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8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38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38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38"/>
          <p:cNvSpPr txBox="1"/>
          <p:nvPr>
            <p:ph idx="4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39"/>
          <p:cNvSpPr txBox="1"/>
          <p:nvPr>
            <p:ph idx="1" type="body"/>
          </p:nvPr>
        </p:nvSpPr>
        <p:spPr>
          <a:xfrm>
            <a:off x="54000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39"/>
          <p:cNvSpPr txBox="1"/>
          <p:nvPr>
            <p:ph idx="2" type="body"/>
          </p:nvPr>
        </p:nvSpPr>
        <p:spPr>
          <a:xfrm>
            <a:off x="192528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39"/>
          <p:cNvSpPr txBox="1"/>
          <p:nvPr>
            <p:ph idx="3" type="body"/>
          </p:nvPr>
        </p:nvSpPr>
        <p:spPr>
          <a:xfrm>
            <a:off x="331092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39"/>
          <p:cNvSpPr txBox="1"/>
          <p:nvPr>
            <p:ph idx="4" type="body"/>
          </p:nvPr>
        </p:nvSpPr>
        <p:spPr>
          <a:xfrm>
            <a:off x="54000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39"/>
          <p:cNvSpPr txBox="1"/>
          <p:nvPr>
            <p:ph idx="5" type="body"/>
          </p:nvPr>
        </p:nvSpPr>
        <p:spPr>
          <a:xfrm>
            <a:off x="192528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39"/>
          <p:cNvSpPr txBox="1"/>
          <p:nvPr>
            <p:ph idx="6" type="body"/>
          </p:nvPr>
        </p:nvSpPr>
        <p:spPr>
          <a:xfrm>
            <a:off x="331092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42"/>
          <p:cNvSpPr txBox="1"/>
          <p:nvPr>
            <p:ph idx="1" type="subTitle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0" name="Google Shape;190;p43"/>
          <p:cNvSpPr txBox="1"/>
          <p:nvPr>
            <p:ph idx="1" type="body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44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44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46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47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47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47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8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48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48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p48"/>
          <p:cNvSpPr txBox="1"/>
          <p:nvPr>
            <p:ph idx="3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4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49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2" name="Google Shape;212;p49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49"/>
          <p:cNvSpPr txBox="1"/>
          <p:nvPr>
            <p:ph idx="3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0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50"/>
          <p:cNvSpPr txBox="1"/>
          <p:nvPr>
            <p:ph idx="1" type="body"/>
          </p:nvPr>
        </p:nvSpPr>
        <p:spPr>
          <a:xfrm>
            <a:off x="540000" y="435168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50"/>
          <p:cNvSpPr txBox="1"/>
          <p:nvPr>
            <p:ph idx="2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5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51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51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51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" name="Google Shape;223;p51"/>
          <p:cNvSpPr txBox="1"/>
          <p:nvPr>
            <p:ph idx="4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5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p52"/>
          <p:cNvSpPr txBox="1"/>
          <p:nvPr>
            <p:ph idx="1" type="body"/>
          </p:nvPr>
        </p:nvSpPr>
        <p:spPr>
          <a:xfrm>
            <a:off x="54000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7" name="Google Shape;227;p52"/>
          <p:cNvSpPr txBox="1"/>
          <p:nvPr>
            <p:ph idx="2" type="body"/>
          </p:nvPr>
        </p:nvSpPr>
        <p:spPr>
          <a:xfrm>
            <a:off x="192528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8" name="Google Shape;228;p52"/>
          <p:cNvSpPr txBox="1"/>
          <p:nvPr>
            <p:ph idx="3" type="body"/>
          </p:nvPr>
        </p:nvSpPr>
        <p:spPr>
          <a:xfrm>
            <a:off x="331092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9" name="Google Shape;229;p52"/>
          <p:cNvSpPr txBox="1"/>
          <p:nvPr>
            <p:ph idx="4" type="body"/>
          </p:nvPr>
        </p:nvSpPr>
        <p:spPr>
          <a:xfrm>
            <a:off x="54000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52"/>
          <p:cNvSpPr txBox="1"/>
          <p:nvPr>
            <p:ph idx="5" type="body"/>
          </p:nvPr>
        </p:nvSpPr>
        <p:spPr>
          <a:xfrm>
            <a:off x="192528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1" name="Google Shape;231;p52"/>
          <p:cNvSpPr txBox="1"/>
          <p:nvPr>
            <p:ph idx="6" type="body"/>
          </p:nvPr>
        </p:nvSpPr>
        <p:spPr>
          <a:xfrm>
            <a:off x="331092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 Slide" type="blank">
  <p:cSld name="BLANK"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x">
  <p:cSld name="TITLE_AND_BODY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5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9" name="Google Shape;249;p55"/>
          <p:cNvSpPr txBox="1"/>
          <p:nvPr>
            <p:ph idx="1" type="subTitle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" type="obj">
  <p:cSld name="OBJECT"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56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2" name="Google Shape;252;p56"/>
          <p:cNvSpPr txBox="1"/>
          <p:nvPr>
            <p:ph idx="1" type="body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" type="twoObj">
  <p:cSld name="TWO_OBJECTS"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57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57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6" name="Google Shape;256;p57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58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59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60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3" name="Google Shape;263;p60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60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5" name="Google Shape;265;p60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61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8" name="Google Shape;268;p61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9" name="Google Shape;269;p61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0" name="Google Shape;270;p61"/>
          <p:cNvSpPr txBox="1"/>
          <p:nvPr>
            <p:ph idx="3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62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3" name="Google Shape;273;p62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4" name="Google Shape;274;p62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5" name="Google Shape;275;p62"/>
          <p:cNvSpPr txBox="1"/>
          <p:nvPr>
            <p:ph idx="3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Content over Content" type="objOverTx">
  <p:cSld name="OBJECT_OVER_TEXT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6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8" name="Google Shape;278;p63"/>
          <p:cNvSpPr txBox="1"/>
          <p:nvPr>
            <p:ph idx="1" type="body"/>
          </p:nvPr>
        </p:nvSpPr>
        <p:spPr>
          <a:xfrm>
            <a:off x="540000" y="435168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9" name="Google Shape;279;p63"/>
          <p:cNvSpPr txBox="1"/>
          <p:nvPr>
            <p:ph idx="2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4 Content" type="fourObj">
  <p:cSld name="FOUR_OBJECTS"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64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2" name="Google Shape;282;p64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3" name="Google Shape;283;p64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4" name="Google Shape;284;p64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5" name="Google Shape;285;p64"/>
          <p:cNvSpPr txBox="1"/>
          <p:nvPr>
            <p:ph idx="4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entered Text" type="objOnly">
  <p:cSld name="OBJECT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idx="1"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6 Content">
  <p:cSld name="Title, 6 Content"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65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8" name="Google Shape;288;p65"/>
          <p:cNvSpPr txBox="1"/>
          <p:nvPr>
            <p:ph idx="1" type="body"/>
          </p:nvPr>
        </p:nvSpPr>
        <p:spPr>
          <a:xfrm>
            <a:off x="54000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9" name="Google Shape;289;p65"/>
          <p:cNvSpPr txBox="1"/>
          <p:nvPr>
            <p:ph idx="2" type="body"/>
          </p:nvPr>
        </p:nvSpPr>
        <p:spPr>
          <a:xfrm>
            <a:off x="192528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0" name="Google Shape;290;p65"/>
          <p:cNvSpPr txBox="1"/>
          <p:nvPr>
            <p:ph idx="3" type="body"/>
          </p:nvPr>
        </p:nvSpPr>
        <p:spPr>
          <a:xfrm>
            <a:off x="3310920" y="435168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1" name="Google Shape;291;p65"/>
          <p:cNvSpPr txBox="1"/>
          <p:nvPr>
            <p:ph idx="4" type="body"/>
          </p:nvPr>
        </p:nvSpPr>
        <p:spPr>
          <a:xfrm>
            <a:off x="54000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2" name="Google Shape;292;p65"/>
          <p:cNvSpPr txBox="1"/>
          <p:nvPr>
            <p:ph idx="5" type="body"/>
          </p:nvPr>
        </p:nvSpPr>
        <p:spPr>
          <a:xfrm>
            <a:off x="192528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3" name="Google Shape;293;p65"/>
          <p:cNvSpPr txBox="1"/>
          <p:nvPr>
            <p:ph idx="6" type="body"/>
          </p:nvPr>
        </p:nvSpPr>
        <p:spPr>
          <a:xfrm>
            <a:off x="3310920" y="4822920"/>
            <a:ext cx="131904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and Content" type="twoObjAndObj">
  <p:cSld name="TWO_OBJECTS_AND_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2" type="body"/>
          </p:nvPr>
        </p:nvSpPr>
        <p:spPr>
          <a:xfrm>
            <a:off x="263952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3" type="body"/>
          </p:nvPr>
        </p:nvSpPr>
        <p:spPr>
          <a:xfrm>
            <a:off x="54000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Content and 2 Content" type="objAndTwoObj">
  <p:cSld name="OBJECT_AND_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" type="body"/>
          </p:nvPr>
        </p:nvSpPr>
        <p:spPr>
          <a:xfrm>
            <a:off x="540000" y="4351680"/>
            <a:ext cx="199908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3" type="body"/>
          </p:nvPr>
        </p:nvSpPr>
        <p:spPr>
          <a:xfrm>
            <a:off x="2639520" y="482292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2 Content over Content" type="twoObjOverTx">
  <p:cSld name="TWO_OBJECTS_OVER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4000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2639520" y="4351680"/>
            <a:ext cx="199908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540000" y="4822920"/>
            <a:ext cx="4097160" cy="429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4.jpg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1.xml"/><Relationship Id="rId16" Type="http://schemas.openxmlformats.org/officeDocument/2006/relationships/theme" Target="../theme/theme6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5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/Relationships>
</file>

<file path=ppt/slideMasters/_rels/slideMaster4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5.xml"/><Relationship Id="rId1" Type="http://schemas.openxmlformats.org/officeDocument/2006/relationships/image" Target="../media/image5.jp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47.xml"/><Relationship Id="rId16" Type="http://schemas.openxmlformats.org/officeDocument/2006/relationships/theme" Target="../theme/theme4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/Relationships>
</file>

<file path=ppt/slideMasters/_rels/slideMaster5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7.xml"/><Relationship Id="rId1" Type="http://schemas.openxmlformats.org/officeDocument/2006/relationships/image" Target="../media/image6.jp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59.xml"/><Relationship Id="rId16" Type="http://schemas.openxmlformats.org/officeDocument/2006/relationships/theme" Target="../theme/theme5.xml"/><Relationship Id="rId5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2.xml"/><Relationship Id="rId8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3520" y="6145200"/>
            <a:ext cx="344160" cy="344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9880" y="2970360"/>
            <a:ext cx="1728360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 txBox="1"/>
          <p:nvPr>
            <p:ph type="title"/>
          </p:nvPr>
        </p:nvSpPr>
        <p:spPr>
          <a:xfrm>
            <a:off x="540000" y="2856600"/>
            <a:ext cx="111092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540000" y="560556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" name="Google Shape;14;p1"/>
          <p:cNvSpPr txBox="1"/>
          <p:nvPr>
            <p:ph idx="2" type="body"/>
          </p:nvPr>
        </p:nvSpPr>
        <p:spPr>
          <a:xfrm>
            <a:off x="540000" y="573840"/>
            <a:ext cx="4097160" cy="4069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EF2EC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33520" y="6145200"/>
            <a:ext cx="344160" cy="34416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8918640" y="6342120"/>
            <a:ext cx="2742840" cy="1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i="0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" name="Google Shape;66;p14"/>
          <p:cNvSpPr txBox="1"/>
          <p:nvPr>
            <p:ph type="title"/>
          </p:nvPr>
        </p:nvSpPr>
        <p:spPr>
          <a:xfrm>
            <a:off x="541440" y="566640"/>
            <a:ext cx="11109240" cy="782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541440" y="1572840"/>
            <a:ext cx="11120040" cy="4270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EF2EC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2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33520" y="6145200"/>
            <a:ext cx="344160" cy="34416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7"/>
          <p:cNvSpPr txBox="1"/>
          <p:nvPr>
            <p:ph type="title"/>
          </p:nvPr>
        </p:nvSpPr>
        <p:spPr>
          <a:xfrm>
            <a:off x="541080" y="567000"/>
            <a:ext cx="11120760" cy="794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9" name="Google Shape;119;p27"/>
          <p:cNvSpPr txBox="1"/>
          <p:nvPr>
            <p:ph idx="12" type="sldNum"/>
          </p:nvPr>
        </p:nvSpPr>
        <p:spPr>
          <a:xfrm>
            <a:off x="8918640" y="6342120"/>
            <a:ext cx="2742840" cy="1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27"/>
          <p:cNvSpPr txBox="1"/>
          <p:nvPr>
            <p:ph idx="1" type="body"/>
          </p:nvPr>
        </p:nvSpPr>
        <p:spPr>
          <a:xfrm>
            <a:off x="541080" y="1572480"/>
            <a:ext cx="5347440" cy="37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1" name="Google Shape;121;p27"/>
          <p:cNvSpPr txBox="1"/>
          <p:nvPr>
            <p:ph idx="2" type="body"/>
          </p:nvPr>
        </p:nvSpPr>
        <p:spPr>
          <a:xfrm>
            <a:off x="6302880" y="1572480"/>
            <a:ext cx="5346360" cy="37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3520" y="6145200"/>
            <a:ext cx="344160" cy="34416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40"/>
          <p:cNvSpPr/>
          <p:nvPr/>
        </p:nvSpPr>
        <p:spPr>
          <a:xfrm>
            <a:off x="540000" y="2281320"/>
            <a:ext cx="9000720" cy="9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Gracias.</a:t>
            </a:r>
            <a:endParaRPr b="0" sz="6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40"/>
          <p:cNvSpPr txBox="1"/>
          <p:nvPr>
            <p:ph idx="1" type="body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74" name="Google Shape;174;p40"/>
          <p:cNvSpPr txBox="1"/>
          <p:nvPr>
            <p:ph idx="12" type="sldNum"/>
          </p:nvPr>
        </p:nvSpPr>
        <p:spPr>
          <a:xfrm>
            <a:off x="8918640" y="6342120"/>
            <a:ext cx="2742840" cy="1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5" name="Google Shape;175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520" y="6145200"/>
            <a:ext cx="344160" cy="34416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40"/>
          <p:cNvSpPr/>
          <p:nvPr/>
        </p:nvSpPr>
        <p:spPr>
          <a:xfrm>
            <a:off x="9888480" y="5189400"/>
            <a:ext cx="1812600" cy="490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internetsociety.org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@internetsociety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40"/>
          <p:cNvSpPr/>
          <p:nvPr/>
        </p:nvSpPr>
        <p:spPr>
          <a:xfrm>
            <a:off x="7759800" y="2653920"/>
            <a:ext cx="1574640" cy="57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Rue Vallin 2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CH-1201 Geneva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Switzerland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40"/>
          <p:cNvSpPr/>
          <p:nvPr/>
        </p:nvSpPr>
        <p:spPr>
          <a:xfrm>
            <a:off x="9888480" y="2653920"/>
            <a:ext cx="1574640" cy="6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11710 Plaza America Drive Suite 400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Reston, VA 20190, USA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40"/>
          <p:cNvSpPr/>
          <p:nvPr/>
        </p:nvSpPr>
        <p:spPr>
          <a:xfrm>
            <a:off x="7759800" y="3522600"/>
            <a:ext cx="1939320" cy="57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Rambla Republica de Mexico 6125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11000 Montevideo,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Uruguay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40"/>
          <p:cNvSpPr/>
          <p:nvPr/>
        </p:nvSpPr>
        <p:spPr>
          <a:xfrm>
            <a:off x="9888480" y="4432680"/>
            <a:ext cx="1574640" cy="6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3 Temasek Avenue, Level 21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Centennial Tower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Singapore 039190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40"/>
          <p:cNvSpPr/>
          <p:nvPr/>
        </p:nvSpPr>
        <p:spPr>
          <a:xfrm>
            <a:off x="7759800" y="4432680"/>
            <a:ext cx="1574640" cy="6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Science Park 400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1098 XH Amsterdam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Netherlands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40"/>
          <p:cNvSpPr/>
          <p:nvPr/>
        </p:nvSpPr>
        <p:spPr>
          <a:xfrm>
            <a:off x="9888480" y="3522600"/>
            <a:ext cx="1773000" cy="6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66 Centrepoint Drive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Nepean, Ontario, K2G 6J5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Canada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40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Google Shape;233;p5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3520" y="6145200"/>
            <a:ext cx="344160" cy="34416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53"/>
          <p:cNvSpPr/>
          <p:nvPr/>
        </p:nvSpPr>
        <p:spPr>
          <a:xfrm>
            <a:off x="540000" y="2281320"/>
            <a:ext cx="6495840" cy="9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Involúcrate.</a:t>
            </a:r>
            <a:endParaRPr b="0" sz="6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53"/>
          <p:cNvSpPr txBox="1"/>
          <p:nvPr>
            <p:ph idx="1" type="body"/>
          </p:nvPr>
        </p:nvSpPr>
        <p:spPr>
          <a:xfrm>
            <a:off x="540000" y="435168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36" name="Google Shape;236;p53"/>
          <p:cNvSpPr txBox="1"/>
          <p:nvPr>
            <p:ph idx="12" type="sldNum"/>
          </p:nvPr>
        </p:nvSpPr>
        <p:spPr>
          <a:xfrm>
            <a:off x="8918640" y="6342120"/>
            <a:ext cx="2742840" cy="1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None/>
              <a:defRPr b="0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7" name="Google Shape;237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520" y="6145200"/>
            <a:ext cx="344160" cy="34416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53"/>
          <p:cNvSpPr/>
          <p:nvPr/>
        </p:nvSpPr>
        <p:spPr>
          <a:xfrm>
            <a:off x="9888480" y="5189400"/>
            <a:ext cx="1812600" cy="490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internetsociety.org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@internetsociety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53"/>
          <p:cNvSpPr/>
          <p:nvPr/>
        </p:nvSpPr>
        <p:spPr>
          <a:xfrm>
            <a:off x="7759800" y="2653920"/>
            <a:ext cx="1574640" cy="57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Rue Vallin 2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CH-1201 Geneva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Switzerland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53"/>
          <p:cNvSpPr/>
          <p:nvPr/>
        </p:nvSpPr>
        <p:spPr>
          <a:xfrm>
            <a:off x="9888480" y="2653920"/>
            <a:ext cx="1574640" cy="6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11710 Plaza America Drive Suite 400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Reston, VA 20190, USA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53"/>
          <p:cNvSpPr/>
          <p:nvPr/>
        </p:nvSpPr>
        <p:spPr>
          <a:xfrm>
            <a:off x="7759800" y="3522600"/>
            <a:ext cx="1939320" cy="570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Rambla Republica de Mexico 6125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11000 Montevideo,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Uruguay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53"/>
          <p:cNvSpPr/>
          <p:nvPr/>
        </p:nvSpPr>
        <p:spPr>
          <a:xfrm>
            <a:off x="9888480" y="4432680"/>
            <a:ext cx="1574640" cy="6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3 Temasek Avenue, Level 21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Centennial Tower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Singapore 039190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53"/>
          <p:cNvSpPr/>
          <p:nvPr/>
        </p:nvSpPr>
        <p:spPr>
          <a:xfrm>
            <a:off x="7759800" y="4432680"/>
            <a:ext cx="1574640" cy="6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Science Park 400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1098 XH Amsterdam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Netherlands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53"/>
          <p:cNvSpPr/>
          <p:nvPr/>
        </p:nvSpPr>
        <p:spPr>
          <a:xfrm>
            <a:off x="9888480" y="3522600"/>
            <a:ext cx="1773000" cy="6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66 Centrepoint Drive</a:t>
            </a:r>
            <a:br>
              <a:rPr lang="pt-BR" sz="1800">
                <a:latin typeface="Arial"/>
                <a:ea typeface="Arial"/>
                <a:cs typeface="Arial"/>
                <a:sym typeface="Arial"/>
              </a:rPr>
            </a:b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Nepean, Ontario, K2G 6J5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Canada</a:t>
            </a:r>
            <a:endParaRPr b="0" sz="1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53"/>
          <p:cNvSpPr txBox="1"/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9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66"/>
          <p:cNvSpPr txBox="1"/>
          <p:nvPr/>
        </p:nvSpPr>
        <p:spPr>
          <a:xfrm>
            <a:off x="540000" y="4258650"/>
            <a:ext cx="11109300" cy="4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3A82E4"/>
                </a:solidFill>
                <a:latin typeface="Hind Light"/>
                <a:ea typeface="Hind Light"/>
                <a:cs typeface="Hind Light"/>
                <a:sym typeface="Hind Light"/>
              </a:rPr>
              <a:t>Argumentos a favor da criptografia</a:t>
            </a:r>
            <a:r>
              <a:rPr lang="pt-BR" sz="2800">
                <a:solidFill>
                  <a:srgbClr val="3A82E4"/>
                </a:solidFill>
                <a:latin typeface="Hind Light"/>
                <a:ea typeface="Hind Light"/>
                <a:cs typeface="Hind Light"/>
                <a:sym typeface="Hind Light"/>
              </a:rPr>
              <a:t> através do elemento humano</a:t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66"/>
          <p:cNvSpPr txBox="1"/>
          <p:nvPr/>
        </p:nvSpPr>
        <p:spPr>
          <a:xfrm>
            <a:off x="540000" y="1991600"/>
            <a:ext cx="111093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Abordagens específica para a </a:t>
            </a:r>
            <a:br>
              <a:rPr lang="pt-BR" sz="4800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</a:br>
            <a:r>
              <a:rPr lang="pt-BR" sz="4800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defesa da criptografia em </a:t>
            </a:r>
            <a:endParaRPr sz="4800">
              <a:solidFill>
                <a:srgbClr val="EEF2E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rtl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4800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comunidades e grupos específicos</a:t>
            </a:r>
            <a:endParaRPr b="0" i="0" sz="3200" u="none" cap="none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  <p:sp>
        <p:nvSpPr>
          <p:cNvPr id="300" name="Google Shape;300;p66"/>
          <p:cNvSpPr txBox="1"/>
          <p:nvPr/>
        </p:nvSpPr>
        <p:spPr>
          <a:xfrm>
            <a:off x="540000" y="5605560"/>
            <a:ext cx="409716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EEF2EC"/>
                </a:solidFill>
                <a:latin typeface="Hind"/>
                <a:ea typeface="Hind"/>
                <a:cs typeface="Hind"/>
                <a:sym typeface="Hind"/>
              </a:rPr>
              <a:t>Alexsandro Cardoso Carvalho</a:t>
            </a:r>
            <a:endParaRPr b="1" i="0" sz="1500" u="none" cap="none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  <a:p>
            <a:pPr indent="0" lvl="0" marL="0" marR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Capítulo brasileiro</a:t>
            </a:r>
            <a:endParaRPr b="0" i="0" sz="1500" u="none" cap="none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rgbClr val="3A82E4"/>
                </a:solidFill>
                <a:latin typeface="Hind Light"/>
                <a:ea typeface="Hind Light"/>
                <a:cs typeface="Hind Light"/>
                <a:sym typeface="Hind Light"/>
              </a:rPr>
              <a:t>alexsandroccarv@</a:t>
            </a:r>
            <a:endParaRPr b="0" i="0" sz="1500" u="none" cap="none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500" u="none" cap="none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  <p:sp>
        <p:nvSpPr>
          <p:cNvPr id="301" name="Google Shape;301;p66"/>
          <p:cNvSpPr txBox="1"/>
          <p:nvPr/>
        </p:nvSpPr>
        <p:spPr>
          <a:xfrm>
            <a:off x="540000" y="573840"/>
            <a:ext cx="4097160" cy="269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Junho de</a:t>
            </a:r>
            <a:r>
              <a:rPr b="0" i="0" lang="pt-BR" sz="1500" u="none" cap="none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 2020</a:t>
            </a:r>
            <a:endParaRPr b="0" i="0" sz="1500" u="none" cap="none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67"/>
          <p:cNvSpPr txBox="1"/>
          <p:nvPr/>
        </p:nvSpPr>
        <p:spPr>
          <a:xfrm>
            <a:off x="8918640" y="6342120"/>
            <a:ext cx="2742840" cy="1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‹#›</a:t>
            </a:fld>
            <a:endParaRPr b="0" i="0" sz="1000" u="none" cap="none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7" name="Google Shape;307;p67"/>
          <p:cNvSpPr txBox="1"/>
          <p:nvPr/>
        </p:nvSpPr>
        <p:spPr>
          <a:xfrm>
            <a:off x="541440" y="566640"/>
            <a:ext cx="11109240" cy="782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3000" u="none" cap="none" strike="noStrike">
                <a:solidFill>
                  <a:srgbClr val="3A82E4"/>
                </a:solidFill>
                <a:latin typeface="Hind"/>
                <a:ea typeface="Hind"/>
                <a:cs typeface="Hind"/>
                <a:sym typeface="Hind"/>
              </a:rPr>
              <a:t>Comunidades LGBTQ+</a:t>
            </a:r>
            <a:endParaRPr b="1" i="0" sz="3000" u="none" cap="none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08" name="Google Shape;308;p67"/>
          <p:cNvSpPr txBox="1"/>
          <p:nvPr/>
        </p:nvSpPr>
        <p:spPr>
          <a:xfrm>
            <a:off x="519840" y="1140840"/>
            <a:ext cx="11120040" cy="947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As comunidades LGBTQ+ já enfrentam discriminação em vários países, e a falta de criptografia pode exacerbar essas discriminação.</a:t>
            </a:r>
            <a:endParaRPr b="0" i="0" sz="2000" u="none" cap="none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  <p:sp>
        <p:nvSpPr>
          <p:cNvPr id="309" name="Google Shape;309;p67"/>
          <p:cNvSpPr txBox="1"/>
          <p:nvPr/>
        </p:nvSpPr>
        <p:spPr>
          <a:xfrm>
            <a:off x="468360" y="1880640"/>
            <a:ext cx="11193120" cy="4311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Privacidade para se conectar e se manifestar em  público</a:t>
            </a:r>
            <a:endParaRPr b="1" sz="2000" strike="noStrike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Os serviços de comunicação criptografada, pode ajudar as pessoas LGBTQ+ a se conectarem on-line, encontrar grupos de apoio e se manifestarem publicamente de maneira segura.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Acesso à assistência médica</a:t>
            </a:r>
            <a:endParaRPr b="1" sz="2000" strike="noStrike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A criptografia protege dados confidenciais de saúde, principalmente para pessoas trans em  transição de gênero, e pessoas LGBTQ+ que procuram conexões seguras com profissionais de saúde confiáveis.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Proteção contra discriminação</a:t>
            </a:r>
            <a:endParaRPr b="1" sz="2000" strike="noStrike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Vários governos ainda admitem discriminação com base na orientação sexual e identidade de gênero. A criptografia protege as pessoas LGBTQ + de perder seus empregos, casas e muito mais.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68"/>
          <p:cNvSpPr txBox="1"/>
          <p:nvPr/>
        </p:nvSpPr>
        <p:spPr>
          <a:xfrm>
            <a:off x="535617" y="294850"/>
            <a:ext cx="11120700" cy="7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 strike="noStrike">
                <a:solidFill>
                  <a:srgbClr val="3A82E4"/>
                </a:solidFill>
                <a:latin typeface="Hind"/>
                <a:ea typeface="Hind"/>
                <a:cs typeface="Hind"/>
                <a:sym typeface="Hind"/>
              </a:rPr>
              <a:t>Jornalistas</a:t>
            </a:r>
            <a:endParaRPr b="1" sz="3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15" name="Google Shape;315;p68"/>
          <p:cNvSpPr txBox="1"/>
          <p:nvPr/>
        </p:nvSpPr>
        <p:spPr>
          <a:xfrm>
            <a:off x="8918640" y="6342120"/>
            <a:ext cx="2742840" cy="1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pt-BR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‹#›</a:t>
            </a:fld>
            <a:endParaRPr b="0" sz="1000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6" name="Google Shape;316;p68"/>
          <p:cNvSpPr txBox="1"/>
          <p:nvPr/>
        </p:nvSpPr>
        <p:spPr>
          <a:xfrm>
            <a:off x="360000" y="2016000"/>
            <a:ext cx="5347440" cy="37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Conexão segura com fontes</a:t>
            </a:r>
            <a:endParaRPr b="1" sz="2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Algumas fontes que possuem informações incriminatórias podem se sentir confortáveis ao se comunicar através de plataformas seguras.</a:t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Protegendo a integridade das informações</a:t>
            </a:r>
            <a:endParaRPr b="1" sz="2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A criptografia nos permite saber que o que estamos lendo on-line é o que os jornais publicaram</a:t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  <p:sp>
        <p:nvSpPr>
          <p:cNvPr id="317" name="Google Shape;317;p68"/>
          <p:cNvSpPr txBox="1"/>
          <p:nvPr/>
        </p:nvSpPr>
        <p:spPr>
          <a:xfrm>
            <a:off x="6356880" y="1854720"/>
            <a:ext cx="5346360" cy="37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Responsabilizando  governos e instituições</a:t>
            </a:r>
            <a:endParaRPr b="1" sz="2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Jornalistas precisam de ferramentas seguras para responsabilizar governos e instituições poderosas. </a:t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Sem essas ferramentas, entidades poderosas poderiam acessar e alterar investigações, conversas e fontes.</a:t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Sem criptografia, os jornalistas podem ser intimidados a não publicar uma denúncia</a:t>
            </a:r>
            <a:endParaRPr b="1" sz="2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Eles precisam de segurança para publicar artigos que possam resultar em reações violentas ou assédio.</a:t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  <p:sp>
        <p:nvSpPr>
          <p:cNvPr id="318" name="Google Shape;318;p68"/>
          <p:cNvSpPr txBox="1"/>
          <p:nvPr/>
        </p:nvSpPr>
        <p:spPr>
          <a:xfrm>
            <a:off x="533520" y="1128240"/>
            <a:ext cx="11723400" cy="748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Os jornalistas confiam na criptografia para realizar seu trabalho e defender a liberdade de imprensa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69"/>
          <p:cNvSpPr txBox="1"/>
          <p:nvPr/>
        </p:nvSpPr>
        <p:spPr>
          <a:xfrm>
            <a:off x="360005" y="0"/>
            <a:ext cx="11120700" cy="7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 strike="noStrike">
                <a:solidFill>
                  <a:srgbClr val="3A82E4"/>
                </a:solidFill>
                <a:latin typeface="Hind"/>
                <a:ea typeface="Hind"/>
                <a:cs typeface="Hind"/>
                <a:sym typeface="Hind"/>
              </a:rPr>
              <a:t>Filhos e familiares</a:t>
            </a:r>
            <a:endParaRPr b="1" sz="3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</p:txBody>
      </p:sp>
      <p:sp>
        <p:nvSpPr>
          <p:cNvPr id="324" name="Google Shape;324;p69"/>
          <p:cNvSpPr txBox="1"/>
          <p:nvPr/>
        </p:nvSpPr>
        <p:spPr>
          <a:xfrm>
            <a:off x="8918640" y="6342120"/>
            <a:ext cx="2742840" cy="1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pt-BR" sz="1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‹#›</a:t>
            </a:fld>
            <a:endParaRPr b="0" sz="1000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5" name="Google Shape;325;p69"/>
          <p:cNvSpPr txBox="1"/>
          <p:nvPr/>
        </p:nvSpPr>
        <p:spPr>
          <a:xfrm>
            <a:off x="360000" y="1254000"/>
            <a:ext cx="5347500" cy="37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Monitores inteligentes (babás eletrônicas) para bebês e crianças</a:t>
            </a:r>
            <a:endParaRPr b="1" sz="2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Muitos pais relataram que os monitores inteligentes foram invadidos por pessoas mal-intencionadas, a fim de usá-los para se comunicar com criança. A criptografia forte pode ajudar a impedir que isso aconteça.</a:t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Tarefas escolares on-line</a:t>
            </a:r>
            <a:endParaRPr b="1" sz="2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As tarefas escolares estão cada vez mais sendo feitas on-line, principalmente por causa do COVID-19. A criptografia garante que os alunos tenham comunicações seguras com seus professores e que eles possam concluir seus estudos com segurança.</a:t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  <p:sp>
        <p:nvSpPr>
          <p:cNvPr id="326" name="Google Shape;326;p69"/>
          <p:cNvSpPr txBox="1"/>
          <p:nvPr/>
        </p:nvSpPr>
        <p:spPr>
          <a:xfrm>
            <a:off x="6356880" y="1128720"/>
            <a:ext cx="5346300" cy="37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Cuidados de saúde infantil</a:t>
            </a:r>
            <a:endParaRPr b="1" sz="2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Os pais valorizam muito a segurança das informações de saúde de seus filhos. À medida que mais </a:t>
            </a:r>
            <a:r>
              <a:rPr lang="pt-BR" sz="2000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prontuários</a:t>
            </a: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 e serviços médicos são armazenados on-line, os pais confiam na criptografia para garantir que ninguém possa </a:t>
            </a:r>
            <a:r>
              <a:rPr lang="pt-BR" sz="2000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acessar</a:t>
            </a: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 as informações de seus filhos. </a:t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Comunicações on-line </a:t>
            </a:r>
            <a:r>
              <a:rPr b="1" lang="pt-BR" sz="2000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entre</a:t>
            </a:r>
            <a:r>
              <a:rPr b="1" lang="pt-BR" sz="2000" strike="noStrike">
                <a:solidFill>
                  <a:srgbClr val="0C1C2C"/>
                </a:solidFill>
                <a:latin typeface="Hind"/>
                <a:ea typeface="Hind"/>
                <a:cs typeface="Hind"/>
                <a:sym typeface="Hind"/>
              </a:rPr>
              <a:t> crianças </a:t>
            </a:r>
            <a:endParaRPr b="1" sz="2000" strike="noStrike">
              <a:solidFill>
                <a:srgbClr val="0C1C2C"/>
              </a:solidFill>
              <a:latin typeface="Hind"/>
              <a:ea typeface="Hind"/>
              <a:cs typeface="Hind"/>
              <a:sym typeface="Hind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À medida que as crianças passam</a:t>
            </a:r>
            <a:r>
              <a:rPr b="0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 mais tempo fora da escola, elas contam com serviços e comunicações de vídeo chamada on-line para se comunicar com seus amigos. Serviços criptografados significam que os pais podem ficar tranquilos sabendo que as comunicações privadas de seus filhos com os amigos não serão interceptadas.</a:t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  <a:p>
            <a:pPr indent="0" lvl="0" marL="0" marR="0" rtl="0"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  <p:sp>
        <p:nvSpPr>
          <p:cNvPr id="327" name="Google Shape;327;p69"/>
          <p:cNvSpPr txBox="1"/>
          <p:nvPr/>
        </p:nvSpPr>
        <p:spPr>
          <a:xfrm>
            <a:off x="360000" y="597625"/>
            <a:ext cx="11915400" cy="7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strike="noStrike">
                <a:solidFill>
                  <a:srgbClr val="0C1C2C"/>
                </a:solidFill>
                <a:latin typeface="Hind Light"/>
                <a:ea typeface="Hind Light"/>
                <a:cs typeface="Hind Light"/>
                <a:sym typeface="Hind Light"/>
              </a:rPr>
              <a:t>As crianças são altamente vulneráveis ​​e estão aumentando sua participação. A criptografia pode proteger eles e suas informações confidenciais.</a:t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70"/>
          <p:cNvSpPr txBox="1"/>
          <p:nvPr/>
        </p:nvSpPr>
        <p:spPr>
          <a:xfrm>
            <a:off x="723375" y="2444205"/>
            <a:ext cx="409710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  <p:sp>
        <p:nvSpPr>
          <p:cNvPr id="333" name="Google Shape;333;p70"/>
          <p:cNvSpPr txBox="1"/>
          <p:nvPr/>
        </p:nvSpPr>
        <p:spPr>
          <a:xfrm>
            <a:off x="8918640" y="6342120"/>
            <a:ext cx="2742840" cy="1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‹#›</a:t>
            </a:fld>
            <a:endParaRPr b="0" sz="1000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4" name="Google Shape;334;p70"/>
          <p:cNvSpPr txBox="1"/>
          <p:nvPr/>
        </p:nvSpPr>
        <p:spPr>
          <a:xfrm>
            <a:off x="723375" y="3346000"/>
            <a:ext cx="4681500" cy="131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500">
                <a:solidFill>
                  <a:srgbClr val="FFFFFF"/>
                </a:solidFill>
                <a:latin typeface="Hind"/>
                <a:ea typeface="Hind"/>
                <a:cs typeface="Hind"/>
                <a:sym typeface="Hind"/>
              </a:rPr>
              <a:t>Obrigado</a:t>
            </a:r>
            <a:endParaRPr sz="6500">
              <a:solidFill>
                <a:srgbClr val="FFFFFF"/>
              </a:solidFill>
              <a:latin typeface="Hind"/>
              <a:ea typeface="Hind"/>
              <a:cs typeface="Hind"/>
              <a:sym typeface="Hi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71"/>
          <p:cNvSpPr txBox="1"/>
          <p:nvPr/>
        </p:nvSpPr>
        <p:spPr>
          <a:xfrm>
            <a:off x="622125" y="3263430"/>
            <a:ext cx="4097100" cy="9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solidFill>
                <a:srgbClr val="0C1C2C"/>
              </a:solidFill>
              <a:latin typeface="Hind Light"/>
              <a:ea typeface="Hind Light"/>
              <a:cs typeface="Hind Light"/>
              <a:sym typeface="Hind Light"/>
            </a:endParaRPr>
          </a:p>
        </p:txBody>
      </p:sp>
      <p:sp>
        <p:nvSpPr>
          <p:cNvPr id="340" name="Google Shape;340;p71"/>
          <p:cNvSpPr txBox="1"/>
          <p:nvPr/>
        </p:nvSpPr>
        <p:spPr>
          <a:xfrm>
            <a:off x="8918640" y="6342120"/>
            <a:ext cx="2742840" cy="1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pt-BR" sz="1000" strike="noStrike">
                <a:solidFill>
                  <a:srgbClr val="EEF2EC"/>
                </a:solidFill>
                <a:latin typeface="Hind Light"/>
                <a:ea typeface="Hind Light"/>
                <a:cs typeface="Hind Light"/>
                <a:sym typeface="Hind Light"/>
              </a:rPr>
              <a:t>‹#›</a:t>
            </a:fld>
            <a:endParaRPr b="0" sz="1000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