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61" r:id="rId3"/>
    <p:sldId id="260" r:id="rId4"/>
    <p:sldId id="293" r:id="rId5"/>
    <p:sldId id="262" r:id="rId6"/>
    <p:sldId id="263" r:id="rId7"/>
    <p:sldId id="265" r:id="rId8"/>
    <p:sldId id="267" r:id="rId9"/>
    <p:sldId id="268" r:id="rId10"/>
    <p:sldId id="269" r:id="rId11"/>
    <p:sldId id="294" r:id="rId12"/>
    <p:sldId id="271" r:id="rId13"/>
    <p:sldId id="272" r:id="rId14"/>
    <p:sldId id="273" r:id="rId15"/>
    <p:sldId id="295" r:id="rId16"/>
    <p:sldId id="275" r:id="rId17"/>
    <p:sldId id="276" r:id="rId18"/>
    <p:sldId id="279" r:id="rId19"/>
    <p:sldId id="278" r:id="rId20"/>
    <p:sldId id="280" r:id="rId21"/>
    <p:sldId id="281" r:id="rId22"/>
    <p:sldId id="296" r:id="rId23"/>
    <p:sldId id="282" r:id="rId24"/>
    <p:sldId id="283" r:id="rId25"/>
    <p:sldId id="297" r:id="rId26"/>
    <p:sldId id="284" r:id="rId27"/>
    <p:sldId id="285" r:id="rId28"/>
    <p:sldId id="286" r:id="rId29"/>
    <p:sldId id="298" r:id="rId30"/>
    <p:sldId id="288" r:id="rId31"/>
    <p:sldId id="289" r:id="rId32"/>
    <p:sldId id="299" r:id="rId33"/>
    <p:sldId id="291" r:id="rId34"/>
    <p:sldId id="277"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9"/>
    <p:restoredTop sz="94619"/>
  </p:normalViewPr>
  <p:slideViewPr>
    <p:cSldViewPr snapToGrid="0">
      <p:cViewPr varScale="1">
        <p:scale>
          <a:sx n="144" d="100"/>
          <a:sy n="144" d="100"/>
        </p:scale>
        <p:origin x="134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DE83F-9E1C-48CC-B166-9AFF463252BF}" type="datetimeFigureOut">
              <a:rPr lang="en-US" smtClean="0"/>
              <a:t>5/30/20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EAA3E-3104-4CA9-B192-AFC3C9B5AB6A}" type="slidenum">
              <a:rPr lang="en-US" smtClean="0"/>
              <a:t>‹nº›</a:t>
            </a:fld>
            <a:endParaRPr lang="en-US"/>
          </a:p>
        </p:txBody>
      </p:sp>
    </p:spTree>
    <p:extLst>
      <p:ext uri="{BB962C8B-B14F-4D97-AF65-F5344CB8AC3E}">
        <p14:creationId xmlns:p14="http://schemas.microsoft.com/office/powerpoint/2010/main" val="292826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a:t>
            </a:fld>
            <a:endParaRPr lang="en-GB" altLang="en-US" dirty="0"/>
          </a:p>
        </p:txBody>
      </p:sp>
    </p:spTree>
    <p:extLst>
      <p:ext uri="{BB962C8B-B14F-4D97-AF65-F5344CB8AC3E}">
        <p14:creationId xmlns:p14="http://schemas.microsoft.com/office/powerpoint/2010/main" val="61433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10</a:t>
            </a:fld>
            <a:endParaRPr lang="en-GB" altLang="en-US" dirty="0"/>
          </a:p>
        </p:txBody>
      </p:sp>
    </p:spTree>
    <p:extLst>
      <p:ext uri="{BB962C8B-B14F-4D97-AF65-F5344CB8AC3E}">
        <p14:creationId xmlns:p14="http://schemas.microsoft.com/office/powerpoint/2010/main" val="177388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11</a:t>
            </a:fld>
            <a:endParaRPr lang="en-GB" altLang="en-US" dirty="0"/>
          </a:p>
        </p:txBody>
      </p:sp>
    </p:spTree>
    <p:extLst>
      <p:ext uri="{BB962C8B-B14F-4D97-AF65-F5344CB8AC3E}">
        <p14:creationId xmlns:p14="http://schemas.microsoft.com/office/powerpoint/2010/main" val="404483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12</a:t>
            </a:fld>
            <a:endParaRPr lang="en-GB" altLang="en-US" dirty="0"/>
          </a:p>
        </p:txBody>
      </p:sp>
    </p:spTree>
    <p:extLst>
      <p:ext uri="{BB962C8B-B14F-4D97-AF65-F5344CB8AC3E}">
        <p14:creationId xmlns:p14="http://schemas.microsoft.com/office/powerpoint/2010/main" val="654643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13</a:t>
            </a:fld>
            <a:endParaRPr lang="en-GB" altLang="en-US" dirty="0"/>
          </a:p>
        </p:txBody>
      </p:sp>
    </p:spTree>
    <p:extLst>
      <p:ext uri="{BB962C8B-B14F-4D97-AF65-F5344CB8AC3E}">
        <p14:creationId xmlns:p14="http://schemas.microsoft.com/office/powerpoint/2010/main" val="271311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14</a:t>
            </a:fld>
            <a:endParaRPr lang="en-GB" altLang="en-US" dirty="0"/>
          </a:p>
        </p:txBody>
      </p:sp>
    </p:spTree>
    <p:extLst>
      <p:ext uri="{BB962C8B-B14F-4D97-AF65-F5344CB8AC3E}">
        <p14:creationId xmlns:p14="http://schemas.microsoft.com/office/powerpoint/2010/main" val="127807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15</a:t>
            </a:fld>
            <a:endParaRPr lang="en-GB" altLang="en-US" dirty="0"/>
          </a:p>
        </p:txBody>
      </p:sp>
    </p:spTree>
    <p:extLst>
      <p:ext uri="{BB962C8B-B14F-4D97-AF65-F5344CB8AC3E}">
        <p14:creationId xmlns:p14="http://schemas.microsoft.com/office/powerpoint/2010/main" val="267756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16</a:t>
            </a:fld>
            <a:endParaRPr lang="en-GB" altLang="en-US" dirty="0"/>
          </a:p>
        </p:txBody>
      </p:sp>
    </p:spTree>
    <p:extLst>
      <p:ext uri="{BB962C8B-B14F-4D97-AF65-F5344CB8AC3E}">
        <p14:creationId xmlns:p14="http://schemas.microsoft.com/office/powerpoint/2010/main" val="3934688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17</a:t>
            </a:fld>
            <a:endParaRPr lang="en-GB" altLang="en-US" dirty="0"/>
          </a:p>
        </p:txBody>
      </p:sp>
    </p:spTree>
    <p:extLst>
      <p:ext uri="{BB962C8B-B14F-4D97-AF65-F5344CB8AC3E}">
        <p14:creationId xmlns:p14="http://schemas.microsoft.com/office/powerpoint/2010/main" val="305654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[10]</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18</a:t>
            </a:fld>
            <a:endParaRPr lang="en-GB" altLang="en-US" dirty="0"/>
          </a:p>
        </p:txBody>
      </p:sp>
    </p:spTree>
    <p:extLst>
      <p:ext uri="{BB962C8B-B14F-4D97-AF65-F5344CB8AC3E}">
        <p14:creationId xmlns:p14="http://schemas.microsoft.com/office/powerpoint/2010/main" val="389652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19</a:t>
            </a:fld>
            <a:endParaRPr lang="en-GB" altLang="en-US" dirty="0"/>
          </a:p>
        </p:txBody>
      </p:sp>
    </p:spTree>
    <p:extLst>
      <p:ext uri="{BB962C8B-B14F-4D97-AF65-F5344CB8AC3E}">
        <p14:creationId xmlns:p14="http://schemas.microsoft.com/office/powerpoint/2010/main" val="274864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a:t>
            </a:fld>
            <a:endParaRPr lang="en-GB" altLang="en-US" dirty="0"/>
          </a:p>
        </p:txBody>
      </p:sp>
    </p:spTree>
    <p:extLst>
      <p:ext uri="{BB962C8B-B14F-4D97-AF65-F5344CB8AC3E}">
        <p14:creationId xmlns:p14="http://schemas.microsoft.com/office/powerpoint/2010/main" val="1836872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20</a:t>
            </a:fld>
            <a:endParaRPr lang="en-GB" altLang="en-US" dirty="0"/>
          </a:p>
        </p:txBody>
      </p:sp>
    </p:spTree>
    <p:extLst>
      <p:ext uri="{BB962C8B-B14F-4D97-AF65-F5344CB8AC3E}">
        <p14:creationId xmlns:p14="http://schemas.microsoft.com/office/powerpoint/2010/main" val="2205928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[12]</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21</a:t>
            </a:fld>
            <a:endParaRPr lang="en-GB" altLang="en-US" dirty="0"/>
          </a:p>
        </p:txBody>
      </p:sp>
    </p:spTree>
    <p:extLst>
      <p:ext uri="{BB962C8B-B14F-4D97-AF65-F5344CB8AC3E}">
        <p14:creationId xmlns:p14="http://schemas.microsoft.com/office/powerpoint/2010/main" val="2107754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22</a:t>
            </a:fld>
            <a:endParaRPr lang="en-GB" altLang="en-US" dirty="0"/>
          </a:p>
        </p:txBody>
      </p:sp>
    </p:spTree>
    <p:extLst>
      <p:ext uri="{BB962C8B-B14F-4D97-AF65-F5344CB8AC3E}">
        <p14:creationId xmlns:p14="http://schemas.microsoft.com/office/powerpoint/2010/main" val="2590013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23</a:t>
            </a:fld>
            <a:endParaRPr lang="en-GB" altLang="en-US" dirty="0"/>
          </a:p>
        </p:txBody>
      </p:sp>
    </p:spTree>
    <p:extLst>
      <p:ext uri="{BB962C8B-B14F-4D97-AF65-F5344CB8AC3E}">
        <p14:creationId xmlns:p14="http://schemas.microsoft.com/office/powerpoint/2010/main" val="3423089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24</a:t>
            </a:fld>
            <a:endParaRPr lang="en-GB" altLang="en-US" dirty="0"/>
          </a:p>
        </p:txBody>
      </p:sp>
    </p:spTree>
    <p:extLst>
      <p:ext uri="{BB962C8B-B14F-4D97-AF65-F5344CB8AC3E}">
        <p14:creationId xmlns:p14="http://schemas.microsoft.com/office/powerpoint/2010/main" val="97120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25</a:t>
            </a:fld>
            <a:endParaRPr lang="en-GB" altLang="en-US" dirty="0"/>
          </a:p>
        </p:txBody>
      </p:sp>
    </p:spTree>
    <p:extLst>
      <p:ext uri="{BB962C8B-B14F-4D97-AF65-F5344CB8AC3E}">
        <p14:creationId xmlns:p14="http://schemas.microsoft.com/office/powerpoint/2010/main" val="4105329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[12]</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26</a:t>
            </a:fld>
            <a:endParaRPr lang="en-GB" altLang="en-US" dirty="0"/>
          </a:p>
        </p:txBody>
      </p:sp>
    </p:spTree>
    <p:extLst>
      <p:ext uri="{BB962C8B-B14F-4D97-AF65-F5344CB8AC3E}">
        <p14:creationId xmlns:p14="http://schemas.microsoft.com/office/powerpoint/2010/main" val="950321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[12]</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27</a:t>
            </a:fld>
            <a:endParaRPr lang="en-GB" altLang="en-US" dirty="0"/>
          </a:p>
        </p:txBody>
      </p:sp>
    </p:spTree>
    <p:extLst>
      <p:ext uri="{BB962C8B-B14F-4D97-AF65-F5344CB8AC3E}">
        <p14:creationId xmlns:p14="http://schemas.microsoft.com/office/powerpoint/2010/main" val="3686865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[12]</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28</a:t>
            </a:fld>
            <a:endParaRPr lang="en-GB" altLang="en-US" dirty="0"/>
          </a:p>
        </p:txBody>
      </p:sp>
    </p:spTree>
    <p:extLst>
      <p:ext uri="{BB962C8B-B14F-4D97-AF65-F5344CB8AC3E}">
        <p14:creationId xmlns:p14="http://schemas.microsoft.com/office/powerpoint/2010/main" val="3243615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[12]</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29</a:t>
            </a:fld>
            <a:endParaRPr lang="en-GB" altLang="en-US" dirty="0"/>
          </a:p>
        </p:txBody>
      </p:sp>
    </p:spTree>
    <p:extLst>
      <p:ext uri="{BB962C8B-B14F-4D97-AF65-F5344CB8AC3E}">
        <p14:creationId xmlns:p14="http://schemas.microsoft.com/office/powerpoint/2010/main" val="120303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a:t>
            </a:fld>
            <a:endParaRPr lang="en-GB" altLang="en-US" dirty="0"/>
          </a:p>
        </p:txBody>
      </p:sp>
    </p:spTree>
    <p:extLst>
      <p:ext uri="{BB962C8B-B14F-4D97-AF65-F5344CB8AC3E}">
        <p14:creationId xmlns:p14="http://schemas.microsoft.com/office/powerpoint/2010/main" val="1833866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30</a:t>
            </a:fld>
            <a:endParaRPr lang="en-GB" altLang="en-US" dirty="0"/>
          </a:p>
        </p:txBody>
      </p:sp>
    </p:spTree>
    <p:extLst>
      <p:ext uri="{BB962C8B-B14F-4D97-AF65-F5344CB8AC3E}">
        <p14:creationId xmlns:p14="http://schemas.microsoft.com/office/powerpoint/2010/main" val="2914182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31</a:t>
            </a:fld>
            <a:endParaRPr lang="en-GB" altLang="en-US" dirty="0"/>
          </a:p>
        </p:txBody>
      </p:sp>
    </p:spTree>
    <p:extLst>
      <p:ext uri="{BB962C8B-B14F-4D97-AF65-F5344CB8AC3E}">
        <p14:creationId xmlns:p14="http://schemas.microsoft.com/office/powerpoint/2010/main" val="84861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32</a:t>
            </a:fld>
            <a:endParaRPr lang="en-GB" altLang="en-US" dirty="0"/>
          </a:p>
        </p:txBody>
      </p:sp>
    </p:spTree>
    <p:extLst>
      <p:ext uri="{BB962C8B-B14F-4D97-AF65-F5344CB8AC3E}">
        <p14:creationId xmlns:p14="http://schemas.microsoft.com/office/powerpoint/2010/main" val="2831517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33</a:t>
            </a:fld>
            <a:endParaRPr lang="en-GB" altLang="en-US" dirty="0"/>
          </a:p>
        </p:txBody>
      </p:sp>
    </p:spTree>
    <p:extLst>
      <p:ext uri="{BB962C8B-B14F-4D97-AF65-F5344CB8AC3E}">
        <p14:creationId xmlns:p14="http://schemas.microsoft.com/office/powerpoint/2010/main" val="2028685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34</a:t>
            </a:fld>
            <a:endParaRPr lang="en-GB" altLang="en-US" dirty="0"/>
          </a:p>
        </p:txBody>
      </p:sp>
    </p:spTree>
    <p:extLst>
      <p:ext uri="{BB962C8B-B14F-4D97-AF65-F5344CB8AC3E}">
        <p14:creationId xmlns:p14="http://schemas.microsoft.com/office/powerpoint/2010/main" val="88510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[9]</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35</a:t>
            </a:fld>
            <a:endParaRPr lang="en-GB" altLang="en-US" dirty="0"/>
          </a:p>
        </p:txBody>
      </p:sp>
    </p:spTree>
    <p:extLst>
      <p:ext uri="{BB962C8B-B14F-4D97-AF65-F5344CB8AC3E}">
        <p14:creationId xmlns:p14="http://schemas.microsoft.com/office/powerpoint/2010/main" val="91544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a:t>
            </a:fld>
            <a:endParaRPr lang="en-GB" altLang="en-US" dirty="0"/>
          </a:p>
        </p:txBody>
      </p:sp>
    </p:spTree>
    <p:extLst>
      <p:ext uri="{BB962C8B-B14F-4D97-AF65-F5344CB8AC3E}">
        <p14:creationId xmlns:p14="http://schemas.microsoft.com/office/powerpoint/2010/main" val="33005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The</a:t>
            </a:r>
            <a:r>
              <a:rPr lang="es-ES_tradnl" dirty="0"/>
              <a:t> </a:t>
            </a:r>
            <a:r>
              <a:rPr lang="es-ES_tradnl" dirty="0" err="1"/>
              <a:t>trainee</a:t>
            </a:r>
            <a:r>
              <a:rPr lang="es-ES_tradnl" dirty="0"/>
              <a:t> </a:t>
            </a:r>
            <a:r>
              <a:rPr lang="es-ES_tradnl" dirty="0" err="1"/>
              <a:t>must</a:t>
            </a:r>
            <a:r>
              <a:rPr lang="es-ES_tradnl" dirty="0"/>
              <a:t> </a:t>
            </a:r>
            <a:r>
              <a:rPr lang="es-ES_tradnl" dirty="0" err="1"/>
              <a:t>send</a:t>
            </a:r>
            <a:r>
              <a:rPr lang="es-ES_tradnl" dirty="0"/>
              <a:t> </a:t>
            </a:r>
            <a:r>
              <a:rPr lang="es-ES_tradnl" dirty="0" err="1"/>
              <a:t>proof</a:t>
            </a:r>
            <a:r>
              <a:rPr lang="es-ES_tradnl" dirty="0"/>
              <a:t> of </a:t>
            </a:r>
            <a:r>
              <a:rPr lang="es-ES_tradnl" dirty="0" err="1"/>
              <a:t>the</a:t>
            </a:r>
            <a:r>
              <a:rPr lang="es-ES_tradnl" dirty="0"/>
              <a:t> </a:t>
            </a:r>
            <a:r>
              <a:rPr lang="es-ES_tradnl" dirty="0" err="1"/>
              <a:t>execution</a:t>
            </a:r>
            <a:r>
              <a:rPr lang="es-ES_tradnl" dirty="0"/>
              <a:t> of </a:t>
            </a:r>
            <a:r>
              <a:rPr lang="es-ES_tradnl" dirty="0" err="1"/>
              <a:t>their</a:t>
            </a:r>
            <a:r>
              <a:rPr lang="es-ES_tradnl" dirty="0"/>
              <a:t> </a:t>
            </a:r>
            <a:r>
              <a:rPr lang="es-ES_tradnl" dirty="0" err="1"/>
              <a:t>initiative</a:t>
            </a:r>
            <a:r>
              <a:rPr lang="es-ES_tradnl" dirty="0"/>
              <a:t> to </a:t>
            </a:r>
            <a:r>
              <a:rPr lang="es-ES_tradnl" dirty="0" err="1"/>
              <a:t>the</a:t>
            </a:r>
            <a:r>
              <a:rPr lang="es-ES_tradnl" dirty="0"/>
              <a:t> </a:t>
            </a:r>
            <a:r>
              <a:rPr lang="es-ES_tradnl" dirty="0" err="1"/>
              <a:t>Chapter</a:t>
            </a:r>
            <a:r>
              <a:rPr lang="es-ES_tradnl" dirty="0"/>
              <a:t> </a:t>
            </a:r>
            <a:r>
              <a:rPr lang="es-ES_tradnl" dirty="0" err="1"/>
              <a:t>coordinator</a:t>
            </a:r>
            <a:r>
              <a:rPr lang="es-ES_tradnl" dirty="0"/>
              <a:t> and Instructor </a:t>
            </a:r>
            <a:r>
              <a:rPr lang="es-ES_tradnl" dirty="0" err="1"/>
              <a:t>before</a:t>
            </a:r>
            <a:r>
              <a:rPr lang="es-ES_tradnl" dirty="0"/>
              <a:t> June 6th</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a:t>
            </a:fld>
            <a:endParaRPr lang="en-GB" altLang="en-US" dirty="0"/>
          </a:p>
        </p:txBody>
      </p:sp>
    </p:spTree>
    <p:extLst>
      <p:ext uri="{BB962C8B-B14F-4D97-AF65-F5344CB8AC3E}">
        <p14:creationId xmlns:p14="http://schemas.microsoft.com/office/powerpoint/2010/main" val="308010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[1]</a:t>
            </a:r>
          </a:p>
          <a:p>
            <a:r>
              <a:rPr lang="es-ES_tradnl" dirty="0"/>
              <a:t>[2]</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a:t>
            </a:fld>
            <a:endParaRPr lang="en-GB" altLang="en-US" dirty="0"/>
          </a:p>
        </p:txBody>
      </p:sp>
    </p:spTree>
    <p:extLst>
      <p:ext uri="{BB962C8B-B14F-4D97-AF65-F5344CB8AC3E}">
        <p14:creationId xmlns:p14="http://schemas.microsoft.com/office/powerpoint/2010/main" val="428230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[3]</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a:t>
            </a:fld>
            <a:endParaRPr lang="en-GB" altLang="en-US" dirty="0"/>
          </a:p>
        </p:txBody>
      </p:sp>
    </p:spTree>
    <p:extLst>
      <p:ext uri="{BB962C8B-B14F-4D97-AF65-F5344CB8AC3E}">
        <p14:creationId xmlns:p14="http://schemas.microsoft.com/office/powerpoint/2010/main" val="338318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a:t>
            </a:fld>
            <a:endParaRPr lang="en-GB" altLang="en-US" dirty="0"/>
          </a:p>
        </p:txBody>
      </p:sp>
    </p:spTree>
    <p:extLst>
      <p:ext uri="{BB962C8B-B14F-4D97-AF65-F5344CB8AC3E}">
        <p14:creationId xmlns:p14="http://schemas.microsoft.com/office/powerpoint/2010/main" val="25884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[4]</a:t>
            </a:r>
          </a:p>
          <a:p>
            <a:r>
              <a:rPr lang="es-ES_tradnl" dirty="0"/>
              <a:t>[5]</a:t>
            </a:r>
          </a:p>
          <a:p>
            <a:r>
              <a:rPr lang="es-ES_tradnl" dirty="0"/>
              <a:t>[6]</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a:t>
            </a:fld>
            <a:endParaRPr lang="en-GB" altLang="en-US" dirty="0"/>
          </a:p>
        </p:txBody>
      </p:sp>
    </p:spTree>
    <p:extLst>
      <p:ext uri="{BB962C8B-B14F-4D97-AF65-F5344CB8AC3E}">
        <p14:creationId xmlns:p14="http://schemas.microsoft.com/office/powerpoint/2010/main" val="288064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BC4BBE-76A1-4C90-AE46-0AE00E19CC39}" type="datetimeFigureOut">
              <a:rPr lang="en-US" smtClean="0"/>
              <a:t>5/30/20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313833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C4BBE-76A1-4C90-AE46-0AE00E19CC39}" type="datetimeFigureOut">
              <a:rPr lang="en-US" smtClean="0"/>
              <a:t>5/30/20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318682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C4BBE-76A1-4C90-AE46-0AE00E19CC39}" type="datetimeFigureOut">
              <a:rPr lang="en-US" smtClean="0"/>
              <a:t>5/30/20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2247445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6299200"/>
            <a:ext cx="1428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5732" y="567102"/>
            <a:ext cx="8340972" cy="391517"/>
          </a:xfrm>
        </p:spPr>
        <p:txBody>
          <a:bodyPr/>
          <a:lstStyle/>
          <a:p>
            <a:r>
              <a:rPr lang="en-US" noProof="0"/>
              <a:t>Click to edit Master title style</a:t>
            </a:r>
            <a:endParaRPr lang="en-GB" noProof="0" dirty="0"/>
          </a:p>
        </p:txBody>
      </p:sp>
      <p:sp>
        <p:nvSpPr>
          <p:cNvPr id="4" name="Footer Placeholder 4"/>
          <p:cNvSpPr>
            <a:spLocks noGrp="1"/>
          </p:cNvSpPr>
          <p:nvPr>
            <p:ph type="ftr" sz="quarter" idx="10"/>
          </p:nvPr>
        </p:nvSpPr>
        <p:spPr/>
        <p:txBody>
          <a:bodyPr/>
          <a:lstStyle>
            <a:lvl1pPr>
              <a:defRPr/>
            </a:lvl1pPr>
          </a:lstStyle>
          <a:p>
            <a:r>
              <a:rPr lang="en-GB" altLang="en-US" noProof="0" dirty="0"/>
              <a:t>Presentation title – Client name</a:t>
            </a:r>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‹nº›</a:t>
            </a:fld>
            <a:endParaRPr lang="en-GB" altLang="en-US" noProof="0" dirty="0"/>
          </a:p>
        </p:txBody>
      </p:sp>
    </p:spTree>
    <p:extLst>
      <p:ext uri="{BB962C8B-B14F-4D97-AF65-F5344CB8AC3E}">
        <p14:creationId xmlns:p14="http://schemas.microsoft.com/office/powerpoint/2010/main" val="3040719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C4BBE-76A1-4C90-AE46-0AE00E19CC39}" type="datetimeFigureOut">
              <a:rPr lang="en-US" smtClean="0"/>
              <a:t>5/30/20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15941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4BBE-76A1-4C90-AE46-0AE00E19CC39}" type="datetimeFigureOut">
              <a:rPr lang="en-US" smtClean="0"/>
              <a:t>5/30/20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126679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BC4BBE-76A1-4C90-AE46-0AE00E19CC39}" type="datetimeFigureOut">
              <a:rPr lang="en-US" smtClean="0"/>
              <a:t>5/30/20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208695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BC4BBE-76A1-4C90-AE46-0AE00E19CC39}" type="datetimeFigureOut">
              <a:rPr lang="en-US" smtClean="0"/>
              <a:t>5/30/20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197494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BC4BBE-76A1-4C90-AE46-0AE00E19CC39}" type="datetimeFigureOut">
              <a:rPr lang="en-US" smtClean="0"/>
              <a:t>5/30/20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248388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C4BBE-76A1-4C90-AE46-0AE00E19CC39}" type="datetimeFigureOut">
              <a:rPr lang="en-US" smtClean="0"/>
              <a:t>5/30/20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18852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C4BBE-76A1-4C90-AE46-0AE00E19CC39}" type="datetimeFigureOut">
              <a:rPr lang="en-US" smtClean="0"/>
              <a:t>5/30/20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351899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C4BBE-76A1-4C90-AE46-0AE00E19CC39}" type="datetimeFigureOut">
              <a:rPr lang="en-US" smtClean="0"/>
              <a:t>5/30/20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944E1-CB94-4454-88AE-C900E0CAAE13}" type="slidenum">
              <a:rPr lang="en-US" smtClean="0"/>
              <a:t>‹nº›</a:t>
            </a:fld>
            <a:endParaRPr lang="en-US"/>
          </a:p>
        </p:txBody>
      </p:sp>
    </p:spTree>
    <p:extLst>
      <p:ext uri="{BB962C8B-B14F-4D97-AF65-F5344CB8AC3E}">
        <p14:creationId xmlns:p14="http://schemas.microsoft.com/office/powerpoint/2010/main" val="110395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4BBE-76A1-4C90-AE46-0AE00E19CC39}" type="datetimeFigureOut">
              <a:rPr lang="en-US" smtClean="0"/>
              <a:t>5/30/20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944E1-CB94-4454-88AE-C900E0CAAE13}" type="slidenum">
              <a:rPr lang="en-US" smtClean="0"/>
              <a:t>‹nº›</a:t>
            </a:fld>
            <a:endParaRPr lang="en-US"/>
          </a:p>
        </p:txBody>
      </p:sp>
    </p:spTree>
    <p:extLst>
      <p:ext uri="{BB962C8B-B14F-4D97-AF65-F5344CB8AC3E}">
        <p14:creationId xmlns:p14="http://schemas.microsoft.com/office/powerpoint/2010/main" val="2235790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g4s4mGAC3m8&amp;feature=emb_logo"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https://www.youtube.com/watch?v=veqNnfknxbI" TargetMode="External"/><Relationship Id="rId5" Type="http://schemas.openxmlformats.org/officeDocument/2006/relationships/hyperlink" Target="https://www.diplomacy.edu/sites/default/files/Internet_Governance_Classification_ver_07102004.pdf" TargetMode="External"/><Relationship Id="rId4" Type="http://schemas.openxmlformats.org/officeDocument/2006/relationships/hyperlink" Target="http://www.diplomacy.edu/links/IG_Classificatio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wgig.org/docs/WGIGREPORT.pdf"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www.itu.int/net/wsis/docs2/tunis/off/6rev1.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a:t>
            </a:fld>
            <a:endParaRPr lang="en-GB" altLang="en-US" noProof="0" dirty="0"/>
          </a:p>
        </p:txBody>
      </p:sp>
      <p:sp>
        <p:nvSpPr>
          <p:cNvPr id="5" name="Rectangle 4">
            <a:extLst>
              <a:ext uri="{FF2B5EF4-FFF2-40B4-BE49-F238E27FC236}">
                <a16:creationId xmlns:a16="http://schemas.microsoft.com/office/drawing/2014/main" id="{972A63F7-D107-634F-B8B9-5B470DBF5254}"/>
              </a:ext>
            </a:extLst>
          </p:cNvPr>
          <p:cNvSpPr/>
          <p:nvPr/>
        </p:nvSpPr>
        <p:spPr>
          <a:xfrm>
            <a:off x="150871" y="3110193"/>
            <a:ext cx="6402329" cy="923330"/>
          </a:xfrm>
          <a:prstGeom prst="rect">
            <a:avLst/>
          </a:prstGeom>
        </p:spPr>
        <p:txBody>
          <a:bodyPr wrap="square">
            <a:spAutoFit/>
          </a:bodyPr>
          <a:lstStyle/>
          <a:p>
            <a:r>
              <a:rPr lang="pt-BR" dirty="0">
                <a:solidFill>
                  <a:schemeClr val="bg1"/>
                </a:solidFill>
              </a:rPr>
              <a:t>Moldando a Internet: História e Futuro</a:t>
            </a:r>
          </a:p>
          <a:p>
            <a:r>
              <a:rPr lang="pt-BR" dirty="0">
                <a:solidFill>
                  <a:schemeClr val="bg1"/>
                </a:solidFill>
              </a:rPr>
              <a:t>Introdução à Governança da Internet</a:t>
            </a:r>
          </a:p>
          <a:p>
            <a:pPr algn="just">
              <a:spcAft>
                <a:spcPts val="0"/>
              </a:spcAft>
            </a:pPr>
            <a:endParaRPr lang="en-US" dirty="0">
              <a:solidFill>
                <a:schemeClr val="bg1"/>
              </a:solidFill>
              <a:latin typeface="Hind Light" panose="02000000000000000000" pitchFamily="2" charset="77"/>
              <a:ea typeface="Hind Light" panose="02000000000000000000" pitchFamily="2" charset="77"/>
              <a:cs typeface="Times New Roman" panose="02020603050405020304" pitchFamily="18" charset="0"/>
            </a:endParaRPr>
          </a:p>
        </p:txBody>
      </p:sp>
    </p:spTree>
    <p:extLst>
      <p:ext uri="{BB962C8B-B14F-4D97-AF65-F5344CB8AC3E}">
        <p14:creationId xmlns:p14="http://schemas.microsoft.com/office/powerpoint/2010/main" val="1668101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10</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165386" y="3564658"/>
            <a:ext cx="4313208" cy="3416320"/>
          </a:xfrm>
          <a:prstGeom prst="rect">
            <a:avLst/>
          </a:prstGeom>
        </p:spPr>
        <p:txBody>
          <a:bodyPr wrap="square">
            <a:spAutoFit/>
          </a:bodyPr>
          <a:lstStyle/>
          <a:p>
            <a:pPr algn="just"/>
            <a:r>
              <a:rPr lang="pt-PT" sz="1200" dirty="0"/>
              <a:t>Alguns atores entendem a Cooperação Aprimorada como implicando o estabelecimento de novos mecanismos de controle ou um órgão internacional adicional para tratar de questões de política da Internet.</a:t>
            </a:r>
          </a:p>
          <a:p>
            <a:pPr algn="just"/>
            <a:endParaRPr lang="pt-PT" sz="1200" dirty="0"/>
          </a:p>
          <a:p>
            <a:pPr algn="just"/>
            <a:r>
              <a:rPr lang="pt-PT" sz="1200" dirty="0"/>
              <a:t>Outros se opõem a essa visão, argumentando que a cooperação reforçada pode acontecer - e está acontecendo - nas configurações existentes e entre os atores existentes do ecossistema da Internet.   </a:t>
            </a:r>
          </a:p>
          <a:p>
            <a:pPr algn="just"/>
            <a:endParaRPr lang="pt-PT" sz="1200" dirty="0"/>
          </a:p>
          <a:p>
            <a:pPr algn="just"/>
            <a:r>
              <a:rPr lang="pt-PT" sz="1200" dirty="0"/>
              <a:t>Como “Governança da Internet”, o termo “Cooperação aprimorada” continua a ser explorado, debatido e discutido pelos participantes da Governança da Internet.	</a:t>
            </a:r>
          </a:p>
          <a:p>
            <a:endParaRPr lang="pt-PT" sz="1200" dirty="0"/>
          </a:p>
          <a:p>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r>
              <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rPr>
              <a:t>	</a:t>
            </a:r>
            <a:endParaRPr lang="en-US"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6" name="Rectangle 4">
            <a:extLst>
              <a:ext uri="{FF2B5EF4-FFF2-40B4-BE49-F238E27FC236}">
                <a16:creationId xmlns:a16="http://schemas.microsoft.com/office/drawing/2014/main" id="{BF66F6EB-3A00-9941-921C-30D9294B9C6A}"/>
              </a:ext>
            </a:extLst>
          </p:cNvPr>
          <p:cNvSpPr/>
          <p:nvPr/>
        </p:nvSpPr>
        <p:spPr>
          <a:xfrm>
            <a:off x="4767539" y="923877"/>
            <a:ext cx="4313208" cy="4893647"/>
          </a:xfrm>
          <a:prstGeom prst="rect">
            <a:avLst/>
          </a:prstGeom>
        </p:spPr>
        <p:txBody>
          <a:bodyPr wrap="square">
            <a:spAutoFit/>
          </a:bodyPr>
          <a:lstStyle/>
          <a:p>
            <a:pPr algn="just"/>
            <a:r>
              <a:rPr lang="pt-PT" sz="1200" dirty="0"/>
              <a:t>Em 2013, o Presidente do Comitê das Nações Unidas para a Ciência e Tecnologia para o Desenvolvimento (CSTD) anunciou a criação do Grupo de Trabalho sobre Cooperação Reforçada (WGEC).</a:t>
            </a:r>
          </a:p>
          <a:p>
            <a:pPr algn="just"/>
            <a:endParaRPr lang="pt-PT" sz="1200" dirty="0"/>
          </a:p>
          <a:p>
            <a:pPr algn="just"/>
            <a:endParaRPr lang="pt-PT" sz="1200" dirty="0"/>
          </a:p>
          <a:p>
            <a:pPr algn="just"/>
            <a:endParaRPr lang="pt-PT" sz="1200" dirty="0"/>
          </a:p>
          <a:p>
            <a:pPr algn="just"/>
            <a:endParaRPr lang="pt-PT" sz="1200" dirty="0"/>
          </a:p>
          <a:p>
            <a:pPr algn="just"/>
            <a:endParaRPr lang="pt-PT" sz="1200" dirty="0"/>
          </a:p>
          <a:p>
            <a:pPr algn="just"/>
            <a:endParaRPr lang="pt-PT" sz="1200" dirty="0"/>
          </a:p>
          <a:p>
            <a:pPr algn="just"/>
            <a:endParaRPr lang="pt-PT" sz="1200" dirty="0"/>
          </a:p>
          <a:p>
            <a:pPr algn="just"/>
            <a:endParaRPr lang="pt-PT" sz="1200" dirty="0"/>
          </a:p>
          <a:p>
            <a:pPr algn="just"/>
            <a:endParaRPr lang="pt-PT" sz="1200" dirty="0"/>
          </a:p>
          <a:p>
            <a:pPr algn="just"/>
            <a:endParaRPr lang="pt-PT" sz="1200" dirty="0"/>
          </a:p>
          <a:p>
            <a:pPr algn="just"/>
            <a:endParaRPr lang="pt-PT" sz="1200" dirty="0"/>
          </a:p>
          <a:p>
            <a:pPr algn="just"/>
            <a:endParaRPr lang="pt-PT" sz="1200" dirty="0"/>
          </a:p>
          <a:p>
            <a:pPr algn="just"/>
            <a:r>
              <a:rPr lang="pt-PT" sz="1200" dirty="0"/>
              <a:t>O objetivo do WGEC é examinar o mandato da Cúpula Mundial sobre a Sociedade da Informação com relação à cooperação aprimorada contida na Agenda de </a:t>
            </a:r>
            <a:r>
              <a:rPr lang="pt-PT" sz="1200" dirty="0" err="1"/>
              <a:t>Tunis</a:t>
            </a:r>
            <a:r>
              <a:rPr lang="pt-PT" sz="1200" dirty="0"/>
              <a:t>, buscando, compilando e analisando contribuições de todos os Estados Membros e de todos os demais interessados, e fazer recomendações sobre como para implementar totalmente esse mandato. </a:t>
            </a:r>
            <a:r>
              <a:rPr lang="pt-PT" sz="1200" baseline="30000" dirty="0"/>
              <a:t>[8]</a:t>
            </a:r>
          </a:p>
          <a:p>
            <a:pPr algn="just"/>
            <a:endParaRPr lang="pt-PT" sz="1200" dirty="0"/>
          </a:p>
          <a:p>
            <a:pPr algn="just"/>
            <a:r>
              <a:rPr lang="pt-PT" sz="1200" dirty="0"/>
              <a:t>Após o trabalho do WGEC, o CSTD posteriormente conduziu um “mapeamento” das questões de Governança da Internet, que será discutido na próxima seção.</a:t>
            </a: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Definições de Governança da Internet</a:t>
            </a:r>
            <a:br>
              <a:rPr lang="pt-BR" sz="2000" dirty="0">
                <a:solidFill>
                  <a:schemeClr val="tx2">
                    <a:lumMod val="50000"/>
                  </a:schemeClr>
                </a:solidFill>
              </a:rPr>
            </a:br>
            <a:r>
              <a:rPr lang="pt-BR" sz="2000" dirty="0">
                <a:solidFill>
                  <a:schemeClr val="tx2">
                    <a:lumMod val="60000"/>
                    <a:lumOff val="40000"/>
                  </a:schemeClr>
                </a:solidFill>
              </a:rPr>
              <a:t>Diferenças no Escopo</a:t>
            </a:r>
            <a:endParaRPr lang="pt-BR" sz="3600" dirty="0">
              <a:solidFill>
                <a:schemeClr val="tx2">
                  <a:lumMod val="60000"/>
                  <a:lumOff val="40000"/>
                </a:schemeClr>
              </a:solidFill>
            </a:endParaRPr>
          </a:p>
        </p:txBody>
      </p:sp>
      <p:pic>
        <p:nvPicPr>
          <p:cNvPr id="2" name="Imagem 1">
            <a:extLst>
              <a:ext uri="{FF2B5EF4-FFF2-40B4-BE49-F238E27FC236}">
                <a16:creationId xmlns:a16="http://schemas.microsoft.com/office/drawing/2014/main" id="{693CCA06-C3AA-C84C-AB83-C7A2F596686D}"/>
              </a:ext>
            </a:extLst>
          </p:cNvPr>
          <p:cNvPicPr>
            <a:picLocks noChangeAspect="1"/>
          </p:cNvPicPr>
          <p:nvPr/>
        </p:nvPicPr>
        <p:blipFill>
          <a:blip r:embed="rId3"/>
          <a:stretch>
            <a:fillRect/>
          </a:stretch>
        </p:blipFill>
        <p:spPr>
          <a:xfrm>
            <a:off x="692457" y="1388939"/>
            <a:ext cx="3094832" cy="1348586"/>
          </a:xfrm>
          <a:prstGeom prst="rect">
            <a:avLst/>
          </a:prstGeom>
        </p:spPr>
      </p:pic>
      <p:pic>
        <p:nvPicPr>
          <p:cNvPr id="5" name="Imagem 4">
            <a:extLst>
              <a:ext uri="{FF2B5EF4-FFF2-40B4-BE49-F238E27FC236}">
                <a16:creationId xmlns:a16="http://schemas.microsoft.com/office/drawing/2014/main" id="{6F615BAE-4C79-4549-AE83-89E5BD0BE6A6}"/>
              </a:ext>
            </a:extLst>
          </p:cNvPr>
          <p:cNvPicPr>
            <a:picLocks noChangeAspect="1"/>
          </p:cNvPicPr>
          <p:nvPr/>
        </p:nvPicPr>
        <p:blipFill>
          <a:blip r:embed="rId4"/>
          <a:stretch>
            <a:fillRect/>
          </a:stretch>
        </p:blipFill>
        <p:spPr>
          <a:xfrm>
            <a:off x="4974693" y="2161368"/>
            <a:ext cx="3898900" cy="1358900"/>
          </a:xfrm>
          <a:prstGeom prst="rect">
            <a:avLst/>
          </a:prstGeom>
        </p:spPr>
      </p:pic>
    </p:spTree>
    <p:extLst>
      <p:ext uri="{BB962C8B-B14F-4D97-AF65-F5344CB8AC3E}">
        <p14:creationId xmlns:p14="http://schemas.microsoft.com/office/powerpoint/2010/main" val="1692516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11</a:t>
            </a:fld>
            <a:endParaRPr lang="en-GB" altLang="en-US" noProof="0" dirty="0"/>
          </a:p>
        </p:txBody>
      </p:sp>
      <p:sp>
        <p:nvSpPr>
          <p:cNvPr id="6" name="Rectangle 4">
            <a:extLst>
              <a:ext uri="{FF2B5EF4-FFF2-40B4-BE49-F238E27FC236}">
                <a16:creationId xmlns:a16="http://schemas.microsoft.com/office/drawing/2014/main" id="{AED7B73E-F798-9F4C-BFE1-F30EEE6DEDD6}"/>
              </a:ext>
            </a:extLst>
          </p:cNvPr>
          <p:cNvSpPr/>
          <p:nvPr/>
        </p:nvSpPr>
        <p:spPr>
          <a:xfrm>
            <a:off x="2415396" y="2736502"/>
            <a:ext cx="4313208" cy="1384995"/>
          </a:xfrm>
          <a:prstGeom prst="rect">
            <a:avLst/>
          </a:prstGeom>
          <a:ln w="25400">
            <a:solidFill>
              <a:schemeClr val="tx1"/>
            </a:solidFill>
          </a:ln>
        </p:spPr>
        <p:txBody>
          <a:bodyPr wrap="square">
            <a:spAutoFit/>
          </a:bodyPr>
          <a:lstStyle/>
          <a:p>
            <a:pPr algn="ctr"/>
            <a:endParaRPr lang="pt-PT" sz="1200" dirty="0"/>
          </a:p>
          <a:p>
            <a:pPr algn="ctr"/>
            <a:r>
              <a:rPr lang="pt-PT" sz="1200" dirty="0"/>
              <a:t>Esse é o fim das informações sobre:  </a:t>
            </a:r>
          </a:p>
          <a:p>
            <a:pPr algn="ctr"/>
            <a:r>
              <a:rPr lang="pt-PT" sz="1200" b="1" dirty="0"/>
              <a:t>Introdução à Governança da Internet     </a:t>
            </a:r>
          </a:p>
          <a:p>
            <a:pPr algn="ctr"/>
            <a:endParaRPr lang="pt-PT" sz="1200" dirty="0"/>
          </a:p>
          <a:p>
            <a:pPr algn="ctr"/>
            <a:endParaRPr lang="pt-PT" sz="1200" dirty="0"/>
          </a:p>
          <a:p>
            <a:pPr algn="ctr"/>
            <a:r>
              <a:rPr lang="pt-PT" sz="1200" dirty="0"/>
              <a:t>Nos próximos slides, haverão três perguntas a serem respondidas.</a:t>
            </a:r>
          </a:p>
          <a:p>
            <a:pPr algn="ctr"/>
            <a:endParaRPr lang="pt-PT" sz="1200" dirty="0"/>
          </a:p>
        </p:txBody>
      </p:sp>
      <p:sp>
        <p:nvSpPr>
          <p:cNvPr id="8" name="Título 6">
            <a:extLst>
              <a:ext uri="{FF2B5EF4-FFF2-40B4-BE49-F238E27FC236}">
                <a16:creationId xmlns:a16="http://schemas.microsoft.com/office/drawing/2014/main" id="{F558A218-38E8-D74B-9967-7837E797DD6A}"/>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Definições de Governança da Internet</a:t>
            </a:r>
            <a:br>
              <a:rPr lang="pt-BR" sz="2000" dirty="0">
                <a:solidFill>
                  <a:schemeClr val="tx2">
                    <a:lumMod val="50000"/>
                  </a:schemeClr>
                </a:solidFill>
              </a:rPr>
            </a:br>
            <a:r>
              <a:rPr lang="pt-BR" sz="2000" dirty="0" err="1">
                <a:solidFill>
                  <a:schemeClr val="tx2">
                    <a:lumMod val="60000"/>
                    <a:lumOff val="40000"/>
                  </a:schemeClr>
                </a:solidFill>
              </a:rPr>
              <a:t>Quiz</a:t>
            </a:r>
            <a:endParaRPr lang="pt-BR" sz="3600" dirty="0">
              <a:solidFill>
                <a:schemeClr val="tx2">
                  <a:lumMod val="60000"/>
                  <a:lumOff val="40000"/>
                </a:schemeClr>
              </a:solidFill>
            </a:endParaRPr>
          </a:p>
        </p:txBody>
      </p:sp>
    </p:spTree>
    <p:extLst>
      <p:ext uri="{BB962C8B-B14F-4D97-AF65-F5344CB8AC3E}">
        <p14:creationId xmlns:p14="http://schemas.microsoft.com/office/powerpoint/2010/main" val="408443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12</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247176" y="923877"/>
            <a:ext cx="8340971" cy="2062103"/>
          </a:xfrm>
          <a:prstGeom prst="rect">
            <a:avLst/>
          </a:prstGeom>
        </p:spPr>
        <p:txBody>
          <a:bodyPr wrap="square">
            <a:spAutoFit/>
          </a:bodyPr>
          <a:lstStyle/>
          <a:p>
            <a:pPr algn="just"/>
            <a:endParaRPr lang="pt-PT" sz="1600" dirty="0">
              <a:solidFill>
                <a:schemeClr val="tx2">
                  <a:lumMod val="50000"/>
                </a:schemeClr>
              </a:solidFill>
            </a:endParaRPr>
          </a:p>
          <a:p>
            <a:pPr algn="just"/>
            <a:r>
              <a:rPr lang="pt-PT" sz="1600" dirty="0">
                <a:solidFill>
                  <a:schemeClr val="tx2">
                    <a:lumMod val="50000"/>
                  </a:schemeClr>
                </a:solidFill>
              </a:rPr>
              <a:t>Questões 1 de 3</a:t>
            </a:r>
          </a:p>
          <a:p>
            <a:pPr algn="just"/>
            <a:endParaRPr lang="pt-PT" sz="1200" dirty="0"/>
          </a:p>
          <a:p>
            <a:pPr algn="just"/>
            <a:r>
              <a:rPr lang="pt-PT" sz="1200" dirty="0"/>
              <a:t>Durante a WSIS 2003 e 2005, o termo “Governança da Internet” foi vinculado por muitos países a qual outro termo?</a:t>
            </a:r>
          </a:p>
          <a:p>
            <a:pPr algn="just"/>
            <a:endParaRPr lang="pt-PT" sz="1200" dirty="0"/>
          </a:p>
          <a:p>
            <a:endParaRPr lang="pt-PT" sz="1200" dirty="0"/>
          </a:p>
          <a:p>
            <a:r>
              <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rPr>
              <a:t>Resposta:</a:t>
            </a: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r>
              <a:rPr lang="pt-PT" sz="1100" dirty="0"/>
              <a:t> O termo ao qual muitos países vincularam “governança” foi “governo”.</a:t>
            </a:r>
            <a:r>
              <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rPr>
              <a:t>	</a:t>
            </a:r>
            <a:endParaRPr lang="en-US"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Definições de Governança da Internet</a:t>
            </a:r>
            <a:br>
              <a:rPr lang="pt-BR" sz="2000" dirty="0">
                <a:solidFill>
                  <a:schemeClr val="tx2">
                    <a:lumMod val="50000"/>
                  </a:schemeClr>
                </a:solidFill>
              </a:rPr>
            </a:br>
            <a:r>
              <a:rPr lang="pt-BR" sz="2000" dirty="0" err="1">
                <a:solidFill>
                  <a:schemeClr val="tx2">
                    <a:lumMod val="60000"/>
                    <a:lumOff val="40000"/>
                  </a:schemeClr>
                </a:solidFill>
              </a:rPr>
              <a:t>Quiz</a:t>
            </a:r>
            <a:endParaRPr lang="pt-BR" sz="3600" dirty="0">
              <a:solidFill>
                <a:schemeClr val="tx2">
                  <a:lumMod val="60000"/>
                  <a:lumOff val="40000"/>
                </a:schemeClr>
              </a:solidFill>
            </a:endParaRPr>
          </a:p>
        </p:txBody>
      </p:sp>
      <p:sp>
        <p:nvSpPr>
          <p:cNvPr id="7" name="CaixaDeTexto 6">
            <a:extLst>
              <a:ext uri="{FF2B5EF4-FFF2-40B4-BE49-F238E27FC236}">
                <a16:creationId xmlns:a16="http://schemas.microsoft.com/office/drawing/2014/main" id="{F17D2C89-B35E-8648-B6D1-B91566B21BA7}"/>
              </a:ext>
            </a:extLst>
          </p:cNvPr>
          <p:cNvSpPr txBox="1"/>
          <p:nvPr/>
        </p:nvSpPr>
        <p:spPr>
          <a:xfrm>
            <a:off x="345828" y="2414732"/>
            <a:ext cx="3018809" cy="276999"/>
          </a:xfrm>
          <a:prstGeom prst="rect">
            <a:avLst/>
          </a:prstGeom>
          <a:noFill/>
          <a:ln>
            <a:solidFill>
              <a:schemeClr val="tx1"/>
            </a:solidFill>
          </a:ln>
        </p:spPr>
        <p:txBody>
          <a:bodyPr wrap="square" rtlCol="0">
            <a:spAutoFit/>
          </a:bodyPr>
          <a:lstStyle/>
          <a:p>
            <a:r>
              <a:rPr lang="pt-BR" sz="1200" dirty="0"/>
              <a:t>governo</a:t>
            </a:r>
          </a:p>
        </p:txBody>
      </p:sp>
    </p:spTree>
    <p:extLst>
      <p:ext uri="{BB962C8B-B14F-4D97-AF65-F5344CB8AC3E}">
        <p14:creationId xmlns:p14="http://schemas.microsoft.com/office/powerpoint/2010/main" val="1024203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13</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247176" y="923877"/>
            <a:ext cx="8340971" cy="3493264"/>
          </a:xfrm>
          <a:prstGeom prst="rect">
            <a:avLst/>
          </a:prstGeom>
        </p:spPr>
        <p:txBody>
          <a:bodyPr wrap="square">
            <a:spAutoFit/>
          </a:bodyPr>
          <a:lstStyle/>
          <a:p>
            <a:pPr algn="just"/>
            <a:endParaRPr lang="pt-PT" sz="1600" dirty="0">
              <a:solidFill>
                <a:schemeClr val="tx2">
                  <a:lumMod val="50000"/>
                </a:schemeClr>
              </a:solidFill>
            </a:endParaRPr>
          </a:p>
          <a:p>
            <a:pPr algn="just"/>
            <a:r>
              <a:rPr lang="pt-PT" sz="1600" dirty="0">
                <a:solidFill>
                  <a:schemeClr val="tx2">
                    <a:lumMod val="50000"/>
                  </a:schemeClr>
                </a:solidFill>
              </a:rPr>
              <a:t>Questões 2 de 3</a:t>
            </a:r>
          </a:p>
          <a:p>
            <a:pPr algn="just"/>
            <a:endParaRPr lang="pt-PT" sz="1200" dirty="0"/>
          </a:p>
          <a:p>
            <a:pPr algn="just"/>
            <a:r>
              <a:rPr lang="pt-PT" sz="1200" dirty="0"/>
              <a:t>A maioria das definições de Governança da Internet compreende dois elementos. O primeiro elemento consiste na execução da infraestrutura técnica da Internet.   </a:t>
            </a:r>
          </a:p>
          <a:p>
            <a:pPr algn="just"/>
            <a:endParaRPr lang="pt-PT" sz="1200" dirty="0"/>
          </a:p>
          <a:p>
            <a:pPr algn="just"/>
            <a:r>
              <a:rPr lang="pt-PT" sz="1200" dirty="0"/>
              <a:t>Qual é o segundo elemento?</a:t>
            </a:r>
          </a:p>
          <a:p>
            <a:pPr algn="just"/>
            <a:endParaRPr lang="pt-PT" sz="1200" b="1" dirty="0">
              <a:solidFill>
                <a:schemeClr val="tx2">
                  <a:lumMod val="60000"/>
                  <a:lumOff val="40000"/>
                </a:schemeClr>
              </a:solidFill>
              <a:latin typeface="Hind Light" panose="02000000000000000000" pitchFamily="2" charset="77"/>
              <a:cs typeface="Times New Roman" panose="02020603050405020304" pitchFamily="18" charset="0"/>
            </a:endParaRPr>
          </a:p>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Escolha a resposta correta entre as opções abaixo. </a:t>
            </a:r>
          </a:p>
          <a:p>
            <a:pPr algn="just"/>
            <a:endParaRPr lang="pt-PT" sz="1200" dirty="0"/>
          </a:p>
          <a:p>
            <a:pPr marL="171450" indent="-171450" algn="just">
              <a:buFont typeface="Courier New" panose="02070309020205020404" pitchFamily="49" charset="0"/>
              <a:buChar char="o"/>
            </a:pPr>
            <a:r>
              <a:rPr lang="pt-BR" sz="1200" dirty="0"/>
              <a:t>Questões Comerciais</a:t>
            </a:r>
          </a:p>
          <a:p>
            <a:pPr marL="171450" indent="-171450" algn="just">
              <a:buFont typeface="Courier New" panose="02070309020205020404" pitchFamily="49" charset="0"/>
              <a:buChar char="o"/>
            </a:pPr>
            <a:r>
              <a:rPr lang="pt-BR" sz="1200" dirty="0"/>
              <a:t>Preconceitos Políticos</a:t>
            </a:r>
          </a:p>
          <a:p>
            <a:pPr marL="171450" indent="-171450" algn="just">
              <a:buFont typeface="Courier New" panose="02070309020205020404" pitchFamily="49" charset="0"/>
              <a:buChar char="o"/>
            </a:pPr>
            <a:r>
              <a:rPr lang="pt-BR" sz="1200" dirty="0"/>
              <a:t>Questões de políticas públicas</a:t>
            </a:r>
          </a:p>
          <a:p>
            <a:pPr algn="just"/>
            <a:endParaRPr lang="pt-PT" sz="1200" dirty="0"/>
          </a:p>
          <a:p>
            <a:r>
              <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rPr>
              <a:t>Resposta:</a:t>
            </a:r>
          </a:p>
          <a:p>
            <a:endParaRPr lang="pt-PT" sz="1100" dirty="0"/>
          </a:p>
          <a:p>
            <a:r>
              <a:rPr lang="pt-PT" sz="1100" dirty="0"/>
              <a:t>A maioria das definições de Governança da Internet compreende dois elementos. O funcionamento da infraestrutura técnica da Internet é o primeiro elemento. Questões de política pública é o segundo elemento.</a:t>
            </a: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Definições de Governança da Internet</a:t>
            </a:r>
            <a:br>
              <a:rPr lang="pt-BR" sz="2000" dirty="0">
                <a:solidFill>
                  <a:schemeClr val="tx2">
                    <a:lumMod val="50000"/>
                  </a:schemeClr>
                </a:solidFill>
              </a:rPr>
            </a:br>
            <a:r>
              <a:rPr lang="pt-BR" sz="2000" dirty="0" err="1">
                <a:solidFill>
                  <a:schemeClr val="tx2">
                    <a:lumMod val="60000"/>
                    <a:lumOff val="40000"/>
                  </a:schemeClr>
                </a:solidFill>
              </a:rPr>
              <a:t>Quiz</a:t>
            </a:r>
            <a:endParaRPr lang="pt-BR" sz="3600" dirty="0">
              <a:solidFill>
                <a:schemeClr val="tx2">
                  <a:lumMod val="60000"/>
                  <a:lumOff val="40000"/>
                </a:schemeClr>
              </a:solidFill>
            </a:endParaRPr>
          </a:p>
        </p:txBody>
      </p:sp>
    </p:spTree>
    <p:extLst>
      <p:ext uri="{BB962C8B-B14F-4D97-AF65-F5344CB8AC3E}">
        <p14:creationId xmlns:p14="http://schemas.microsoft.com/office/powerpoint/2010/main" val="546911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14</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247176" y="923877"/>
            <a:ext cx="8340971" cy="3508653"/>
          </a:xfrm>
          <a:prstGeom prst="rect">
            <a:avLst/>
          </a:prstGeom>
        </p:spPr>
        <p:txBody>
          <a:bodyPr wrap="square">
            <a:spAutoFit/>
          </a:bodyPr>
          <a:lstStyle/>
          <a:p>
            <a:pPr algn="just"/>
            <a:endParaRPr lang="pt-PT" sz="1600" dirty="0">
              <a:solidFill>
                <a:schemeClr val="tx2">
                  <a:lumMod val="50000"/>
                </a:schemeClr>
              </a:solidFill>
            </a:endParaRPr>
          </a:p>
          <a:p>
            <a:pPr algn="just"/>
            <a:r>
              <a:rPr lang="pt-PT" sz="1600" dirty="0">
                <a:solidFill>
                  <a:schemeClr val="tx2">
                    <a:lumMod val="50000"/>
                  </a:schemeClr>
                </a:solidFill>
              </a:rPr>
              <a:t>Questões 3 de 3</a:t>
            </a:r>
          </a:p>
          <a:p>
            <a:pPr algn="just"/>
            <a:endParaRPr lang="pt-PT" sz="1200" dirty="0"/>
          </a:p>
          <a:p>
            <a:pPr algn="just"/>
            <a:r>
              <a:rPr lang="pt-PT" sz="1200" dirty="0"/>
              <a:t>Onde foi adotada essa definição de Governança da Internet?   </a:t>
            </a:r>
          </a:p>
          <a:p>
            <a:pPr algn="just"/>
            <a:endParaRPr lang="pt-PT" sz="1200" dirty="0"/>
          </a:p>
          <a:p>
            <a:pPr algn="just"/>
            <a:r>
              <a:rPr lang="pt-PT" sz="1200" dirty="0"/>
              <a:t>"A governança da Internet é o desenvolvimento e a aplicação pelos Governos, pelo setor privado e pela sociedade civil, em seus </a:t>
            </a:r>
            <a:r>
              <a:rPr lang="pt-PT" sz="1200" dirty="0" err="1"/>
              <a:t>respectivos</a:t>
            </a:r>
            <a:r>
              <a:rPr lang="pt-PT" sz="1200" dirty="0"/>
              <a:t> papéis, de princípios, normas, regras, procedimentos, processos de tomada de decisão e programas compartilhados que moldam a evolução e o uso da Internet".</a:t>
            </a:r>
          </a:p>
          <a:p>
            <a:pPr algn="just"/>
            <a:endParaRPr lang="pt-PT" sz="1200" dirty="0"/>
          </a:p>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Escolha a resposta correta entre as opções abaixo. </a:t>
            </a:r>
          </a:p>
          <a:p>
            <a:pPr algn="just"/>
            <a:endParaRPr lang="pt-PT" sz="1200" dirty="0"/>
          </a:p>
          <a:p>
            <a:pPr marL="171450" indent="-171450" algn="just">
              <a:buFont typeface="Courier New" panose="02070309020205020404" pitchFamily="49" charset="0"/>
              <a:buChar char="o"/>
            </a:pPr>
            <a:r>
              <a:rPr lang="pt-BR" sz="1200" dirty="0"/>
              <a:t>WSIS 2003 </a:t>
            </a:r>
          </a:p>
          <a:p>
            <a:pPr marL="171450" indent="-171450" algn="just">
              <a:buFont typeface="Courier New" panose="02070309020205020404" pitchFamily="49" charset="0"/>
              <a:buChar char="o"/>
            </a:pPr>
            <a:r>
              <a:rPr lang="pt-BR" sz="1200" dirty="0"/>
              <a:t>WSIS 2005</a:t>
            </a:r>
          </a:p>
          <a:p>
            <a:pPr marL="171450" indent="-171450" algn="just">
              <a:buFont typeface="Courier New" panose="02070309020205020404" pitchFamily="49" charset="0"/>
              <a:buChar char="o"/>
            </a:pPr>
            <a:r>
              <a:rPr lang="pt-BR" sz="1200" dirty="0"/>
              <a:t>IGF 2008</a:t>
            </a:r>
          </a:p>
          <a:p>
            <a:pPr algn="just"/>
            <a:endParaRPr lang="pt-PT" sz="1200" dirty="0"/>
          </a:p>
          <a:p>
            <a:r>
              <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rPr>
              <a:t>Resposta:</a:t>
            </a:r>
          </a:p>
          <a:p>
            <a:endParaRPr lang="pt-PT" sz="1100" dirty="0"/>
          </a:p>
          <a:p>
            <a:r>
              <a:rPr lang="pt-PT" sz="1100" dirty="0"/>
              <a:t>A definição de Governança da Internet foi adotada no WSIS 2005. </a:t>
            </a: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Definições de Governança da Internet</a:t>
            </a:r>
            <a:br>
              <a:rPr lang="pt-BR" sz="2000" dirty="0">
                <a:solidFill>
                  <a:schemeClr val="tx2">
                    <a:lumMod val="50000"/>
                  </a:schemeClr>
                </a:solidFill>
              </a:rPr>
            </a:br>
            <a:r>
              <a:rPr lang="pt-BR" sz="2000" dirty="0" err="1">
                <a:solidFill>
                  <a:schemeClr val="tx2">
                    <a:lumMod val="60000"/>
                    <a:lumOff val="40000"/>
                  </a:schemeClr>
                </a:solidFill>
              </a:rPr>
              <a:t>Quiz</a:t>
            </a:r>
            <a:endParaRPr lang="pt-BR" sz="3600" dirty="0">
              <a:solidFill>
                <a:schemeClr val="tx2">
                  <a:lumMod val="60000"/>
                  <a:lumOff val="40000"/>
                </a:schemeClr>
              </a:solidFill>
            </a:endParaRPr>
          </a:p>
        </p:txBody>
      </p:sp>
    </p:spTree>
    <p:extLst>
      <p:ext uri="{BB962C8B-B14F-4D97-AF65-F5344CB8AC3E}">
        <p14:creationId xmlns:p14="http://schemas.microsoft.com/office/powerpoint/2010/main" val="411216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15</a:t>
            </a:fld>
            <a:endParaRPr lang="en-GB" altLang="en-US" noProof="0" dirty="0"/>
          </a:p>
        </p:txBody>
      </p:sp>
      <p:sp>
        <p:nvSpPr>
          <p:cNvPr id="6" name="Rectangle 4">
            <a:extLst>
              <a:ext uri="{FF2B5EF4-FFF2-40B4-BE49-F238E27FC236}">
                <a16:creationId xmlns:a16="http://schemas.microsoft.com/office/drawing/2014/main" id="{AED7B73E-F798-9F4C-BFE1-F30EEE6DEDD6}"/>
              </a:ext>
            </a:extLst>
          </p:cNvPr>
          <p:cNvSpPr/>
          <p:nvPr/>
        </p:nvSpPr>
        <p:spPr>
          <a:xfrm>
            <a:off x="2415396" y="2828835"/>
            <a:ext cx="4313208" cy="1384995"/>
          </a:xfrm>
          <a:prstGeom prst="rect">
            <a:avLst/>
          </a:prstGeom>
          <a:ln w="25400">
            <a:solidFill>
              <a:schemeClr val="tx1"/>
            </a:solidFill>
          </a:ln>
        </p:spPr>
        <p:txBody>
          <a:bodyPr wrap="square">
            <a:spAutoFit/>
          </a:bodyPr>
          <a:lstStyle/>
          <a:p>
            <a:pPr algn="ctr"/>
            <a:endParaRPr lang="pt-PT" sz="1200" dirty="0"/>
          </a:p>
          <a:p>
            <a:pPr algn="ctr"/>
            <a:r>
              <a:rPr lang="pt-PT" sz="1200" dirty="0"/>
              <a:t>Esse é o fim das informações sobre:  </a:t>
            </a:r>
          </a:p>
          <a:p>
            <a:pPr algn="ctr"/>
            <a:r>
              <a:rPr lang="pt-PT" sz="1200" b="1" dirty="0"/>
              <a:t>Definições de Governança da Internet </a:t>
            </a:r>
            <a:r>
              <a:rPr lang="pt-PT" sz="1200" dirty="0" err="1"/>
              <a:t>Quiz</a:t>
            </a:r>
            <a:r>
              <a:rPr lang="pt-PT" sz="1200" dirty="0"/>
              <a:t>.</a:t>
            </a:r>
            <a:r>
              <a:rPr lang="pt-PT" sz="1200" b="1" dirty="0"/>
              <a:t>     </a:t>
            </a:r>
          </a:p>
          <a:p>
            <a:pPr algn="ctr"/>
            <a:endParaRPr lang="pt-PT" sz="1200" dirty="0"/>
          </a:p>
          <a:p>
            <a:pPr algn="ctr"/>
            <a:r>
              <a:rPr lang="pt-PT" sz="1200" dirty="0"/>
              <a:t>Próximo tópico: </a:t>
            </a:r>
          </a:p>
          <a:p>
            <a:pPr algn="ctr"/>
            <a:r>
              <a:rPr lang="pt-PT" sz="1200" b="1" dirty="0"/>
              <a:t>Classificação de Questões de Governança da Internet</a:t>
            </a:r>
          </a:p>
          <a:p>
            <a:pPr algn="ctr"/>
            <a:endParaRPr lang="pt-PT" sz="1200" dirty="0"/>
          </a:p>
        </p:txBody>
      </p:sp>
      <p:sp>
        <p:nvSpPr>
          <p:cNvPr id="8" name="Título 6">
            <a:extLst>
              <a:ext uri="{FF2B5EF4-FFF2-40B4-BE49-F238E27FC236}">
                <a16:creationId xmlns:a16="http://schemas.microsoft.com/office/drawing/2014/main" id="{F558A218-38E8-D74B-9967-7837E797DD6A}"/>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Definições de Governança da Internet</a:t>
            </a:r>
            <a:br>
              <a:rPr lang="pt-BR" sz="2000" dirty="0">
                <a:solidFill>
                  <a:schemeClr val="tx2">
                    <a:lumMod val="50000"/>
                  </a:schemeClr>
                </a:solidFill>
              </a:rPr>
            </a:br>
            <a:r>
              <a:rPr lang="pt-BR" sz="2000" dirty="0" err="1">
                <a:solidFill>
                  <a:schemeClr val="tx2">
                    <a:lumMod val="60000"/>
                    <a:lumOff val="40000"/>
                  </a:schemeClr>
                </a:solidFill>
              </a:rPr>
              <a:t>Quiz</a:t>
            </a:r>
            <a:endParaRPr lang="pt-BR" sz="3600" dirty="0">
              <a:solidFill>
                <a:schemeClr val="tx2">
                  <a:lumMod val="60000"/>
                  <a:lumOff val="40000"/>
                </a:schemeClr>
              </a:solidFill>
            </a:endParaRPr>
          </a:p>
        </p:txBody>
      </p:sp>
    </p:spTree>
    <p:extLst>
      <p:ext uri="{BB962C8B-B14F-4D97-AF65-F5344CB8AC3E}">
        <p14:creationId xmlns:p14="http://schemas.microsoft.com/office/powerpoint/2010/main" val="74029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16</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247176" y="923877"/>
            <a:ext cx="8340971" cy="1200329"/>
          </a:xfrm>
          <a:prstGeom prst="rect">
            <a:avLst/>
          </a:prstGeom>
        </p:spPr>
        <p:txBody>
          <a:bodyPr wrap="square">
            <a:spAutoFit/>
          </a:bodyPr>
          <a:lstStyle/>
          <a:p>
            <a:pPr algn="just"/>
            <a:r>
              <a:rPr lang="pt-PT" sz="1200" dirty="0"/>
              <a:t>A governança da Internet é um campo relativamente novo e complexo. </a:t>
            </a:r>
          </a:p>
          <a:p>
            <a:pPr algn="just"/>
            <a:endParaRPr lang="pt-PT" sz="1200" dirty="0"/>
          </a:p>
          <a:p>
            <a:pPr algn="just"/>
            <a:r>
              <a:rPr lang="pt-PT" sz="1200" dirty="0"/>
              <a:t>A complexidade da Governança da Internet está relacionada à sua natureza multidisciplinar: abrange uma variedade de </a:t>
            </a:r>
            <a:r>
              <a:rPr lang="pt-PT" sz="1200" dirty="0" err="1"/>
              <a:t>aspectos</a:t>
            </a:r>
            <a:r>
              <a:rPr lang="pt-PT" sz="1200" dirty="0"/>
              <a:t>, incluindo </a:t>
            </a: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tecnologia, socio economia, desenvolvimento, direito </a:t>
            </a:r>
            <a:r>
              <a:rPr lang="pt-PT" sz="1200" dirty="0"/>
              <a:t>e</a:t>
            </a: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 política</a:t>
            </a:r>
            <a:r>
              <a:rPr lang="pt-PT" sz="1200" dirty="0"/>
              <a:t>.   </a:t>
            </a:r>
          </a:p>
          <a:p>
            <a:pPr algn="just"/>
            <a:endParaRPr lang="pt-PT" sz="1200" dirty="0"/>
          </a:p>
          <a:p>
            <a:pPr algn="just"/>
            <a:r>
              <a:rPr lang="pt-PT" sz="1200" dirty="0"/>
              <a:t>Para traçar esse novo campo, vários grupos trabalharam no mapeamento e classificação de questões de Governança da Internet.</a:t>
            </a:r>
          </a:p>
        </p:txBody>
      </p:sp>
      <p:sp>
        <p:nvSpPr>
          <p:cNvPr id="5" name="Título 6">
            <a:extLst>
              <a:ext uri="{FF2B5EF4-FFF2-40B4-BE49-F238E27FC236}">
                <a16:creationId xmlns:a16="http://schemas.microsoft.com/office/drawing/2014/main" id="{CFC9AB1B-4CDE-BF4B-BF50-E9A39FCB203B}"/>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Classificação de Questões de Governança da Internet</a:t>
            </a:r>
            <a:endParaRPr lang="pt-BR" sz="3600" dirty="0">
              <a:solidFill>
                <a:schemeClr val="tx2">
                  <a:lumMod val="50000"/>
                </a:schemeClr>
              </a:solidFill>
            </a:endParaRPr>
          </a:p>
        </p:txBody>
      </p:sp>
      <p:pic>
        <p:nvPicPr>
          <p:cNvPr id="3" name="Imagem 2">
            <a:extLst>
              <a:ext uri="{FF2B5EF4-FFF2-40B4-BE49-F238E27FC236}">
                <a16:creationId xmlns:a16="http://schemas.microsoft.com/office/drawing/2014/main" id="{6E786B8F-0F99-3A40-A6FE-9FCE33E998AD}"/>
              </a:ext>
            </a:extLst>
          </p:cNvPr>
          <p:cNvPicPr>
            <a:picLocks noChangeAspect="1"/>
          </p:cNvPicPr>
          <p:nvPr/>
        </p:nvPicPr>
        <p:blipFill>
          <a:blip r:embed="rId3"/>
          <a:stretch>
            <a:fillRect/>
          </a:stretch>
        </p:blipFill>
        <p:spPr>
          <a:xfrm>
            <a:off x="0" y="3216802"/>
            <a:ext cx="9144000" cy="2717321"/>
          </a:xfrm>
          <a:prstGeom prst="rect">
            <a:avLst/>
          </a:prstGeom>
        </p:spPr>
      </p:pic>
    </p:spTree>
    <p:extLst>
      <p:ext uri="{BB962C8B-B14F-4D97-AF65-F5344CB8AC3E}">
        <p14:creationId xmlns:p14="http://schemas.microsoft.com/office/powerpoint/2010/main" val="2441999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17</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165386" y="3564658"/>
            <a:ext cx="4313208" cy="1754326"/>
          </a:xfrm>
          <a:prstGeom prst="rect">
            <a:avLst/>
          </a:prstGeom>
        </p:spPr>
        <p:txBody>
          <a:bodyPr wrap="square">
            <a:spAutoFit/>
          </a:bodyPr>
          <a:lstStyle/>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1. Infraestrutura e Gerenciamento  </a:t>
            </a:r>
          </a:p>
          <a:p>
            <a:pPr marL="228600" indent="-228600" algn="just">
              <a:buAutoNum type="arabicPeriod"/>
            </a:pPr>
            <a:endParaRPr lang="pt-PT" sz="1200" dirty="0"/>
          </a:p>
          <a:p>
            <a:pPr algn="just"/>
            <a:r>
              <a:rPr lang="pt-PT" sz="1200" dirty="0"/>
              <a:t>Questões relacionadas à infraestrutura e ao gerenciamento de recursos críticos da Internet, incluindo administração do sistema de nomes de domínio e endereços de protocolo da Internet (endereços IP), administração do sistema de servidor raiz, padrões técnicos, </a:t>
            </a:r>
            <a:r>
              <a:rPr lang="pt-PT" sz="1200" dirty="0" err="1"/>
              <a:t>peering</a:t>
            </a:r>
            <a:r>
              <a:rPr lang="pt-PT" sz="1200" dirty="0"/>
              <a:t> e interconexão, infraestrutura de telecomunicações, incluindo tecnologias inovadoras e convergentes , bem como múltiplas linguagens.</a:t>
            </a:r>
            <a:endParaRPr lang="pt-BR" sz="1200" dirty="0">
              <a:effectLst/>
            </a:endParaRPr>
          </a:p>
        </p:txBody>
      </p:sp>
      <p:sp>
        <p:nvSpPr>
          <p:cNvPr id="6" name="Rectangle 4">
            <a:extLst>
              <a:ext uri="{FF2B5EF4-FFF2-40B4-BE49-F238E27FC236}">
                <a16:creationId xmlns:a16="http://schemas.microsoft.com/office/drawing/2014/main" id="{BF66F6EB-3A00-9941-921C-30D9294B9C6A}"/>
              </a:ext>
            </a:extLst>
          </p:cNvPr>
          <p:cNvSpPr/>
          <p:nvPr/>
        </p:nvSpPr>
        <p:spPr>
          <a:xfrm>
            <a:off x="4767539" y="923877"/>
            <a:ext cx="4313208" cy="3600986"/>
          </a:xfrm>
          <a:prstGeom prst="rect">
            <a:avLst/>
          </a:prstGeom>
        </p:spPr>
        <p:txBody>
          <a:bodyPr wrap="square">
            <a:spAutoFit/>
          </a:bodyPr>
          <a:lstStyle/>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2. O uso da Internet  </a:t>
            </a:r>
          </a:p>
          <a:p>
            <a:pPr algn="just"/>
            <a:endParaRPr lang="pt-PT" sz="1200" dirty="0"/>
          </a:p>
          <a:p>
            <a:pPr algn="just"/>
            <a:r>
              <a:rPr lang="pt-PT" sz="1200" dirty="0"/>
              <a:t>Problemas relacionados ao uso da Internet, incluindo spam, segurança de rede e crimes cibernéticos.     </a:t>
            </a:r>
          </a:p>
          <a:p>
            <a:pPr algn="just"/>
            <a:endParaRPr lang="pt-PT" sz="1200" dirty="0"/>
          </a:p>
          <a:p>
            <a:pPr algn="just"/>
            <a:endParaRPr lang="pt-PT" sz="1200" dirty="0"/>
          </a:p>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3. Questões relevantes para a Internet  </a:t>
            </a:r>
          </a:p>
          <a:p>
            <a:pPr algn="just"/>
            <a:endParaRPr lang="pt-PT" sz="1200" dirty="0"/>
          </a:p>
          <a:p>
            <a:pPr algn="just"/>
            <a:r>
              <a:rPr lang="pt-PT" sz="1200" dirty="0"/>
              <a:t>Questões relevantes para a Internet, mas que têm um impacto muito mais amplo do que apenas a Internet e pelas quais as organizações existentes são responsáveis, como direitos de propriedade intelectual (</a:t>
            </a:r>
            <a:r>
              <a:rPr lang="pt-PT" sz="1200" dirty="0" err="1"/>
              <a:t>IPRs</a:t>
            </a:r>
            <a:r>
              <a:rPr lang="pt-PT" sz="1200" dirty="0"/>
              <a:t>) ou comércio internacional.     </a:t>
            </a:r>
          </a:p>
          <a:p>
            <a:pPr algn="just"/>
            <a:endParaRPr lang="pt-PT" sz="1200" dirty="0"/>
          </a:p>
          <a:p>
            <a:pPr algn="just"/>
            <a:endParaRPr lang="pt-PT" sz="1200" dirty="0"/>
          </a:p>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4. </a:t>
            </a:r>
            <a:r>
              <a:rPr lang="pt-PT" sz="1200" b="1" dirty="0" err="1">
                <a:solidFill>
                  <a:schemeClr val="tx2">
                    <a:lumMod val="60000"/>
                    <a:lumOff val="40000"/>
                  </a:schemeClr>
                </a:solidFill>
                <a:latin typeface="Hind Light" panose="02000000000000000000" pitchFamily="2" charset="77"/>
                <a:cs typeface="Times New Roman" panose="02020603050405020304" pitchFamily="18" charset="0"/>
              </a:rPr>
              <a:t>Aspectos</a:t>
            </a: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 de desenvolvimento  </a:t>
            </a:r>
          </a:p>
          <a:p>
            <a:pPr algn="just"/>
            <a:endParaRPr lang="pt-PT" sz="1200" dirty="0"/>
          </a:p>
          <a:p>
            <a:pPr algn="just"/>
            <a:r>
              <a:rPr lang="pt-PT" sz="1200" dirty="0"/>
              <a:t>Questões relacionadas aos </a:t>
            </a:r>
            <a:r>
              <a:rPr lang="pt-PT" sz="1200" dirty="0" err="1"/>
              <a:t>aspectos</a:t>
            </a:r>
            <a:r>
              <a:rPr lang="pt-PT" sz="1200" dirty="0"/>
              <a:t> de desenvolvimento da Governança da Internet, em particular capacitação nos países em desenvolvimento.</a:t>
            </a: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Classificação de Questões de Governança da Internet</a:t>
            </a:r>
            <a:br>
              <a:rPr lang="pt-BR" sz="2000" dirty="0">
                <a:solidFill>
                  <a:schemeClr val="tx2">
                    <a:lumMod val="50000"/>
                  </a:schemeClr>
                </a:solidFill>
              </a:rPr>
            </a:br>
            <a:r>
              <a:rPr lang="pt-BR" sz="2000" dirty="0">
                <a:solidFill>
                  <a:schemeClr val="tx2">
                    <a:lumMod val="60000"/>
                    <a:lumOff val="40000"/>
                  </a:schemeClr>
                </a:solidFill>
              </a:rPr>
              <a:t>Grupo de Trabalho sobre Governança da Internet</a:t>
            </a:r>
            <a:endParaRPr lang="pt-BR" sz="3600" dirty="0">
              <a:solidFill>
                <a:schemeClr val="tx2">
                  <a:lumMod val="60000"/>
                  <a:lumOff val="40000"/>
                </a:schemeClr>
              </a:solidFill>
            </a:endParaRPr>
          </a:p>
        </p:txBody>
      </p:sp>
      <p:pic>
        <p:nvPicPr>
          <p:cNvPr id="3" name="Imagem 2">
            <a:extLst>
              <a:ext uri="{FF2B5EF4-FFF2-40B4-BE49-F238E27FC236}">
                <a16:creationId xmlns:a16="http://schemas.microsoft.com/office/drawing/2014/main" id="{FEC16274-F10E-F74C-9158-5C37DF3F9168}"/>
              </a:ext>
            </a:extLst>
          </p:cNvPr>
          <p:cNvPicPr>
            <a:picLocks noChangeAspect="1"/>
          </p:cNvPicPr>
          <p:nvPr/>
        </p:nvPicPr>
        <p:blipFill>
          <a:blip r:embed="rId3"/>
          <a:stretch>
            <a:fillRect/>
          </a:stretch>
        </p:blipFill>
        <p:spPr>
          <a:xfrm>
            <a:off x="165386" y="923877"/>
            <a:ext cx="1764098" cy="2272084"/>
          </a:xfrm>
          <a:prstGeom prst="rect">
            <a:avLst/>
          </a:prstGeom>
        </p:spPr>
      </p:pic>
      <p:sp>
        <p:nvSpPr>
          <p:cNvPr id="11" name="Rectangle 4">
            <a:extLst>
              <a:ext uri="{FF2B5EF4-FFF2-40B4-BE49-F238E27FC236}">
                <a16:creationId xmlns:a16="http://schemas.microsoft.com/office/drawing/2014/main" id="{9C22236B-20C3-D04E-A9B1-F3EFF3570E69}"/>
              </a:ext>
            </a:extLst>
          </p:cNvPr>
          <p:cNvSpPr/>
          <p:nvPr/>
        </p:nvSpPr>
        <p:spPr>
          <a:xfrm>
            <a:off x="1925524" y="1040476"/>
            <a:ext cx="2450938" cy="1938992"/>
          </a:xfrm>
          <a:prstGeom prst="rect">
            <a:avLst/>
          </a:prstGeom>
        </p:spPr>
        <p:txBody>
          <a:bodyPr wrap="square">
            <a:spAutoFit/>
          </a:bodyPr>
          <a:lstStyle/>
          <a:p>
            <a:r>
              <a:rPr lang="pt-PT" sz="1200" dirty="0"/>
              <a:t>A necessidade prática de classificação de questões relacionadas à Internet foi claramente demonstrada durante o processo WSIS. O Grupo de Trabalho sobre Governança da Internet (WGIG), reunido em 2004 e 2005, identificou as seguintes "quatro principais áreas de políticas públicas": </a:t>
            </a:r>
            <a:r>
              <a:rPr lang="pt-PT" sz="1200" baseline="30000" dirty="0"/>
              <a:t>[9]</a:t>
            </a:r>
            <a:endParaRPr lang="pt-BR" sz="1200" baseline="30000" dirty="0">
              <a:effectLst/>
            </a:endParaRPr>
          </a:p>
        </p:txBody>
      </p:sp>
    </p:spTree>
    <p:extLst>
      <p:ext uri="{BB962C8B-B14F-4D97-AF65-F5344CB8AC3E}">
        <p14:creationId xmlns:p14="http://schemas.microsoft.com/office/powerpoint/2010/main" val="1038908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18</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190212" y="970044"/>
            <a:ext cx="4313208" cy="4062651"/>
          </a:xfrm>
          <a:prstGeom prst="rect">
            <a:avLst/>
          </a:prstGeom>
        </p:spPr>
        <p:txBody>
          <a:bodyPr wrap="square">
            <a:spAutoFit/>
          </a:bodyPr>
          <a:lstStyle/>
          <a:p>
            <a:pPr algn="just"/>
            <a:r>
              <a:rPr lang="pt-PT" sz="1200" dirty="0"/>
              <a:t>A </a:t>
            </a:r>
            <a:r>
              <a:rPr lang="pt-PT" sz="1200" dirty="0" err="1"/>
              <a:t>DiploFoundation</a:t>
            </a:r>
            <a:r>
              <a:rPr lang="pt-PT" sz="1200" dirty="0"/>
              <a:t> mapeou as questões de Governança da Internet em cinco áreas, ou “cestas”, que também refletem as quatro áreas de Governança da Internet identificadas no Relatório WGIG. </a:t>
            </a:r>
            <a:r>
              <a:rPr lang="pt-PT" sz="1200" baseline="30000" dirty="0"/>
              <a:t>[10]</a:t>
            </a:r>
            <a:r>
              <a:rPr lang="pt-PT" sz="1200" dirty="0"/>
              <a:t>   </a:t>
            </a:r>
          </a:p>
          <a:p>
            <a:pPr algn="just"/>
            <a:endParaRPr lang="pt-PT" sz="1200" dirty="0"/>
          </a:p>
          <a:p>
            <a:pPr algn="just"/>
            <a:r>
              <a:rPr lang="pt-PT" sz="1200" dirty="0"/>
              <a:t>Algumas questões como a neutralidade da rede podem ser encontrados em todas as cestas.   </a:t>
            </a:r>
          </a:p>
          <a:p>
            <a:pPr algn="just"/>
            <a:endParaRPr lang="pt-PT" sz="1200" dirty="0"/>
          </a:p>
          <a:p>
            <a:pPr marL="171450" indent="-171450" algn="just">
              <a:lnSpc>
                <a:spcPct val="150000"/>
              </a:lnSpc>
              <a:buFont typeface="Arial" panose="020B0604020202020204" pitchFamily="34" charset="0"/>
              <a:buChar char="•"/>
            </a:pPr>
            <a:r>
              <a:rPr lang="pt-PT" sz="1200" dirty="0"/>
              <a:t>Infraestrutura e Padrões; </a:t>
            </a:r>
          </a:p>
          <a:p>
            <a:pPr marL="171450" indent="-171450" algn="just">
              <a:lnSpc>
                <a:spcPct val="150000"/>
              </a:lnSpc>
              <a:buFont typeface="Arial" panose="020B0604020202020204" pitchFamily="34" charset="0"/>
              <a:buChar char="•"/>
            </a:pPr>
            <a:r>
              <a:rPr lang="pt-PT" sz="1200" dirty="0"/>
              <a:t>Legal; </a:t>
            </a:r>
          </a:p>
          <a:p>
            <a:pPr marL="171450" indent="-171450" algn="just">
              <a:lnSpc>
                <a:spcPct val="150000"/>
              </a:lnSpc>
              <a:buFont typeface="Arial" panose="020B0604020202020204" pitchFamily="34" charset="0"/>
              <a:buChar char="•"/>
            </a:pPr>
            <a:r>
              <a:rPr lang="pt-PT" sz="1200" dirty="0"/>
              <a:t>Desenvolvimento; </a:t>
            </a:r>
          </a:p>
          <a:p>
            <a:pPr marL="171450" indent="-171450" algn="just">
              <a:lnSpc>
                <a:spcPct val="150000"/>
              </a:lnSpc>
              <a:buFont typeface="Arial" panose="020B0604020202020204" pitchFamily="34" charset="0"/>
              <a:buChar char="•"/>
            </a:pPr>
            <a:r>
              <a:rPr lang="pt-PT" sz="1200" dirty="0"/>
              <a:t>Econômica; </a:t>
            </a:r>
          </a:p>
          <a:p>
            <a:pPr marL="171450" indent="-171450" algn="just">
              <a:lnSpc>
                <a:spcPct val="150000"/>
              </a:lnSpc>
              <a:buFont typeface="Arial" panose="020B0604020202020204" pitchFamily="34" charset="0"/>
              <a:buChar char="•"/>
            </a:pPr>
            <a:r>
              <a:rPr lang="pt-PT" sz="1200" dirty="0"/>
              <a:t>Sociocultural.   </a:t>
            </a:r>
          </a:p>
          <a:p>
            <a:pPr marL="171450" indent="-171450" algn="just">
              <a:buFont typeface="Arial" panose="020B0604020202020204" pitchFamily="34" charset="0"/>
              <a:buChar char="•"/>
            </a:pPr>
            <a:endParaRPr lang="pt-PT" sz="1200" dirty="0"/>
          </a:p>
          <a:p>
            <a:pPr algn="just"/>
            <a:r>
              <a:rPr lang="pt-PT" sz="1200" dirty="0"/>
              <a:t>Esta ilustração também mostra os vários atores envolvidos na Governança da Internet.   </a:t>
            </a:r>
          </a:p>
          <a:p>
            <a:pPr marL="171450" indent="-171450" algn="just">
              <a:buFont typeface="Arial" panose="020B0604020202020204" pitchFamily="34" charset="0"/>
              <a:buChar char="•"/>
            </a:pPr>
            <a:endParaRPr lang="pt-PT" sz="1200" dirty="0"/>
          </a:p>
          <a:p>
            <a:pPr algn="just"/>
            <a:r>
              <a:rPr lang="pt-PT" sz="1200" dirty="0"/>
              <a:t>Eles serão discutidos em mais detalhes no módulo Atores da Internet e Grupos de Partes Interessadas.</a:t>
            </a:r>
            <a:endParaRPr lang="pt-BR" sz="1200" dirty="0">
              <a:effectLst/>
            </a:endParaRP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Classificação de Questões de Governança da Internet</a:t>
            </a:r>
            <a:br>
              <a:rPr lang="pt-BR" sz="2000" dirty="0">
                <a:solidFill>
                  <a:schemeClr val="tx2">
                    <a:lumMod val="50000"/>
                  </a:schemeClr>
                </a:solidFill>
              </a:rPr>
            </a:br>
            <a:r>
              <a:rPr lang="pt-BR" sz="2000" dirty="0">
                <a:solidFill>
                  <a:schemeClr val="tx2">
                    <a:lumMod val="60000"/>
                    <a:lumOff val="40000"/>
                  </a:schemeClr>
                </a:solidFill>
              </a:rPr>
              <a:t>A </a:t>
            </a:r>
            <a:r>
              <a:rPr lang="pt-BR" sz="2000" dirty="0" err="1">
                <a:solidFill>
                  <a:schemeClr val="tx2">
                    <a:lumMod val="60000"/>
                    <a:lumOff val="40000"/>
                  </a:schemeClr>
                </a:solidFill>
              </a:rPr>
              <a:t>DiploFoundation</a:t>
            </a:r>
            <a:endParaRPr lang="pt-BR" sz="3600" dirty="0">
              <a:solidFill>
                <a:schemeClr val="tx2">
                  <a:lumMod val="60000"/>
                  <a:lumOff val="40000"/>
                </a:schemeClr>
              </a:solidFill>
            </a:endParaRPr>
          </a:p>
        </p:txBody>
      </p:sp>
      <p:pic>
        <p:nvPicPr>
          <p:cNvPr id="2" name="Imagem 1">
            <a:extLst>
              <a:ext uri="{FF2B5EF4-FFF2-40B4-BE49-F238E27FC236}">
                <a16:creationId xmlns:a16="http://schemas.microsoft.com/office/drawing/2014/main" id="{E796BF48-AC6C-4D41-B9E0-099A09BA4528}"/>
              </a:ext>
            </a:extLst>
          </p:cNvPr>
          <p:cNvPicPr>
            <a:picLocks noChangeAspect="1"/>
          </p:cNvPicPr>
          <p:nvPr/>
        </p:nvPicPr>
        <p:blipFill>
          <a:blip r:embed="rId3"/>
          <a:stretch>
            <a:fillRect/>
          </a:stretch>
        </p:blipFill>
        <p:spPr>
          <a:xfrm>
            <a:off x="4572000" y="970044"/>
            <a:ext cx="4570353" cy="4550646"/>
          </a:xfrm>
          <a:prstGeom prst="rect">
            <a:avLst/>
          </a:prstGeom>
        </p:spPr>
      </p:pic>
    </p:spTree>
    <p:extLst>
      <p:ext uri="{BB962C8B-B14F-4D97-AF65-F5344CB8AC3E}">
        <p14:creationId xmlns:p14="http://schemas.microsoft.com/office/powerpoint/2010/main" val="563759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19</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96847" y="2238698"/>
            <a:ext cx="4313208" cy="3600986"/>
          </a:xfrm>
          <a:prstGeom prst="rect">
            <a:avLst/>
          </a:prstGeom>
        </p:spPr>
        <p:txBody>
          <a:bodyPr wrap="square">
            <a:spAutoFit/>
          </a:bodyPr>
          <a:lstStyle/>
          <a:p>
            <a:pPr algn="just"/>
            <a:r>
              <a:rPr lang="pt-PT" sz="1200" dirty="0"/>
              <a:t>A classificação de </a:t>
            </a:r>
            <a:r>
              <a:rPr lang="pt-PT" sz="1200" dirty="0" err="1"/>
              <a:t>Diplo</a:t>
            </a:r>
            <a:r>
              <a:rPr lang="pt-PT" sz="1200" dirty="0"/>
              <a:t> também reflete a abordagem geral adotada pelo Grupo Consultivo de Várias Partes Interessadas (MAG) na organização do material temático do programa Fórum de Governança da Internet. </a:t>
            </a:r>
          </a:p>
          <a:p>
            <a:pPr algn="just"/>
            <a:endParaRPr lang="pt-PT" sz="1200" dirty="0"/>
          </a:p>
          <a:p>
            <a:pPr algn="just"/>
            <a:r>
              <a:rPr lang="pt-PT" sz="1200" dirty="0"/>
              <a:t>O estabelecimento do Fórum de Governança da Internet (IGF) foi o resultado mais bem-sucedido do processo da WSIS.   </a:t>
            </a:r>
          </a:p>
          <a:p>
            <a:pPr algn="just"/>
            <a:endParaRPr lang="pt-PT" sz="1200" dirty="0"/>
          </a:p>
          <a:p>
            <a:pPr algn="just"/>
            <a:r>
              <a:rPr lang="pt-PT" sz="1200" dirty="0"/>
              <a:t>O IGF é uma plataforma global para o diálogo sobre questões de governança da Internet. No evento do IGF, que ocorre anualmente desde 2006, vários grupos de partes interessadas, incluindo governos, setor privado, especialistas técnicos, pesquisadores acadêmicos e sociedade civil, se reúnem como iguais para discutir questões de políticas públicas relacionadas à Governança da Internet.  </a:t>
            </a:r>
          </a:p>
          <a:p>
            <a:pPr algn="just"/>
            <a:endParaRPr lang="pt-PT" sz="1200" dirty="0"/>
          </a:p>
          <a:p>
            <a:pPr algn="just"/>
            <a:r>
              <a:rPr lang="pt-PT" sz="1200" dirty="0"/>
              <a:t>O IGF é aberto. Qualquer pessoa de qualquer parte do mundo pode participar da discussão a qualquer momento e, conforme documentos da WSIS, não há membros nem taxas. </a:t>
            </a:r>
            <a:r>
              <a:rPr lang="pt-PT" sz="1200" baseline="30000" dirty="0"/>
              <a:t>[11]</a:t>
            </a:r>
          </a:p>
        </p:txBody>
      </p:sp>
      <p:sp>
        <p:nvSpPr>
          <p:cNvPr id="6" name="Rectangle 4">
            <a:extLst>
              <a:ext uri="{FF2B5EF4-FFF2-40B4-BE49-F238E27FC236}">
                <a16:creationId xmlns:a16="http://schemas.microsoft.com/office/drawing/2014/main" id="{BF66F6EB-3A00-9941-921C-30D9294B9C6A}"/>
              </a:ext>
            </a:extLst>
          </p:cNvPr>
          <p:cNvSpPr/>
          <p:nvPr/>
        </p:nvSpPr>
        <p:spPr>
          <a:xfrm>
            <a:off x="4767539" y="923877"/>
            <a:ext cx="4313208" cy="2308324"/>
          </a:xfrm>
          <a:prstGeom prst="rect">
            <a:avLst/>
          </a:prstGeom>
        </p:spPr>
        <p:txBody>
          <a:bodyPr wrap="square">
            <a:spAutoFit/>
          </a:bodyPr>
          <a:lstStyle/>
          <a:p>
            <a:pPr algn="just"/>
            <a:r>
              <a:rPr lang="pt-PT" sz="1200" dirty="0"/>
              <a:t>A agenda do primeiro IGF, realizado em Atenas em 2006, foi construída em torno de quatro áreas temáticas:</a:t>
            </a:r>
          </a:p>
          <a:p>
            <a:pPr algn="just"/>
            <a:endParaRPr lang="pt-PT" sz="1200" dirty="0"/>
          </a:p>
          <a:p>
            <a:pPr marL="171450" indent="-171450" algn="just">
              <a:lnSpc>
                <a:spcPct val="150000"/>
              </a:lnSpc>
              <a:buFont typeface="Arial" panose="020B0604020202020204" pitchFamily="34" charset="0"/>
              <a:buChar char="•"/>
            </a:pPr>
            <a:r>
              <a:rPr lang="pt-PT" sz="1200" dirty="0"/>
              <a:t>Acesso; </a:t>
            </a:r>
          </a:p>
          <a:p>
            <a:pPr marL="171450" indent="-171450" algn="just">
              <a:lnSpc>
                <a:spcPct val="150000"/>
              </a:lnSpc>
              <a:buFont typeface="Arial" panose="020B0604020202020204" pitchFamily="34" charset="0"/>
              <a:buChar char="•"/>
            </a:pPr>
            <a:r>
              <a:rPr lang="pt-PT" sz="1200" dirty="0"/>
              <a:t>Segurança; </a:t>
            </a:r>
          </a:p>
          <a:p>
            <a:pPr marL="171450" indent="-171450" algn="just">
              <a:lnSpc>
                <a:spcPct val="150000"/>
              </a:lnSpc>
              <a:buFont typeface="Arial" panose="020B0604020202020204" pitchFamily="34" charset="0"/>
              <a:buChar char="•"/>
            </a:pPr>
            <a:r>
              <a:rPr lang="pt-PT" sz="1200" dirty="0"/>
              <a:t>Abertura; </a:t>
            </a:r>
          </a:p>
          <a:p>
            <a:pPr marL="171450" indent="-171450" algn="just">
              <a:lnSpc>
                <a:spcPct val="150000"/>
              </a:lnSpc>
              <a:buFont typeface="Arial" panose="020B0604020202020204" pitchFamily="34" charset="0"/>
              <a:buChar char="•"/>
            </a:pPr>
            <a:r>
              <a:rPr lang="pt-PT" sz="1200" dirty="0"/>
              <a:t>Diversidade.   </a:t>
            </a:r>
          </a:p>
          <a:p>
            <a:pPr marL="171450" indent="-171450" algn="just">
              <a:buFont typeface="Arial" panose="020B0604020202020204" pitchFamily="34" charset="0"/>
              <a:buChar char="•"/>
            </a:pPr>
            <a:endParaRPr lang="pt-PT" sz="1200" dirty="0"/>
          </a:p>
          <a:p>
            <a:pPr algn="just"/>
            <a:r>
              <a:rPr lang="pt-PT" sz="1200" dirty="0"/>
              <a:t>No segundo IGF do Rio de Janeiro (2007), uma quinta área temática, </a:t>
            </a: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Recursos críticos da Internet</a:t>
            </a:r>
            <a:r>
              <a:rPr lang="pt-PT" sz="1200" dirty="0"/>
              <a:t>, foi adicionada à agenda.</a:t>
            </a: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Classificação de Questões de Governança da Internet</a:t>
            </a:r>
            <a:br>
              <a:rPr lang="pt-BR" sz="2000" dirty="0">
                <a:solidFill>
                  <a:schemeClr val="tx2">
                    <a:lumMod val="50000"/>
                  </a:schemeClr>
                </a:solidFill>
              </a:rPr>
            </a:br>
            <a:r>
              <a:rPr lang="pt-BR" sz="2000" dirty="0">
                <a:solidFill>
                  <a:schemeClr val="tx2">
                    <a:lumMod val="60000"/>
                    <a:lumOff val="40000"/>
                  </a:schemeClr>
                </a:solidFill>
              </a:rPr>
              <a:t>Fórum de Governança da Internet</a:t>
            </a:r>
            <a:endParaRPr lang="pt-BR" sz="3600" dirty="0">
              <a:solidFill>
                <a:schemeClr val="tx2">
                  <a:lumMod val="60000"/>
                  <a:lumOff val="40000"/>
                </a:schemeClr>
              </a:solidFill>
            </a:endParaRPr>
          </a:p>
        </p:txBody>
      </p:sp>
      <p:pic>
        <p:nvPicPr>
          <p:cNvPr id="2" name="Imagem 1">
            <a:extLst>
              <a:ext uri="{FF2B5EF4-FFF2-40B4-BE49-F238E27FC236}">
                <a16:creationId xmlns:a16="http://schemas.microsoft.com/office/drawing/2014/main" id="{D1B6B34A-9813-0A49-BA3F-49057C9032DA}"/>
              </a:ext>
            </a:extLst>
          </p:cNvPr>
          <p:cNvPicPr>
            <a:picLocks noChangeAspect="1"/>
          </p:cNvPicPr>
          <p:nvPr/>
        </p:nvPicPr>
        <p:blipFill>
          <a:blip r:embed="rId3"/>
          <a:stretch>
            <a:fillRect/>
          </a:stretch>
        </p:blipFill>
        <p:spPr>
          <a:xfrm>
            <a:off x="953770" y="1018316"/>
            <a:ext cx="3098800" cy="1041400"/>
          </a:xfrm>
          <a:prstGeom prst="rect">
            <a:avLst/>
          </a:prstGeom>
        </p:spPr>
      </p:pic>
      <p:pic>
        <p:nvPicPr>
          <p:cNvPr id="5" name="Imagem 4">
            <a:extLst>
              <a:ext uri="{FF2B5EF4-FFF2-40B4-BE49-F238E27FC236}">
                <a16:creationId xmlns:a16="http://schemas.microsoft.com/office/drawing/2014/main" id="{4D940EF6-844C-BE41-9052-3F56ECAEAA9E}"/>
              </a:ext>
            </a:extLst>
          </p:cNvPr>
          <p:cNvPicPr>
            <a:picLocks noChangeAspect="1"/>
          </p:cNvPicPr>
          <p:nvPr/>
        </p:nvPicPr>
        <p:blipFill>
          <a:blip r:embed="rId4"/>
          <a:stretch>
            <a:fillRect/>
          </a:stretch>
        </p:blipFill>
        <p:spPr>
          <a:xfrm>
            <a:off x="4803824" y="4048026"/>
            <a:ext cx="3903606" cy="2308324"/>
          </a:xfrm>
          <a:prstGeom prst="rect">
            <a:avLst/>
          </a:prstGeom>
        </p:spPr>
      </p:pic>
    </p:spTree>
    <p:extLst>
      <p:ext uri="{BB962C8B-B14F-4D97-AF65-F5344CB8AC3E}">
        <p14:creationId xmlns:p14="http://schemas.microsoft.com/office/powerpoint/2010/main" val="307189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a:t>
            </a:fld>
            <a:endParaRPr lang="en-GB" altLang="en-US" noProof="0" dirty="0"/>
          </a:p>
        </p:txBody>
      </p:sp>
      <p:sp>
        <p:nvSpPr>
          <p:cNvPr id="5" name="Rectangle 4">
            <a:extLst>
              <a:ext uri="{FF2B5EF4-FFF2-40B4-BE49-F238E27FC236}">
                <a16:creationId xmlns:a16="http://schemas.microsoft.com/office/drawing/2014/main" id="{972A63F7-D107-634F-B8B9-5B470DBF5254}"/>
              </a:ext>
            </a:extLst>
          </p:cNvPr>
          <p:cNvSpPr/>
          <p:nvPr/>
        </p:nvSpPr>
        <p:spPr>
          <a:xfrm>
            <a:off x="0" y="892247"/>
            <a:ext cx="3959525" cy="923330"/>
          </a:xfrm>
          <a:prstGeom prst="rect">
            <a:avLst/>
          </a:prstGeom>
        </p:spPr>
        <p:txBody>
          <a:bodyPr wrap="square">
            <a:spAutoFit/>
          </a:bodyPr>
          <a:lstStyle/>
          <a:p>
            <a:pPr algn="ctr"/>
            <a:r>
              <a:rPr lang="pt-BR" dirty="0"/>
              <a:t>Bem vindos  este módulo:</a:t>
            </a:r>
          </a:p>
          <a:p>
            <a:pPr algn="ctr"/>
            <a:r>
              <a:rPr lang="pt-BR" dirty="0"/>
              <a:t>Introdução à Governança da Internet</a:t>
            </a:r>
          </a:p>
          <a:p>
            <a:pPr algn="ctr">
              <a:spcAft>
                <a:spcPts val="0"/>
              </a:spcAft>
            </a:pPr>
            <a:endParaRPr lang="en-US" dirty="0">
              <a:latin typeface="Hind Light" panose="02000000000000000000" pitchFamily="2" charset="77"/>
              <a:ea typeface="Hind Light" panose="02000000000000000000" pitchFamily="2" charset="77"/>
              <a:cs typeface="Times New Roman" panose="02020603050405020304" pitchFamily="18" charset="0"/>
            </a:endParaRPr>
          </a:p>
        </p:txBody>
      </p:sp>
      <p:sp>
        <p:nvSpPr>
          <p:cNvPr id="7" name="Título 6">
            <a:extLst>
              <a:ext uri="{FF2B5EF4-FFF2-40B4-BE49-F238E27FC236}">
                <a16:creationId xmlns:a16="http://schemas.microsoft.com/office/drawing/2014/main" id="{BE976778-1740-F244-9912-ACDC34FD2850}"/>
              </a:ext>
            </a:extLst>
          </p:cNvPr>
          <p:cNvSpPr>
            <a:spLocks noGrp="1"/>
          </p:cNvSpPr>
          <p:nvPr>
            <p:ph type="title"/>
          </p:nvPr>
        </p:nvSpPr>
        <p:spPr>
          <a:xfrm>
            <a:off x="345828" y="161664"/>
            <a:ext cx="8340972" cy="391517"/>
          </a:xfrm>
        </p:spPr>
        <p:txBody>
          <a:bodyPr>
            <a:normAutofit fontScale="90000"/>
          </a:bodyPr>
          <a:lstStyle/>
          <a:p>
            <a:pPr algn="l"/>
            <a:r>
              <a:rPr lang="pt-BR" sz="2200" dirty="0">
                <a:solidFill>
                  <a:schemeClr val="tx2">
                    <a:lumMod val="50000"/>
                  </a:schemeClr>
                </a:solidFill>
              </a:rPr>
              <a:t>Objetivos</a:t>
            </a:r>
            <a:endParaRPr lang="pt-BR" dirty="0">
              <a:solidFill>
                <a:schemeClr val="tx2">
                  <a:lumMod val="50000"/>
                </a:schemeClr>
              </a:solidFill>
            </a:endParaRPr>
          </a:p>
        </p:txBody>
      </p:sp>
      <p:sp>
        <p:nvSpPr>
          <p:cNvPr id="6" name="Rectangle 4">
            <a:extLst>
              <a:ext uri="{FF2B5EF4-FFF2-40B4-BE49-F238E27FC236}">
                <a16:creationId xmlns:a16="http://schemas.microsoft.com/office/drawing/2014/main" id="{AED7B73E-F798-9F4C-BFE1-F30EEE6DEDD6}"/>
              </a:ext>
            </a:extLst>
          </p:cNvPr>
          <p:cNvSpPr/>
          <p:nvPr/>
        </p:nvSpPr>
        <p:spPr>
          <a:xfrm>
            <a:off x="4416725" y="892247"/>
            <a:ext cx="4727275" cy="4906408"/>
          </a:xfrm>
          <a:prstGeom prst="rect">
            <a:avLst/>
          </a:prstGeom>
        </p:spPr>
        <p:txBody>
          <a:bodyPr wrap="square">
            <a:spAutoFit/>
          </a:bodyPr>
          <a:lstStyle/>
          <a:p>
            <a:pPr>
              <a:lnSpc>
                <a:spcPct val="150000"/>
              </a:lnSpc>
            </a:pPr>
            <a:r>
              <a:rPr lang="pt-PT" sz="1400" b="1" dirty="0"/>
              <a:t>Depois de concluir este módulo, você poderá:  </a:t>
            </a:r>
          </a:p>
          <a:p>
            <a:pPr>
              <a:lnSpc>
                <a:spcPct val="150000"/>
              </a:lnSpc>
            </a:pPr>
            <a:r>
              <a:rPr lang="pt-PT" sz="1400" dirty="0"/>
              <a:t> </a:t>
            </a:r>
          </a:p>
          <a:p>
            <a:pPr marL="171450" indent="-171450">
              <a:lnSpc>
                <a:spcPct val="150000"/>
              </a:lnSpc>
              <a:buFont typeface="Arial" panose="020B0604020202020204" pitchFamily="34" charset="0"/>
              <a:buChar char="•"/>
            </a:pPr>
            <a:r>
              <a:rPr lang="pt-PT" sz="1400" dirty="0"/>
              <a:t>Definir e entender o escopo e as diferenças linguísticas da Governança da Internet; </a:t>
            </a:r>
          </a:p>
          <a:p>
            <a:pPr marL="171450" indent="-171450">
              <a:lnSpc>
                <a:spcPct val="150000"/>
              </a:lnSpc>
              <a:buFont typeface="Arial" panose="020B0604020202020204" pitchFamily="34" charset="0"/>
              <a:buChar char="•"/>
            </a:pPr>
            <a:r>
              <a:rPr lang="pt-PT" sz="1400" dirty="0"/>
              <a:t>Classifique os tipos de problemas de governança da Internet; </a:t>
            </a:r>
          </a:p>
          <a:p>
            <a:pPr marL="171450" indent="-171450">
              <a:lnSpc>
                <a:spcPct val="150000"/>
              </a:lnSpc>
              <a:buFont typeface="Arial" panose="020B0604020202020204" pitchFamily="34" charset="0"/>
              <a:buChar char="•"/>
            </a:pPr>
            <a:r>
              <a:rPr lang="pt-PT" sz="1400" dirty="0"/>
              <a:t>Utilizar uma estrutura (Framework) conceitual para analisar problemas relacionados à Internet.   </a:t>
            </a:r>
          </a:p>
          <a:p>
            <a:pPr>
              <a:lnSpc>
                <a:spcPct val="150000"/>
              </a:lnSpc>
            </a:pPr>
            <a:endParaRPr lang="pt-PT" sz="1400" dirty="0"/>
          </a:p>
          <a:p>
            <a:pPr>
              <a:lnSpc>
                <a:spcPct val="150000"/>
              </a:lnSpc>
            </a:pPr>
            <a:r>
              <a:rPr lang="pt-PT" sz="1400" b="1" dirty="0"/>
              <a:t>Este módulo possui os seguintes tópicos:   </a:t>
            </a:r>
          </a:p>
          <a:p>
            <a:pPr>
              <a:lnSpc>
                <a:spcPct val="150000"/>
              </a:lnSpc>
            </a:pPr>
            <a:endParaRPr lang="pt-PT" sz="1400" dirty="0"/>
          </a:p>
          <a:p>
            <a:pPr marL="171450" indent="-171450">
              <a:lnSpc>
                <a:spcPct val="150000"/>
              </a:lnSpc>
              <a:buFont typeface="Arial" panose="020B0604020202020204" pitchFamily="34" charset="0"/>
              <a:buChar char="•"/>
            </a:pPr>
            <a:r>
              <a:rPr lang="pt-PT" sz="1400" dirty="0"/>
              <a:t>Introdução à Governança da Internet; </a:t>
            </a:r>
          </a:p>
          <a:p>
            <a:pPr marL="171450" indent="-171450">
              <a:lnSpc>
                <a:spcPct val="150000"/>
              </a:lnSpc>
              <a:buFont typeface="Arial" panose="020B0604020202020204" pitchFamily="34" charset="0"/>
              <a:buChar char="•"/>
            </a:pPr>
            <a:r>
              <a:rPr lang="pt-PT" sz="1400" dirty="0"/>
              <a:t>Definições de Governança da Internet; </a:t>
            </a:r>
          </a:p>
          <a:p>
            <a:pPr marL="171450" indent="-171450">
              <a:lnSpc>
                <a:spcPct val="150000"/>
              </a:lnSpc>
              <a:buFont typeface="Arial" panose="020B0604020202020204" pitchFamily="34" charset="0"/>
              <a:buChar char="•"/>
            </a:pPr>
            <a:r>
              <a:rPr lang="pt-PT" sz="1400" dirty="0"/>
              <a:t>Classificação de problemas de Governança da Internet; </a:t>
            </a:r>
          </a:p>
          <a:p>
            <a:pPr marL="171450" indent="-171450">
              <a:lnSpc>
                <a:spcPct val="150000"/>
              </a:lnSpc>
              <a:buFont typeface="Arial" panose="020B0604020202020204" pitchFamily="34" charset="0"/>
              <a:buChar char="•"/>
            </a:pPr>
            <a:r>
              <a:rPr lang="pt-PT" sz="1400" dirty="0"/>
              <a:t>Metodologia para analisar problemas da Internet.</a:t>
            </a:r>
            <a:endParaRPr lang="en-US" sz="1400" dirty="0">
              <a:latin typeface="Hind Light" panose="02000000000000000000" pitchFamily="2" charset="77"/>
              <a:ea typeface="Hind Light" panose="02000000000000000000" pitchFamily="2" charset="77"/>
              <a:cs typeface="Times New Roman" panose="02020603050405020304" pitchFamily="18" charset="0"/>
            </a:endParaRPr>
          </a:p>
        </p:txBody>
      </p:sp>
      <p:pic>
        <p:nvPicPr>
          <p:cNvPr id="11" name="Imagem 10">
            <a:extLst>
              <a:ext uri="{FF2B5EF4-FFF2-40B4-BE49-F238E27FC236}">
                <a16:creationId xmlns:a16="http://schemas.microsoft.com/office/drawing/2014/main" id="{9FC75C4A-3583-F145-B1CC-0625CB1ABF39}"/>
              </a:ext>
            </a:extLst>
          </p:cNvPr>
          <p:cNvPicPr>
            <a:picLocks noChangeAspect="1"/>
          </p:cNvPicPr>
          <p:nvPr/>
        </p:nvPicPr>
        <p:blipFill>
          <a:blip r:embed="rId3"/>
          <a:stretch>
            <a:fillRect/>
          </a:stretch>
        </p:blipFill>
        <p:spPr>
          <a:xfrm>
            <a:off x="227044" y="1998992"/>
            <a:ext cx="4124842" cy="2860016"/>
          </a:xfrm>
          <a:prstGeom prst="rect">
            <a:avLst/>
          </a:prstGeom>
        </p:spPr>
      </p:pic>
    </p:spTree>
    <p:extLst>
      <p:ext uri="{BB962C8B-B14F-4D97-AF65-F5344CB8AC3E}">
        <p14:creationId xmlns:p14="http://schemas.microsoft.com/office/powerpoint/2010/main" val="727876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20</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247176" y="923877"/>
            <a:ext cx="8340971" cy="646331"/>
          </a:xfrm>
          <a:prstGeom prst="rect">
            <a:avLst/>
          </a:prstGeom>
        </p:spPr>
        <p:txBody>
          <a:bodyPr wrap="square">
            <a:spAutoFit/>
          </a:bodyPr>
          <a:lstStyle/>
          <a:p>
            <a:pPr algn="just"/>
            <a:r>
              <a:rPr lang="pt-PT" sz="1200" dirty="0"/>
              <a:t>Em 2014, a Comissão de Ciência e Tecnologia para o Desenvolvimento das Nações Unidas (CSTD) publicou O Mapeamento de Questões Internacionais de Política da Internet, um relatório abrangente que organiza “questões de política pública internacional pertencentes à Internet” nos seguintes sete “clusters”:</a:t>
            </a:r>
          </a:p>
        </p:txBody>
      </p:sp>
      <p:sp>
        <p:nvSpPr>
          <p:cNvPr id="8" name="Título 6">
            <a:extLst>
              <a:ext uri="{FF2B5EF4-FFF2-40B4-BE49-F238E27FC236}">
                <a16:creationId xmlns:a16="http://schemas.microsoft.com/office/drawing/2014/main" id="{8294AB0E-DAA2-9A4A-8267-103174DE74F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Classificação de Questões de Governança da Internet</a:t>
            </a:r>
            <a:br>
              <a:rPr lang="pt-BR" sz="2000" dirty="0">
                <a:solidFill>
                  <a:schemeClr val="tx2">
                    <a:lumMod val="50000"/>
                  </a:schemeClr>
                </a:solidFill>
              </a:rPr>
            </a:br>
            <a:r>
              <a:rPr lang="pt-BR" sz="2000" dirty="0">
                <a:solidFill>
                  <a:schemeClr val="tx2">
                    <a:lumMod val="60000"/>
                    <a:lumOff val="40000"/>
                  </a:schemeClr>
                </a:solidFill>
              </a:rPr>
              <a:t>Comissão de Ciência e Tecnologia para o Desenvolvimento</a:t>
            </a:r>
            <a:endParaRPr lang="pt-BR" sz="3600" dirty="0">
              <a:solidFill>
                <a:schemeClr val="tx2">
                  <a:lumMod val="60000"/>
                  <a:lumOff val="40000"/>
                </a:schemeClr>
              </a:solidFill>
            </a:endParaRPr>
          </a:p>
        </p:txBody>
      </p:sp>
      <p:pic>
        <p:nvPicPr>
          <p:cNvPr id="7" name="Imagem 6">
            <a:extLst>
              <a:ext uri="{FF2B5EF4-FFF2-40B4-BE49-F238E27FC236}">
                <a16:creationId xmlns:a16="http://schemas.microsoft.com/office/drawing/2014/main" id="{9F6B6BC4-F94E-4A4D-9882-E21C715C69A2}"/>
              </a:ext>
            </a:extLst>
          </p:cNvPr>
          <p:cNvPicPr>
            <a:picLocks noChangeAspect="1"/>
          </p:cNvPicPr>
          <p:nvPr/>
        </p:nvPicPr>
        <p:blipFill>
          <a:blip r:embed="rId3"/>
          <a:stretch>
            <a:fillRect/>
          </a:stretch>
        </p:blipFill>
        <p:spPr>
          <a:xfrm>
            <a:off x="0" y="2080656"/>
            <a:ext cx="9144000" cy="3853467"/>
          </a:xfrm>
          <a:prstGeom prst="rect">
            <a:avLst/>
          </a:prstGeom>
        </p:spPr>
      </p:pic>
      <p:sp>
        <p:nvSpPr>
          <p:cNvPr id="9" name="CaixaDeTexto 8">
            <a:extLst>
              <a:ext uri="{FF2B5EF4-FFF2-40B4-BE49-F238E27FC236}">
                <a16:creationId xmlns:a16="http://schemas.microsoft.com/office/drawing/2014/main" id="{14E4429D-2B4A-FC46-BA3F-6B8A633D2D07}"/>
              </a:ext>
            </a:extLst>
          </p:cNvPr>
          <p:cNvSpPr txBox="1"/>
          <p:nvPr/>
        </p:nvSpPr>
        <p:spPr>
          <a:xfrm>
            <a:off x="1411551" y="3455632"/>
            <a:ext cx="1242873" cy="276999"/>
          </a:xfrm>
          <a:prstGeom prst="rect">
            <a:avLst/>
          </a:prstGeom>
          <a:solidFill>
            <a:schemeClr val="bg1"/>
          </a:solidFill>
        </p:spPr>
        <p:txBody>
          <a:bodyPr wrap="square" rtlCol="0">
            <a:spAutoFit/>
          </a:bodyPr>
          <a:lstStyle/>
          <a:p>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Legal</a:t>
            </a:r>
            <a:endParaRPr lang="pt-BR" dirty="0"/>
          </a:p>
        </p:txBody>
      </p:sp>
      <p:sp>
        <p:nvSpPr>
          <p:cNvPr id="11" name="CaixaDeTexto 10">
            <a:extLst>
              <a:ext uri="{FF2B5EF4-FFF2-40B4-BE49-F238E27FC236}">
                <a16:creationId xmlns:a16="http://schemas.microsoft.com/office/drawing/2014/main" id="{4D92AC34-E449-294F-A2F1-5884DA4DB061}"/>
              </a:ext>
            </a:extLst>
          </p:cNvPr>
          <p:cNvSpPr txBox="1"/>
          <p:nvPr/>
        </p:nvSpPr>
        <p:spPr>
          <a:xfrm>
            <a:off x="3009533" y="3482266"/>
            <a:ext cx="1242874" cy="276999"/>
          </a:xfrm>
          <a:prstGeom prst="rect">
            <a:avLst/>
          </a:prstGeom>
          <a:solidFill>
            <a:schemeClr val="bg1"/>
          </a:solidFill>
        </p:spPr>
        <p:txBody>
          <a:bodyPr wrap="square" rtlCol="0">
            <a:spAutoFit/>
          </a:bodyPr>
          <a:lstStyle/>
          <a:p>
            <a:pPr algn="ct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Segurança</a:t>
            </a:r>
            <a:endParaRPr lang="pt-BR" dirty="0"/>
          </a:p>
        </p:txBody>
      </p:sp>
      <p:sp>
        <p:nvSpPr>
          <p:cNvPr id="12" name="CaixaDeTexto 11">
            <a:extLst>
              <a:ext uri="{FF2B5EF4-FFF2-40B4-BE49-F238E27FC236}">
                <a16:creationId xmlns:a16="http://schemas.microsoft.com/office/drawing/2014/main" id="{C50732D2-1EB7-0741-BD07-446E39A8E2DE}"/>
              </a:ext>
            </a:extLst>
          </p:cNvPr>
          <p:cNvSpPr txBox="1"/>
          <p:nvPr/>
        </p:nvSpPr>
        <p:spPr>
          <a:xfrm>
            <a:off x="4953741" y="3500022"/>
            <a:ext cx="1242874" cy="276999"/>
          </a:xfrm>
          <a:prstGeom prst="rect">
            <a:avLst/>
          </a:prstGeom>
          <a:solidFill>
            <a:schemeClr val="bg1"/>
          </a:solidFill>
        </p:spPr>
        <p:txBody>
          <a:bodyPr wrap="square" rtlCol="0">
            <a:spAutoFit/>
          </a:bodyPr>
          <a:lstStyle/>
          <a:p>
            <a:pPr algn="ct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Sociocultural</a:t>
            </a:r>
            <a:endParaRPr lang="pt-BR" dirty="0"/>
          </a:p>
        </p:txBody>
      </p:sp>
      <p:sp>
        <p:nvSpPr>
          <p:cNvPr id="13" name="CaixaDeTexto 12">
            <a:extLst>
              <a:ext uri="{FF2B5EF4-FFF2-40B4-BE49-F238E27FC236}">
                <a16:creationId xmlns:a16="http://schemas.microsoft.com/office/drawing/2014/main" id="{CB1B0D31-2D9B-1940-AA87-C55A3404113B}"/>
              </a:ext>
            </a:extLst>
          </p:cNvPr>
          <p:cNvSpPr txBox="1"/>
          <p:nvPr/>
        </p:nvSpPr>
        <p:spPr>
          <a:xfrm>
            <a:off x="6862439" y="3500022"/>
            <a:ext cx="1340529" cy="276999"/>
          </a:xfrm>
          <a:prstGeom prst="rect">
            <a:avLst/>
          </a:prstGeom>
          <a:solidFill>
            <a:schemeClr val="bg1"/>
          </a:solidFill>
        </p:spPr>
        <p:txBody>
          <a:bodyPr wrap="square" rtlCol="0">
            <a:spAutoFit/>
          </a:bodyPr>
          <a:lstStyle/>
          <a:p>
            <a:pPr algn="ct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Desenvolvimento</a:t>
            </a:r>
            <a:endParaRPr lang="pt-BR" dirty="0"/>
          </a:p>
        </p:txBody>
      </p:sp>
      <p:sp>
        <p:nvSpPr>
          <p:cNvPr id="14" name="CaixaDeTexto 13">
            <a:extLst>
              <a:ext uri="{FF2B5EF4-FFF2-40B4-BE49-F238E27FC236}">
                <a16:creationId xmlns:a16="http://schemas.microsoft.com/office/drawing/2014/main" id="{79EABC5E-2BE0-084F-9213-A0D6B1D74778}"/>
              </a:ext>
            </a:extLst>
          </p:cNvPr>
          <p:cNvSpPr txBox="1"/>
          <p:nvPr/>
        </p:nvSpPr>
        <p:spPr>
          <a:xfrm>
            <a:off x="2032987" y="5278114"/>
            <a:ext cx="1242874" cy="276999"/>
          </a:xfrm>
          <a:prstGeom prst="rect">
            <a:avLst/>
          </a:prstGeom>
          <a:solidFill>
            <a:schemeClr val="bg1"/>
          </a:solidFill>
        </p:spPr>
        <p:txBody>
          <a:bodyPr wrap="square" rtlCol="0">
            <a:spAutoFit/>
          </a:bodyPr>
          <a:lstStyle/>
          <a:p>
            <a:pPr algn="ct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Econômico</a:t>
            </a:r>
            <a:endParaRPr lang="pt-BR" dirty="0"/>
          </a:p>
        </p:txBody>
      </p:sp>
      <p:sp>
        <p:nvSpPr>
          <p:cNvPr id="15" name="CaixaDeTexto 14">
            <a:extLst>
              <a:ext uri="{FF2B5EF4-FFF2-40B4-BE49-F238E27FC236}">
                <a16:creationId xmlns:a16="http://schemas.microsoft.com/office/drawing/2014/main" id="{A324CD91-1A2E-3947-B725-FB967B181DC0}"/>
              </a:ext>
            </a:extLst>
          </p:cNvPr>
          <p:cNvSpPr txBox="1"/>
          <p:nvPr/>
        </p:nvSpPr>
        <p:spPr>
          <a:xfrm>
            <a:off x="3977197" y="5295870"/>
            <a:ext cx="1242874" cy="461665"/>
          </a:xfrm>
          <a:prstGeom prst="rect">
            <a:avLst/>
          </a:prstGeom>
          <a:solidFill>
            <a:schemeClr val="bg1"/>
          </a:solidFill>
        </p:spPr>
        <p:txBody>
          <a:bodyPr wrap="square" rtlCol="0">
            <a:spAutoFit/>
          </a:bodyPr>
          <a:lstStyle/>
          <a:p>
            <a:pPr algn="ct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Direitos Humanos</a:t>
            </a:r>
            <a:endParaRPr lang="pt-BR" dirty="0"/>
          </a:p>
        </p:txBody>
      </p:sp>
      <p:sp>
        <p:nvSpPr>
          <p:cNvPr id="16" name="CaixaDeTexto 15">
            <a:extLst>
              <a:ext uri="{FF2B5EF4-FFF2-40B4-BE49-F238E27FC236}">
                <a16:creationId xmlns:a16="http://schemas.microsoft.com/office/drawing/2014/main" id="{EE41499B-7C0E-744F-B177-128146804A78}"/>
              </a:ext>
            </a:extLst>
          </p:cNvPr>
          <p:cNvSpPr txBox="1"/>
          <p:nvPr/>
        </p:nvSpPr>
        <p:spPr>
          <a:xfrm>
            <a:off x="5823752" y="5254458"/>
            <a:ext cx="1429306" cy="461665"/>
          </a:xfrm>
          <a:prstGeom prst="rect">
            <a:avLst/>
          </a:prstGeom>
          <a:solidFill>
            <a:schemeClr val="bg1"/>
          </a:solidFill>
        </p:spPr>
        <p:txBody>
          <a:bodyPr wrap="square" rtlCol="0">
            <a:spAutoFit/>
          </a:bodyPr>
          <a:lstStyle/>
          <a:p>
            <a:pPr algn="ct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Infraestrutura e Padronização </a:t>
            </a:r>
            <a:endParaRPr lang="pt-BR" dirty="0"/>
          </a:p>
        </p:txBody>
      </p:sp>
    </p:spTree>
    <p:extLst>
      <p:ext uri="{BB962C8B-B14F-4D97-AF65-F5344CB8AC3E}">
        <p14:creationId xmlns:p14="http://schemas.microsoft.com/office/powerpoint/2010/main" val="2173239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21</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190212" y="970044"/>
            <a:ext cx="4313208" cy="4893647"/>
          </a:xfrm>
          <a:prstGeom prst="rect">
            <a:avLst/>
          </a:prstGeom>
        </p:spPr>
        <p:txBody>
          <a:bodyPr wrap="square">
            <a:spAutoFit/>
          </a:bodyPr>
          <a:lstStyle/>
          <a:p>
            <a:pPr algn="just"/>
            <a:r>
              <a:rPr lang="pt-PT" sz="1200" dirty="0"/>
              <a:t>Como os exemplos anteriores sugerem, os grupos adotaram abordagens variadas na criação de taxonomias de questões de Governança da Internet. Não há uma classificação universalmente reconhecida dos problemas de Governança da Internet.   </a:t>
            </a:r>
          </a:p>
          <a:p>
            <a:pPr algn="just"/>
            <a:endParaRPr lang="pt-PT" sz="1200" dirty="0"/>
          </a:p>
          <a:p>
            <a:pPr algn="just"/>
            <a:r>
              <a:rPr lang="pt-PT" sz="1200" dirty="0"/>
              <a:t>Além disso, dependendo da questão política em questão, essas áreas temáticas podem se sobrepor ou se inter-relacionar. A ilustração de </a:t>
            </a:r>
            <a:r>
              <a:rPr lang="pt-PT" sz="1200" dirty="0" err="1"/>
              <a:t>Diplo</a:t>
            </a:r>
            <a:r>
              <a:rPr lang="pt-PT" sz="1200" dirty="0"/>
              <a:t>, por exemplo, mostra que a questão da neutralidade da rede atravessa todas as “cestas de questões” da Governança da Internet.   </a:t>
            </a:r>
          </a:p>
          <a:p>
            <a:pPr algn="just"/>
            <a:endParaRPr lang="pt-PT" sz="1200" dirty="0"/>
          </a:p>
          <a:p>
            <a:pPr algn="just"/>
            <a:r>
              <a:rPr lang="pt-PT" sz="1200" dirty="0"/>
              <a:t>O CSTD observa em seu relatório de mapeamento que a maioria das questões de política da Internet é "</a:t>
            </a:r>
            <a:r>
              <a:rPr lang="pt-PT" sz="1200" dirty="0" err="1"/>
              <a:t>intersetorial</a:t>
            </a:r>
            <a:r>
              <a:rPr lang="pt-PT" sz="1200" dirty="0"/>
              <a:t> e, consequentemente, elas também podem ser classificadas em outros clusters, dependendo do contexto". </a:t>
            </a:r>
            <a:r>
              <a:rPr lang="pt-PT" sz="1200" baseline="30000" dirty="0"/>
              <a:t>[12]</a:t>
            </a:r>
            <a:r>
              <a:rPr lang="pt-PT" sz="1200" dirty="0"/>
              <a:t>  </a:t>
            </a:r>
          </a:p>
          <a:p>
            <a:pPr algn="just"/>
            <a:endParaRPr lang="pt-PT" sz="1200" dirty="0"/>
          </a:p>
          <a:p>
            <a:pPr algn="just"/>
            <a:r>
              <a:rPr lang="pt-PT" sz="1200" dirty="0"/>
              <a:t>A importância de várias questões aumentará e diminuirá com o tempo, de acordo com os eventos globais e as prioridades políticas de várias partes interessadas, o que se reflete nas classificações variáveis ​​(os subtemas do IGF em mudança, por exemplo).   </a:t>
            </a:r>
          </a:p>
          <a:p>
            <a:pPr algn="just"/>
            <a:endParaRPr lang="pt-PT" sz="1200" dirty="0"/>
          </a:p>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Devido à natureza dinâmica e em constante evolução da Internet, a flexibilidade é frequentemente reconhecida como um conceito fundamental por aqueles que trabalharam para introduzir taxonomias de questões de Governança da Internet.</a:t>
            </a:r>
            <a:endParaRPr lang="pt-BR" sz="1200" b="1" dirty="0">
              <a:solidFill>
                <a:schemeClr val="tx2">
                  <a:lumMod val="60000"/>
                  <a:lumOff val="40000"/>
                </a:schemeClr>
              </a:solidFill>
              <a:latin typeface="Hind Light" panose="02000000000000000000" pitchFamily="2" charset="77"/>
              <a:cs typeface="Times New Roman" panose="02020603050405020304" pitchFamily="18" charset="0"/>
            </a:endParaRPr>
          </a:p>
        </p:txBody>
      </p:sp>
      <p:sp>
        <p:nvSpPr>
          <p:cNvPr id="6" name="Título 6">
            <a:extLst>
              <a:ext uri="{FF2B5EF4-FFF2-40B4-BE49-F238E27FC236}">
                <a16:creationId xmlns:a16="http://schemas.microsoft.com/office/drawing/2014/main" id="{12106B0A-A5FF-0A48-8E80-CD348CB5DDE2}"/>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Classificação de Questões de Governança da Internet</a:t>
            </a:r>
            <a:endParaRPr lang="pt-BR" sz="3600" dirty="0">
              <a:solidFill>
                <a:schemeClr val="tx2">
                  <a:lumMod val="50000"/>
                </a:schemeClr>
              </a:solidFill>
            </a:endParaRPr>
          </a:p>
        </p:txBody>
      </p:sp>
      <p:pic>
        <p:nvPicPr>
          <p:cNvPr id="3" name="Imagem 2">
            <a:extLst>
              <a:ext uri="{FF2B5EF4-FFF2-40B4-BE49-F238E27FC236}">
                <a16:creationId xmlns:a16="http://schemas.microsoft.com/office/drawing/2014/main" id="{C61925F5-26E8-964E-87EF-8E0B23EAC266}"/>
              </a:ext>
            </a:extLst>
          </p:cNvPr>
          <p:cNvPicPr>
            <a:picLocks noChangeAspect="1"/>
          </p:cNvPicPr>
          <p:nvPr/>
        </p:nvPicPr>
        <p:blipFill>
          <a:blip r:embed="rId3"/>
          <a:stretch>
            <a:fillRect/>
          </a:stretch>
        </p:blipFill>
        <p:spPr>
          <a:xfrm>
            <a:off x="4840200" y="970044"/>
            <a:ext cx="4113588" cy="4304684"/>
          </a:xfrm>
          <a:prstGeom prst="rect">
            <a:avLst/>
          </a:prstGeom>
        </p:spPr>
      </p:pic>
    </p:spTree>
    <p:extLst>
      <p:ext uri="{BB962C8B-B14F-4D97-AF65-F5344CB8AC3E}">
        <p14:creationId xmlns:p14="http://schemas.microsoft.com/office/powerpoint/2010/main" val="3506193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22</a:t>
            </a:fld>
            <a:endParaRPr lang="en-GB" altLang="en-US" noProof="0" dirty="0"/>
          </a:p>
        </p:txBody>
      </p:sp>
      <p:sp>
        <p:nvSpPr>
          <p:cNvPr id="6" name="Rectangle 4">
            <a:extLst>
              <a:ext uri="{FF2B5EF4-FFF2-40B4-BE49-F238E27FC236}">
                <a16:creationId xmlns:a16="http://schemas.microsoft.com/office/drawing/2014/main" id="{AED7B73E-F798-9F4C-BFE1-F30EEE6DEDD6}"/>
              </a:ext>
            </a:extLst>
          </p:cNvPr>
          <p:cNvSpPr/>
          <p:nvPr/>
        </p:nvSpPr>
        <p:spPr>
          <a:xfrm>
            <a:off x="2415396" y="2828835"/>
            <a:ext cx="4313208" cy="1384995"/>
          </a:xfrm>
          <a:prstGeom prst="rect">
            <a:avLst/>
          </a:prstGeom>
          <a:ln w="25400">
            <a:solidFill>
              <a:schemeClr val="tx1"/>
            </a:solidFill>
          </a:ln>
        </p:spPr>
        <p:txBody>
          <a:bodyPr wrap="square">
            <a:spAutoFit/>
          </a:bodyPr>
          <a:lstStyle/>
          <a:p>
            <a:pPr algn="ctr"/>
            <a:endParaRPr lang="pt-PT" sz="1200" dirty="0"/>
          </a:p>
          <a:p>
            <a:pPr algn="ctr"/>
            <a:r>
              <a:rPr lang="pt-PT" sz="1200" dirty="0"/>
              <a:t>Esse é o fim das informações sobre:  </a:t>
            </a:r>
          </a:p>
          <a:p>
            <a:pPr algn="ctr"/>
            <a:r>
              <a:rPr lang="pt-PT" sz="1200" b="1" dirty="0"/>
              <a:t>Classificação de Questões de Governança da Internet</a:t>
            </a:r>
          </a:p>
          <a:p>
            <a:pPr algn="ctr"/>
            <a:endParaRPr lang="pt-PT" sz="1200" dirty="0"/>
          </a:p>
          <a:p>
            <a:pPr algn="ctr"/>
            <a:endParaRPr lang="pt-PT" sz="1200" dirty="0"/>
          </a:p>
          <a:p>
            <a:pPr algn="ctr"/>
            <a:r>
              <a:rPr lang="pt-PT" sz="1200" dirty="0"/>
              <a:t>Nos próximos slides, haverão dois perguntas a serem respondidas.</a:t>
            </a:r>
          </a:p>
          <a:p>
            <a:pPr algn="ctr"/>
            <a:endParaRPr lang="pt-PT" sz="1200" dirty="0"/>
          </a:p>
        </p:txBody>
      </p:sp>
      <p:sp>
        <p:nvSpPr>
          <p:cNvPr id="8" name="Título 6">
            <a:extLst>
              <a:ext uri="{FF2B5EF4-FFF2-40B4-BE49-F238E27FC236}">
                <a16:creationId xmlns:a16="http://schemas.microsoft.com/office/drawing/2014/main" id="{F558A218-38E8-D74B-9967-7837E797DD6A}"/>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Classificação de Questões de Governança da Internet</a:t>
            </a:r>
            <a:br>
              <a:rPr lang="pt-BR" sz="2000" dirty="0">
                <a:solidFill>
                  <a:schemeClr val="tx2">
                    <a:lumMod val="50000"/>
                  </a:schemeClr>
                </a:solidFill>
              </a:rPr>
            </a:br>
            <a:r>
              <a:rPr lang="pt-BR" sz="2000" dirty="0" err="1">
                <a:solidFill>
                  <a:schemeClr val="tx2">
                    <a:lumMod val="60000"/>
                    <a:lumOff val="40000"/>
                  </a:schemeClr>
                </a:solidFill>
              </a:rPr>
              <a:t>Quiz</a:t>
            </a:r>
            <a:endParaRPr lang="pt-BR" sz="3600" dirty="0">
              <a:solidFill>
                <a:schemeClr val="tx2">
                  <a:lumMod val="60000"/>
                  <a:lumOff val="40000"/>
                </a:schemeClr>
              </a:solidFill>
            </a:endParaRPr>
          </a:p>
        </p:txBody>
      </p:sp>
    </p:spTree>
    <p:extLst>
      <p:ext uri="{BB962C8B-B14F-4D97-AF65-F5344CB8AC3E}">
        <p14:creationId xmlns:p14="http://schemas.microsoft.com/office/powerpoint/2010/main" val="3004652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23</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247176" y="923877"/>
            <a:ext cx="8340971" cy="1877437"/>
          </a:xfrm>
          <a:prstGeom prst="rect">
            <a:avLst/>
          </a:prstGeom>
        </p:spPr>
        <p:txBody>
          <a:bodyPr wrap="square">
            <a:spAutoFit/>
          </a:bodyPr>
          <a:lstStyle/>
          <a:p>
            <a:pPr algn="just"/>
            <a:endParaRPr lang="pt-PT" sz="1600" dirty="0">
              <a:solidFill>
                <a:schemeClr val="tx2">
                  <a:lumMod val="50000"/>
                </a:schemeClr>
              </a:solidFill>
            </a:endParaRPr>
          </a:p>
          <a:p>
            <a:pPr algn="just"/>
            <a:r>
              <a:rPr lang="pt-PT" sz="1600" dirty="0">
                <a:solidFill>
                  <a:schemeClr val="tx2">
                    <a:lumMod val="50000"/>
                  </a:schemeClr>
                </a:solidFill>
              </a:rPr>
              <a:t>Questões 1 de 2</a:t>
            </a:r>
          </a:p>
          <a:p>
            <a:pPr algn="just"/>
            <a:endParaRPr lang="pt-PT" sz="1200" dirty="0"/>
          </a:p>
          <a:p>
            <a:r>
              <a:rPr lang="pt-PT" sz="1200" dirty="0"/>
              <a:t>Combine as “cestas” da </a:t>
            </a:r>
            <a:r>
              <a:rPr lang="pt-PT" sz="1200" dirty="0" err="1"/>
              <a:t>DiploFoundation</a:t>
            </a:r>
            <a:r>
              <a:rPr lang="pt-PT" sz="1200" dirty="0"/>
              <a:t> à esquerda com os grupos de questões de Governança da Internet à direita.</a:t>
            </a:r>
          </a:p>
          <a:p>
            <a:pPr algn="just"/>
            <a:endParaRPr lang="pt-PT" sz="1200" dirty="0"/>
          </a:p>
          <a:p>
            <a:endParaRPr lang="pt-PT" sz="1200" dirty="0"/>
          </a:p>
          <a:p>
            <a:r>
              <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rPr>
              <a:t>Resposta:</a:t>
            </a: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Classificação de Questões de Governança da Internet</a:t>
            </a:r>
            <a:br>
              <a:rPr lang="pt-BR" sz="2000" dirty="0">
                <a:solidFill>
                  <a:schemeClr val="tx2">
                    <a:lumMod val="50000"/>
                  </a:schemeClr>
                </a:solidFill>
              </a:rPr>
            </a:br>
            <a:r>
              <a:rPr lang="pt-BR" sz="2000" dirty="0" err="1">
                <a:solidFill>
                  <a:schemeClr val="tx2">
                    <a:lumMod val="60000"/>
                    <a:lumOff val="40000"/>
                  </a:schemeClr>
                </a:solidFill>
              </a:rPr>
              <a:t>Quiz</a:t>
            </a:r>
            <a:endParaRPr lang="pt-BR" sz="3600" dirty="0">
              <a:solidFill>
                <a:schemeClr val="tx2">
                  <a:lumMod val="60000"/>
                  <a:lumOff val="40000"/>
                </a:schemeClr>
              </a:solidFill>
            </a:endParaRPr>
          </a:p>
        </p:txBody>
      </p:sp>
      <p:sp>
        <p:nvSpPr>
          <p:cNvPr id="7" name="CaixaDeTexto 6">
            <a:extLst>
              <a:ext uri="{FF2B5EF4-FFF2-40B4-BE49-F238E27FC236}">
                <a16:creationId xmlns:a16="http://schemas.microsoft.com/office/drawing/2014/main" id="{F17D2C89-B35E-8648-B6D1-B91566B21BA7}"/>
              </a:ext>
            </a:extLst>
          </p:cNvPr>
          <p:cNvSpPr txBox="1"/>
          <p:nvPr/>
        </p:nvSpPr>
        <p:spPr>
          <a:xfrm>
            <a:off x="1011653" y="2928657"/>
            <a:ext cx="1553993" cy="276999"/>
          </a:xfrm>
          <a:prstGeom prst="rect">
            <a:avLst/>
          </a:prstGeom>
          <a:noFill/>
          <a:ln>
            <a:solidFill>
              <a:schemeClr val="tx1"/>
            </a:solidFill>
          </a:ln>
        </p:spPr>
        <p:txBody>
          <a:bodyPr wrap="square" rtlCol="0">
            <a:spAutoFit/>
          </a:bodyPr>
          <a:lstStyle/>
          <a:p>
            <a:pPr algn="ctr"/>
            <a:r>
              <a:rPr lang="pt-BR" sz="1200" dirty="0"/>
              <a:t>Sociocultural</a:t>
            </a:r>
          </a:p>
        </p:txBody>
      </p:sp>
      <p:sp>
        <p:nvSpPr>
          <p:cNvPr id="6" name="CaixaDeTexto 5">
            <a:extLst>
              <a:ext uri="{FF2B5EF4-FFF2-40B4-BE49-F238E27FC236}">
                <a16:creationId xmlns:a16="http://schemas.microsoft.com/office/drawing/2014/main" id="{F4746147-9684-2C4B-8420-E16EAC1900EB}"/>
              </a:ext>
            </a:extLst>
          </p:cNvPr>
          <p:cNvSpPr txBox="1"/>
          <p:nvPr/>
        </p:nvSpPr>
        <p:spPr>
          <a:xfrm>
            <a:off x="1011653" y="3383638"/>
            <a:ext cx="1553993" cy="276999"/>
          </a:xfrm>
          <a:prstGeom prst="rect">
            <a:avLst/>
          </a:prstGeom>
          <a:noFill/>
          <a:ln>
            <a:solidFill>
              <a:schemeClr val="tx1"/>
            </a:solidFill>
          </a:ln>
        </p:spPr>
        <p:txBody>
          <a:bodyPr wrap="square" rtlCol="0">
            <a:spAutoFit/>
          </a:bodyPr>
          <a:lstStyle/>
          <a:p>
            <a:pPr algn="ctr"/>
            <a:r>
              <a:rPr lang="pt-BR" sz="1200" dirty="0"/>
              <a:t>Econômica</a:t>
            </a:r>
          </a:p>
        </p:txBody>
      </p:sp>
      <p:sp>
        <p:nvSpPr>
          <p:cNvPr id="8" name="CaixaDeTexto 7">
            <a:extLst>
              <a:ext uri="{FF2B5EF4-FFF2-40B4-BE49-F238E27FC236}">
                <a16:creationId xmlns:a16="http://schemas.microsoft.com/office/drawing/2014/main" id="{FB518FC8-7572-D540-BD20-B8AE4B8559BB}"/>
              </a:ext>
            </a:extLst>
          </p:cNvPr>
          <p:cNvSpPr txBox="1"/>
          <p:nvPr/>
        </p:nvSpPr>
        <p:spPr>
          <a:xfrm>
            <a:off x="1011653" y="3838619"/>
            <a:ext cx="1553993" cy="276999"/>
          </a:xfrm>
          <a:prstGeom prst="rect">
            <a:avLst/>
          </a:prstGeom>
          <a:noFill/>
          <a:ln>
            <a:solidFill>
              <a:schemeClr val="tx1"/>
            </a:solidFill>
          </a:ln>
        </p:spPr>
        <p:txBody>
          <a:bodyPr wrap="square" rtlCol="0">
            <a:spAutoFit/>
          </a:bodyPr>
          <a:lstStyle/>
          <a:p>
            <a:pPr algn="ctr"/>
            <a:r>
              <a:rPr lang="pt-BR" sz="1200" dirty="0"/>
              <a:t>Desenvolvimento</a:t>
            </a:r>
          </a:p>
        </p:txBody>
      </p:sp>
      <p:sp>
        <p:nvSpPr>
          <p:cNvPr id="9" name="CaixaDeTexto 8">
            <a:extLst>
              <a:ext uri="{FF2B5EF4-FFF2-40B4-BE49-F238E27FC236}">
                <a16:creationId xmlns:a16="http://schemas.microsoft.com/office/drawing/2014/main" id="{0EA02CC9-E5ED-AB45-88C5-466658FA1B90}"/>
              </a:ext>
            </a:extLst>
          </p:cNvPr>
          <p:cNvSpPr txBox="1"/>
          <p:nvPr/>
        </p:nvSpPr>
        <p:spPr>
          <a:xfrm>
            <a:off x="1011653" y="4293600"/>
            <a:ext cx="1553993" cy="276999"/>
          </a:xfrm>
          <a:prstGeom prst="rect">
            <a:avLst/>
          </a:prstGeom>
          <a:noFill/>
          <a:ln>
            <a:solidFill>
              <a:schemeClr val="tx1"/>
            </a:solidFill>
          </a:ln>
        </p:spPr>
        <p:txBody>
          <a:bodyPr wrap="square" rtlCol="0">
            <a:spAutoFit/>
          </a:bodyPr>
          <a:lstStyle/>
          <a:p>
            <a:pPr algn="ctr"/>
            <a:r>
              <a:rPr lang="pt-BR" sz="1200" dirty="0"/>
              <a:t>Legal</a:t>
            </a:r>
          </a:p>
        </p:txBody>
      </p:sp>
      <p:sp>
        <p:nvSpPr>
          <p:cNvPr id="11" name="CaixaDeTexto 10">
            <a:extLst>
              <a:ext uri="{FF2B5EF4-FFF2-40B4-BE49-F238E27FC236}">
                <a16:creationId xmlns:a16="http://schemas.microsoft.com/office/drawing/2014/main" id="{ECB6AEBA-AA06-9E4E-AA12-F2B75092A0E3}"/>
              </a:ext>
            </a:extLst>
          </p:cNvPr>
          <p:cNvSpPr txBox="1"/>
          <p:nvPr/>
        </p:nvSpPr>
        <p:spPr>
          <a:xfrm>
            <a:off x="1011653" y="4748581"/>
            <a:ext cx="1553993" cy="276999"/>
          </a:xfrm>
          <a:prstGeom prst="rect">
            <a:avLst/>
          </a:prstGeom>
          <a:noFill/>
          <a:ln>
            <a:solidFill>
              <a:schemeClr val="tx1"/>
            </a:solidFill>
          </a:ln>
        </p:spPr>
        <p:txBody>
          <a:bodyPr wrap="square" rtlCol="0">
            <a:spAutoFit/>
          </a:bodyPr>
          <a:lstStyle/>
          <a:p>
            <a:pPr algn="ctr"/>
            <a:r>
              <a:rPr lang="pt-BR" sz="1200" dirty="0"/>
              <a:t>Infraestrutura</a:t>
            </a:r>
          </a:p>
        </p:txBody>
      </p:sp>
      <p:sp>
        <p:nvSpPr>
          <p:cNvPr id="12" name="CaixaDeTexto 11">
            <a:extLst>
              <a:ext uri="{FF2B5EF4-FFF2-40B4-BE49-F238E27FC236}">
                <a16:creationId xmlns:a16="http://schemas.microsoft.com/office/drawing/2014/main" id="{11103AE0-5D63-624D-90E3-A65A5DDA92BE}"/>
              </a:ext>
            </a:extLst>
          </p:cNvPr>
          <p:cNvSpPr txBox="1"/>
          <p:nvPr/>
        </p:nvSpPr>
        <p:spPr>
          <a:xfrm>
            <a:off x="4572000" y="2436337"/>
            <a:ext cx="2493546" cy="461665"/>
          </a:xfrm>
          <a:prstGeom prst="rect">
            <a:avLst/>
          </a:prstGeom>
          <a:noFill/>
          <a:ln>
            <a:solidFill>
              <a:schemeClr val="tx1"/>
            </a:solidFill>
          </a:ln>
        </p:spPr>
        <p:txBody>
          <a:bodyPr wrap="square" rtlCol="0">
            <a:spAutoFit/>
          </a:bodyPr>
          <a:lstStyle/>
          <a:p>
            <a:pPr algn="ctr"/>
            <a:r>
              <a:rPr lang="pt-BR" sz="1200" dirty="0"/>
              <a:t>Tributação, Alfândega, E-commerce, Proteção do Consumidor</a:t>
            </a:r>
          </a:p>
        </p:txBody>
      </p:sp>
      <p:sp>
        <p:nvSpPr>
          <p:cNvPr id="13" name="CaixaDeTexto 12">
            <a:extLst>
              <a:ext uri="{FF2B5EF4-FFF2-40B4-BE49-F238E27FC236}">
                <a16:creationId xmlns:a16="http://schemas.microsoft.com/office/drawing/2014/main" id="{543D75F2-3E5B-B74D-BEC6-05DA321C5CB1}"/>
              </a:ext>
            </a:extLst>
          </p:cNvPr>
          <p:cNvSpPr txBox="1"/>
          <p:nvPr/>
        </p:nvSpPr>
        <p:spPr>
          <a:xfrm>
            <a:off x="4572000" y="3014306"/>
            <a:ext cx="2493546" cy="646331"/>
          </a:xfrm>
          <a:prstGeom prst="rect">
            <a:avLst/>
          </a:prstGeom>
          <a:noFill/>
          <a:ln>
            <a:solidFill>
              <a:schemeClr val="tx1"/>
            </a:solidFill>
          </a:ln>
        </p:spPr>
        <p:txBody>
          <a:bodyPr wrap="square" rtlCol="0">
            <a:spAutoFit/>
          </a:bodyPr>
          <a:lstStyle/>
          <a:p>
            <a:pPr algn="ctr"/>
            <a:r>
              <a:rPr lang="pt-BR" sz="1200" dirty="0"/>
              <a:t>Encriptação, Sockets, Rede, Camadas, Comutação de Pacotes, SSL</a:t>
            </a:r>
          </a:p>
        </p:txBody>
      </p:sp>
      <p:sp>
        <p:nvSpPr>
          <p:cNvPr id="14" name="CaixaDeTexto 13">
            <a:extLst>
              <a:ext uri="{FF2B5EF4-FFF2-40B4-BE49-F238E27FC236}">
                <a16:creationId xmlns:a16="http://schemas.microsoft.com/office/drawing/2014/main" id="{B4EBFF83-21E5-3C46-B6B9-F58AB4D2424B}"/>
              </a:ext>
            </a:extLst>
          </p:cNvPr>
          <p:cNvSpPr txBox="1"/>
          <p:nvPr/>
        </p:nvSpPr>
        <p:spPr>
          <a:xfrm>
            <a:off x="4572000" y="3776941"/>
            <a:ext cx="2493546" cy="830997"/>
          </a:xfrm>
          <a:prstGeom prst="rect">
            <a:avLst/>
          </a:prstGeom>
          <a:noFill/>
          <a:ln>
            <a:solidFill>
              <a:schemeClr val="tx1"/>
            </a:solidFill>
          </a:ln>
        </p:spPr>
        <p:txBody>
          <a:bodyPr wrap="square" rtlCol="0">
            <a:spAutoFit/>
          </a:bodyPr>
          <a:lstStyle/>
          <a:p>
            <a:pPr algn="ctr"/>
            <a:r>
              <a:rPr lang="pt-BR" sz="1200" dirty="0"/>
              <a:t>Jurisdição, Lei </a:t>
            </a:r>
            <a:r>
              <a:rPr lang="pt-BR" sz="1200" dirty="0" err="1"/>
              <a:t>Trabahista</a:t>
            </a:r>
            <a:r>
              <a:rPr lang="pt-BR" sz="1200" dirty="0"/>
              <a:t>, Crime Cibernético, Proteção de Dados, Identidade, Marcas </a:t>
            </a:r>
            <a:r>
              <a:rPr lang="pt-BR" sz="1200" dirty="0" err="1"/>
              <a:t>Comeciais</a:t>
            </a:r>
            <a:r>
              <a:rPr lang="pt-BR" sz="1200" dirty="0"/>
              <a:t>, Direitos Autorais, </a:t>
            </a:r>
            <a:r>
              <a:rPr lang="pt-BR" sz="1200" dirty="0" err="1"/>
              <a:t>Hacking</a:t>
            </a:r>
            <a:endParaRPr lang="pt-BR" sz="1200" dirty="0"/>
          </a:p>
        </p:txBody>
      </p:sp>
      <p:sp>
        <p:nvSpPr>
          <p:cNvPr id="16" name="CaixaDeTexto 15">
            <a:extLst>
              <a:ext uri="{FF2B5EF4-FFF2-40B4-BE49-F238E27FC236}">
                <a16:creationId xmlns:a16="http://schemas.microsoft.com/office/drawing/2014/main" id="{1C279AB3-93D7-5F45-AB37-FABCC1ACAA94}"/>
              </a:ext>
            </a:extLst>
          </p:cNvPr>
          <p:cNvSpPr txBox="1"/>
          <p:nvPr/>
        </p:nvSpPr>
        <p:spPr>
          <a:xfrm>
            <a:off x="4572000" y="4724242"/>
            <a:ext cx="2493546" cy="461665"/>
          </a:xfrm>
          <a:prstGeom prst="rect">
            <a:avLst/>
          </a:prstGeom>
          <a:noFill/>
          <a:ln>
            <a:solidFill>
              <a:schemeClr val="tx1"/>
            </a:solidFill>
          </a:ln>
        </p:spPr>
        <p:txBody>
          <a:bodyPr wrap="square" rtlCol="0">
            <a:spAutoFit/>
          </a:bodyPr>
          <a:lstStyle/>
          <a:p>
            <a:pPr algn="ctr"/>
            <a:r>
              <a:rPr lang="pt-BR" sz="1200" dirty="0"/>
              <a:t>Valores Culturais, Educação, Controle de Conteúdo, Direitos Humanos </a:t>
            </a:r>
          </a:p>
        </p:txBody>
      </p:sp>
      <p:sp>
        <p:nvSpPr>
          <p:cNvPr id="18" name="CaixaDeTexto 17">
            <a:extLst>
              <a:ext uri="{FF2B5EF4-FFF2-40B4-BE49-F238E27FC236}">
                <a16:creationId xmlns:a16="http://schemas.microsoft.com/office/drawing/2014/main" id="{09673223-E1D6-924B-8379-C4D4AA2B356F}"/>
              </a:ext>
            </a:extLst>
          </p:cNvPr>
          <p:cNvSpPr txBox="1"/>
          <p:nvPr/>
        </p:nvSpPr>
        <p:spPr>
          <a:xfrm>
            <a:off x="4572000" y="5302211"/>
            <a:ext cx="2493546" cy="461665"/>
          </a:xfrm>
          <a:prstGeom prst="rect">
            <a:avLst/>
          </a:prstGeom>
          <a:noFill/>
          <a:ln>
            <a:solidFill>
              <a:schemeClr val="tx1"/>
            </a:solidFill>
          </a:ln>
        </p:spPr>
        <p:txBody>
          <a:bodyPr wrap="square" rtlCol="0">
            <a:spAutoFit/>
          </a:bodyPr>
          <a:lstStyle/>
          <a:p>
            <a:pPr algn="ctr"/>
            <a:r>
              <a:rPr lang="pt-BR" sz="1200" dirty="0"/>
              <a:t>Como Fazer, Transferência de Tecnologia, Ajuda Financeira</a:t>
            </a:r>
          </a:p>
        </p:txBody>
      </p:sp>
      <p:cxnSp>
        <p:nvCxnSpPr>
          <p:cNvPr id="3" name="Conector Reto 2">
            <a:extLst>
              <a:ext uri="{FF2B5EF4-FFF2-40B4-BE49-F238E27FC236}">
                <a16:creationId xmlns:a16="http://schemas.microsoft.com/office/drawing/2014/main" id="{33A38F1A-C7A2-0F4B-A0D3-8D390A7BA8FF}"/>
              </a:ext>
            </a:extLst>
          </p:cNvPr>
          <p:cNvCxnSpPr>
            <a:stCxn id="11" idx="3"/>
            <a:endCxn id="13" idx="1"/>
          </p:cNvCxnSpPr>
          <p:nvPr/>
        </p:nvCxnSpPr>
        <p:spPr>
          <a:xfrm flipV="1">
            <a:off x="2565646" y="3337472"/>
            <a:ext cx="2006354" cy="1549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85AB2EC2-422C-864D-AFC9-7E448A34F312}"/>
              </a:ext>
            </a:extLst>
          </p:cNvPr>
          <p:cNvCxnSpPr>
            <a:cxnSpLocks/>
            <a:endCxn id="14" idx="1"/>
          </p:cNvCxnSpPr>
          <p:nvPr/>
        </p:nvCxnSpPr>
        <p:spPr>
          <a:xfrm flipV="1">
            <a:off x="2565646" y="4192440"/>
            <a:ext cx="2006354" cy="255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1F4CF2E2-3063-784F-91DD-5C987DBFF89C}"/>
              </a:ext>
            </a:extLst>
          </p:cNvPr>
          <p:cNvCxnSpPr>
            <a:cxnSpLocks/>
            <a:stCxn id="8" idx="3"/>
            <a:endCxn id="18" idx="1"/>
          </p:cNvCxnSpPr>
          <p:nvPr/>
        </p:nvCxnSpPr>
        <p:spPr>
          <a:xfrm>
            <a:off x="2565646" y="3977119"/>
            <a:ext cx="2006354" cy="1555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id="{D855B4C7-A364-D949-AF26-D1C3BC010A3E}"/>
              </a:ext>
            </a:extLst>
          </p:cNvPr>
          <p:cNvCxnSpPr>
            <a:cxnSpLocks/>
            <a:stCxn id="6" idx="3"/>
            <a:endCxn id="12" idx="1"/>
          </p:cNvCxnSpPr>
          <p:nvPr/>
        </p:nvCxnSpPr>
        <p:spPr>
          <a:xfrm flipV="1">
            <a:off x="2565646" y="2667170"/>
            <a:ext cx="2006354" cy="854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09570E4D-19D9-DA42-BCFA-D36EA89850EA}"/>
              </a:ext>
            </a:extLst>
          </p:cNvPr>
          <p:cNvCxnSpPr>
            <a:cxnSpLocks/>
            <a:stCxn id="7" idx="3"/>
            <a:endCxn id="16" idx="1"/>
          </p:cNvCxnSpPr>
          <p:nvPr/>
        </p:nvCxnSpPr>
        <p:spPr>
          <a:xfrm>
            <a:off x="2565646" y="3067157"/>
            <a:ext cx="2006354" cy="18879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748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24</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247176" y="923877"/>
            <a:ext cx="8340971" cy="2800767"/>
          </a:xfrm>
          <a:prstGeom prst="rect">
            <a:avLst/>
          </a:prstGeom>
        </p:spPr>
        <p:txBody>
          <a:bodyPr wrap="square">
            <a:spAutoFit/>
          </a:bodyPr>
          <a:lstStyle/>
          <a:p>
            <a:pPr algn="just"/>
            <a:endParaRPr lang="pt-PT" sz="1600" dirty="0">
              <a:solidFill>
                <a:schemeClr val="tx2">
                  <a:lumMod val="50000"/>
                </a:schemeClr>
              </a:solidFill>
            </a:endParaRPr>
          </a:p>
          <a:p>
            <a:pPr algn="just"/>
            <a:r>
              <a:rPr lang="pt-PT" sz="1600" dirty="0">
                <a:solidFill>
                  <a:schemeClr val="tx2">
                    <a:lumMod val="50000"/>
                  </a:schemeClr>
                </a:solidFill>
              </a:rPr>
              <a:t>Questões 2 de 2</a:t>
            </a:r>
          </a:p>
          <a:p>
            <a:pPr algn="just"/>
            <a:endParaRPr lang="pt-PT" sz="1200" dirty="0"/>
          </a:p>
          <a:p>
            <a:r>
              <a:rPr lang="pt-PT" sz="1200" dirty="0"/>
              <a:t>O Fórum de Governança da Internet (IGF) teve sua primeira agenda (Atenas 2006) construída em torno de quatro áreas temáticas - Acesso, Segurança, Abertura e Diversidade.</a:t>
            </a:r>
          </a:p>
          <a:p>
            <a:endParaRPr lang="pt-PT" sz="1200" dirty="0"/>
          </a:p>
          <a:p>
            <a:r>
              <a:rPr lang="pt-PT" sz="1200" dirty="0"/>
              <a:t>Qual foi a quinta área temática, adicionada no Rio de Janeiro em 2007?</a:t>
            </a:r>
          </a:p>
          <a:p>
            <a:endParaRPr lang="pt-PT" sz="1200" dirty="0"/>
          </a:p>
          <a:p>
            <a:pPr algn="just"/>
            <a:endParaRPr lang="pt-PT" sz="1200" dirty="0"/>
          </a:p>
          <a:p>
            <a:endParaRPr lang="pt-PT" sz="1200" dirty="0"/>
          </a:p>
          <a:p>
            <a:r>
              <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rPr>
              <a:t>Resposta:</a:t>
            </a:r>
          </a:p>
          <a:p>
            <a:endParaRPr lang="pt-BR" sz="1200" dirty="0"/>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Classificação de Questões de Governança da Internet</a:t>
            </a:r>
            <a:br>
              <a:rPr lang="pt-BR" sz="2000" dirty="0">
                <a:solidFill>
                  <a:schemeClr val="tx2">
                    <a:lumMod val="50000"/>
                  </a:schemeClr>
                </a:solidFill>
              </a:rPr>
            </a:br>
            <a:r>
              <a:rPr lang="pt-BR" sz="2000" dirty="0" err="1">
                <a:solidFill>
                  <a:schemeClr val="tx2">
                    <a:lumMod val="60000"/>
                    <a:lumOff val="40000"/>
                  </a:schemeClr>
                </a:solidFill>
              </a:rPr>
              <a:t>Quiz</a:t>
            </a:r>
            <a:endParaRPr lang="pt-BR" sz="3600" dirty="0">
              <a:solidFill>
                <a:schemeClr val="tx2">
                  <a:lumMod val="60000"/>
                  <a:lumOff val="40000"/>
                </a:schemeClr>
              </a:solidFill>
            </a:endParaRPr>
          </a:p>
        </p:txBody>
      </p:sp>
      <p:sp>
        <p:nvSpPr>
          <p:cNvPr id="21" name="CaixaDeTexto 20">
            <a:extLst>
              <a:ext uri="{FF2B5EF4-FFF2-40B4-BE49-F238E27FC236}">
                <a16:creationId xmlns:a16="http://schemas.microsoft.com/office/drawing/2014/main" id="{FF1CF324-B5E7-FF4D-8420-46644396D2FD}"/>
              </a:ext>
            </a:extLst>
          </p:cNvPr>
          <p:cNvSpPr txBox="1"/>
          <p:nvPr/>
        </p:nvSpPr>
        <p:spPr>
          <a:xfrm>
            <a:off x="345828" y="3152001"/>
            <a:ext cx="3018809" cy="276999"/>
          </a:xfrm>
          <a:prstGeom prst="rect">
            <a:avLst/>
          </a:prstGeom>
          <a:noFill/>
          <a:ln>
            <a:solidFill>
              <a:schemeClr val="tx1"/>
            </a:solidFill>
          </a:ln>
        </p:spPr>
        <p:txBody>
          <a:bodyPr wrap="square" rtlCol="0">
            <a:spAutoFit/>
          </a:bodyPr>
          <a:lstStyle/>
          <a:p>
            <a:r>
              <a:rPr lang="pt-BR" sz="1200" dirty="0"/>
              <a:t>Recursos Críticos da Internet</a:t>
            </a:r>
          </a:p>
        </p:txBody>
      </p:sp>
    </p:spTree>
    <p:extLst>
      <p:ext uri="{BB962C8B-B14F-4D97-AF65-F5344CB8AC3E}">
        <p14:creationId xmlns:p14="http://schemas.microsoft.com/office/powerpoint/2010/main" val="2476919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25</a:t>
            </a:fld>
            <a:endParaRPr lang="en-GB" altLang="en-US" noProof="0" dirty="0"/>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Classificação de Questões de Governança da Internet</a:t>
            </a:r>
            <a:br>
              <a:rPr lang="pt-BR" sz="2000" dirty="0">
                <a:solidFill>
                  <a:schemeClr val="tx2">
                    <a:lumMod val="50000"/>
                  </a:schemeClr>
                </a:solidFill>
              </a:rPr>
            </a:br>
            <a:r>
              <a:rPr lang="pt-BR" sz="2000" dirty="0" err="1">
                <a:solidFill>
                  <a:schemeClr val="tx2">
                    <a:lumMod val="60000"/>
                    <a:lumOff val="40000"/>
                  </a:schemeClr>
                </a:solidFill>
              </a:rPr>
              <a:t>Quiz</a:t>
            </a:r>
            <a:endParaRPr lang="pt-BR" sz="3600" dirty="0">
              <a:solidFill>
                <a:schemeClr val="tx2">
                  <a:lumMod val="60000"/>
                  <a:lumOff val="40000"/>
                </a:schemeClr>
              </a:solidFill>
            </a:endParaRPr>
          </a:p>
        </p:txBody>
      </p:sp>
      <p:sp>
        <p:nvSpPr>
          <p:cNvPr id="6" name="Rectangle 4">
            <a:extLst>
              <a:ext uri="{FF2B5EF4-FFF2-40B4-BE49-F238E27FC236}">
                <a16:creationId xmlns:a16="http://schemas.microsoft.com/office/drawing/2014/main" id="{87750C75-8515-A549-B744-A412C392A1A4}"/>
              </a:ext>
            </a:extLst>
          </p:cNvPr>
          <p:cNvSpPr/>
          <p:nvPr/>
        </p:nvSpPr>
        <p:spPr>
          <a:xfrm>
            <a:off x="2415396" y="2828835"/>
            <a:ext cx="4313208" cy="1569660"/>
          </a:xfrm>
          <a:prstGeom prst="rect">
            <a:avLst/>
          </a:prstGeom>
          <a:ln w="25400">
            <a:solidFill>
              <a:schemeClr val="tx1"/>
            </a:solidFill>
          </a:ln>
        </p:spPr>
        <p:txBody>
          <a:bodyPr wrap="square">
            <a:spAutoFit/>
          </a:bodyPr>
          <a:lstStyle/>
          <a:p>
            <a:pPr algn="ctr"/>
            <a:endParaRPr lang="pt-PT" sz="1200" dirty="0"/>
          </a:p>
          <a:p>
            <a:pPr algn="ctr"/>
            <a:r>
              <a:rPr lang="pt-PT" sz="1200" dirty="0"/>
              <a:t>Esse é o fim das informações sobre:  </a:t>
            </a:r>
          </a:p>
          <a:p>
            <a:pPr algn="ctr"/>
            <a:r>
              <a:rPr lang="pt-PT" sz="1200" b="1" dirty="0"/>
              <a:t>Classificação de Questões de Governança da Internet</a:t>
            </a:r>
          </a:p>
          <a:p>
            <a:pPr algn="ctr"/>
            <a:r>
              <a:rPr lang="pt-PT" sz="1200" dirty="0" err="1"/>
              <a:t>Quiz</a:t>
            </a:r>
            <a:r>
              <a:rPr lang="pt-PT" sz="1200" dirty="0"/>
              <a:t>.</a:t>
            </a:r>
            <a:r>
              <a:rPr lang="pt-PT" sz="1200" b="1" dirty="0"/>
              <a:t>     </a:t>
            </a:r>
          </a:p>
          <a:p>
            <a:pPr algn="ctr"/>
            <a:endParaRPr lang="pt-PT" sz="1200" dirty="0"/>
          </a:p>
          <a:p>
            <a:pPr algn="ctr"/>
            <a:r>
              <a:rPr lang="pt-PT" sz="1200" dirty="0"/>
              <a:t>Próximo tópico: </a:t>
            </a:r>
          </a:p>
          <a:p>
            <a:pPr algn="ctr"/>
            <a:r>
              <a:rPr lang="pt-PT" sz="1200" b="1" dirty="0"/>
              <a:t>Metodologia para Analisar Problemas da Internet</a:t>
            </a:r>
          </a:p>
          <a:p>
            <a:pPr algn="ctr"/>
            <a:endParaRPr lang="pt-PT" sz="1200" dirty="0"/>
          </a:p>
        </p:txBody>
      </p:sp>
    </p:spTree>
    <p:extLst>
      <p:ext uri="{BB962C8B-B14F-4D97-AF65-F5344CB8AC3E}">
        <p14:creationId xmlns:p14="http://schemas.microsoft.com/office/powerpoint/2010/main" val="2455546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26</a:t>
            </a:fld>
            <a:endParaRPr lang="en-GB" altLang="en-US" noProof="0" dirty="0"/>
          </a:p>
        </p:txBody>
      </p:sp>
      <p:sp>
        <p:nvSpPr>
          <p:cNvPr id="6" name="Título 6">
            <a:extLst>
              <a:ext uri="{FF2B5EF4-FFF2-40B4-BE49-F238E27FC236}">
                <a16:creationId xmlns:a16="http://schemas.microsoft.com/office/drawing/2014/main" id="{12106B0A-A5FF-0A48-8E80-CD348CB5DDE2}"/>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Metodologia para Analisar Problemas da Internet</a:t>
            </a:r>
            <a:endParaRPr lang="pt-BR" sz="3600" dirty="0">
              <a:solidFill>
                <a:schemeClr val="tx2">
                  <a:lumMod val="50000"/>
                </a:schemeClr>
              </a:solidFill>
            </a:endParaRPr>
          </a:p>
        </p:txBody>
      </p:sp>
      <p:pic>
        <p:nvPicPr>
          <p:cNvPr id="5" name="Imagem 4">
            <a:extLst>
              <a:ext uri="{FF2B5EF4-FFF2-40B4-BE49-F238E27FC236}">
                <a16:creationId xmlns:a16="http://schemas.microsoft.com/office/drawing/2014/main" id="{1756D355-AECC-6B41-A67F-55198B713A19}"/>
              </a:ext>
            </a:extLst>
          </p:cNvPr>
          <p:cNvPicPr>
            <a:picLocks noChangeAspect="1"/>
          </p:cNvPicPr>
          <p:nvPr/>
        </p:nvPicPr>
        <p:blipFill>
          <a:blip r:embed="rId3"/>
          <a:stretch>
            <a:fillRect/>
          </a:stretch>
        </p:blipFill>
        <p:spPr>
          <a:xfrm>
            <a:off x="1538642" y="703096"/>
            <a:ext cx="6066715" cy="3961936"/>
          </a:xfrm>
          <a:prstGeom prst="rect">
            <a:avLst/>
          </a:prstGeom>
        </p:spPr>
      </p:pic>
      <p:sp>
        <p:nvSpPr>
          <p:cNvPr id="8" name="Rectangle 4">
            <a:extLst>
              <a:ext uri="{FF2B5EF4-FFF2-40B4-BE49-F238E27FC236}">
                <a16:creationId xmlns:a16="http://schemas.microsoft.com/office/drawing/2014/main" id="{421DAA5C-67D3-2041-BE43-B43032C4EF9C}"/>
              </a:ext>
            </a:extLst>
          </p:cNvPr>
          <p:cNvSpPr/>
          <p:nvPr/>
        </p:nvSpPr>
        <p:spPr>
          <a:xfrm>
            <a:off x="345829" y="5006106"/>
            <a:ext cx="8340971" cy="1200329"/>
          </a:xfrm>
          <a:prstGeom prst="rect">
            <a:avLst/>
          </a:prstGeom>
        </p:spPr>
        <p:txBody>
          <a:bodyPr wrap="square">
            <a:spAutoFit/>
          </a:bodyPr>
          <a:lstStyle/>
          <a:p>
            <a:r>
              <a:rPr lang="pt-PT" sz="1200" dirty="0"/>
              <a:t>Este módulo termina com uma breve discussão sobre como analisar uma questão de Governança da Internet ou de política da Internet.   </a:t>
            </a:r>
          </a:p>
          <a:p>
            <a:endParaRPr lang="pt-PT" sz="1200" dirty="0"/>
          </a:p>
          <a:p>
            <a:r>
              <a:rPr lang="pt-PT" sz="1200" dirty="0"/>
              <a:t>Assim como não há uma definição rígida e rápida de Governança da Internet, nem uma taxonomia autorizada das questões de Governança da Internet, não existe uma fórmula universal para Governança da Internet e análise de questões políticas. Instituições diferentes adotam abordagens diferentes.</a:t>
            </a:r>
          </a:p>
        </p:txBody>
      </p:sp>
    </p:spTree>
    <p:extLst>
      <p:ext uri="{BB962C8B-B14F-4D97-AF65-F5344CB8AC3E}">
        <p14:creationId xmlns:p14="http://schemas.microsoft.com/office/powerpoint/2010/main" val="4021009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27</a:t>
            </a:fld>
            <a:endParaRPr lang="en-GB" altLang="en-US" noProof="0" dirty="0"/>
          </a:p>
        </p:txBody>
      </p:sp>
      <p:sp>
        <p:nvSpPr>
          <p:cNvPr id="6" name="Título 6">
            <a:extLst>
              <a:ext uri="{FF2B5EF4-FFF2-40B4-BE49-F238E27FC236}">
                <a16:creationId xmlns:a16="http://schemas.microsoft.com/office/drawing/2014/main" id="{12106B0A-A5FF-0A48-8E80-CD348CB5DDE2}"/>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Metodologia para Analisar Problemas da Internet</a:t>
            </a:r>
            <a:endParaRPr lang="pt-BR" sz="3600" dirty="0">
              <a:solidFill>
                <a:schemeClr val="tx2">
                  <a:lumMod val="50000"/>
                </a:schemeClr>
              </a:solidFill>
            </a:endParaRPr>
          </a:p>
        </p:txBody>
      </p:sp>
      <p:pic>
        <p:nvPicPr>
          <p:cNvPr id="5" name="Imagem 4">
            <a:extLst>
              <a:ext uri="{FF2B5EF4-FFF2-40B4-BE49-F238E27FC236}">
                <a16:creationId xmlns:a16="http://schemas.microsoft.com/office/drawing/2014/main" id="{1756D355-AECC-6B41-A67F-55198B713A19}"/>
              </a:ext>
            </a:extLst>
          </p:cNvPr>
          <p:cNvPicPr>
            <a:picLocks noChangeAspect="1"/>
          </p:cNvPicPr>
          <p:nvPr/>
        </p:nvPicPr>
        <p:blipFill>
          <a:blip r:embed="rId3"/>
          <a:stretch>
            <a:fillRect/>
          </a:stretch>
        </p:blipFill>
        <p:spPr>
          <a:xfrm>
            <a:off x="0" y="1635719"/>
            <a:ext cx="4170329" cy="2723480"/>
          </a:xfrm>
          <a:prstGeom prst="rect">
            <a:avLst/>
          </a:prstGeom>
        </p:spPr>
      </p:pic>
      <p:sp>
        <p:nvSpPr>
          <p:cNvPr id="8" name="Rectangle 4">
            <a:extLst>
              <a:ext uri="{FF2B5EF4-FFF2-40B4-BE49-F238E27FC236}">
                <a16:creationId xmlns:a16="http://schemas.microsoft.com/office/drawing/2014/main" id="{421DAA5C-67D3-2041-BE43-B43032C4EF9C}"/>
              </a:ext>
            </a:extLst>
          </p:cNvPr>
          <p:cNvSpPr/>
          <p:nvPr/>
        </p:nvSpPr>
        <p:spPr>
          <a:xfrm>
            <a:off x="345829" y="764073"/>
            <a:ext cx="8340971" cy="276999"/>
          </a:xfrm>
          <a:prstGeom prst="rect">
            <a:avLst/>
          </a:prstGeom>
        </p:spPr>
        <p:txBody>
          <a:bodyPr wrap="square">
            <a:spAutoFit/>
          </a:bodyPr>
          <a:lstStyle/>
          <a:p>
            <a:r>
              <a:rPr lang="pt-PT" sz="1200" dirty="0"/>
              <a:t>Agora, seguem mais informações sobre a metodologia </a:t>
            </a:r>
            <a:r>
              <a:rPr lang="pt-PT" sz="1200" dirty="0" err="1"/>
              <a:t>Diplo</a:t>
            </a:r>
            <a:r>
              <a:rPr lang="pt-PT" sz="1200" dirty="0"/>
              <a:t>:</a:t>
            </a:r>
          </a:p>
        </p:txBody>
      </p:sp>
      <p:sp>
        <p:nvSpPr>
          <p:cNvPr id="7" name="Rectangle 4">
            <a:extLst>
              <a:ext uri="{FF2B5EF4-FFF2-40B4-BE49-F238E27FC236}">
                <a16:creationId xmlns:a16="http://schemas.microsoft.com/office/drawing/2014/main" id="{7F982304-A6EB-A040-88DB-8D65B4FCB6F1}"/>
              </a:ext>
            </a:extLst>
          </p:cNvPr>
          <p:cNvSpPr/>
          <p:nvPr/>
        </p:nvSpPr>
        <p:spPr>
          <a:xfrm>
            <a:off x="4732027" y="764073"/>
            <a:ext cx="4313208" cy="4339650"/>
          </a:xfrm>
          <a:prstGeom prst="rect">
            <a:avLst/>
          </a:prstGeom>
        </p:spPr>
        <p:txBody>
          <a:bodyPr wrap="square">
            <a:spAutoFit/>
          </a:bodyPr>
          <a:lstStyle/>
          <a:p>
            <a:pPr algn="just"/>
            <a:r>
              <a:rPr lang="pt-PT" sz="1200" b="1" dirty="0" err="1">
                <a:solidFill>
                  <a:schemeClr val="tx2">
                    <a:lumMod val="60000"/>
                    <a:lumOff val="40000"/>
                  </a:schemeClr>
                </a:solidFill>
                <a:latin typeface="Hind Light" panose="02000000000000000000" pitchFamily="2" charset="77"/>
                <a:cs typeface="Times New Roman" panose="02020603050405020304" pitchFamily="18" charset="0"/>
              </a:rPr>
              <a:t>Where</a:t>
            </a: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 (Onde) </a:t>
            </a:r>
          </a:p>
          <a:p>
            <a:pPr algn="just"/>
            <a:endParaRPr lang="pt-PT" sz="1200" dirty="0"/>
          </a:p>
          <a:p>
            <a:pPr algn="just"/>
            <a:r>
              <a:rPr lang="pt-PT" sz="1200" dirty="0"/>
              <a:t>O eixo WHERE do cubo, em vermelho, relaciona às estruturas sob as quais os problemas da Internet são abordados. Por exemplo, qualquer problema da Internet pode ser resolvido pelo setor relevante por meio de uma abordagem de autorregulamentação ou pode ser tratado nos níveis local, nacional, regional ou global.</a:t>
            </a:r>
          </a:p>
          <a:p>
            <a:pPr algn="just"/>
            <a:endParaRPr lang="pt-PT" sz="1200" dirty="0"/>
          </a:p>
          <a:p>
            <a:pPr algn="just"/>
            <a:r>
              <a:rPr lang="pt-PT" sz="1200" b="1" dirty="0" err="1">
                <a:solidFill>
                  <a:schemeClr val="tx2">
                    <a:lumMod val="60000"/>
                    <a:lumOff val="40000"/>
                  </a:schemeClr>
                </a:solidFill>
                <a:latin typeface="Hind Light" panose="02000000000000000000" pitchFamily="2" charset="77"/>
                <a:cs typeface="Times New Roman" panose="02020603050405020304" pitchFamily="18" charset="0"/>
              </a:rPr>
              <a:t>What</a:t>
            </a: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 (O que)</a:t>
            </a:r>
          </a:p>
          <a:p>
            <a:pPr algn="just"/>
            <a:endParaRPr lang="pt-PT" sz="1200" dirty="0"/>
          </a:p>
          <a:p>
            <a:r>
              <a:rPr lang="pt-PT" sz="1200" dirty="0"/>
              <a:t>No eixo WHAT, em azul, os problemas de Governança da Internet são listados, por exemplo, infraestrutura da Internet, jurisdição legal ou controle de conteúdo. Lembre-se de que esses problemas se enquadram em uma das cinco "cestas" identificadas pela </a:t>
            </a:r>
            <a:r>
              <a:rPr lang="pt-PT" sz="1200" dirty="0" err="1"/>
              <a:t>Diplo</a:t>
            </a:r>
            <a:r>
              <a:rPr lang="pt-PT" sz="1200" dirty="0"/>
              <a:t>, conforme discutido anteriormente.</a:t>
            </a:r>
          </a:p>
          <a:p>
            <a:pPr algn="just"/>
            <a:endParaRPr lang="pt-PT" sz="1200" dirty="0"/>
          </a:p>
          <a:p>
            <a:pPr algn="just"/>
            <a:r>
              <a:rPr lang="pt-PT" sz="1200" b="1" dirty="0" err="1">
                <a:solidFill>
                  <a:schemeClr val="tx2">
                    <a:lumMod val="60000"/>
                    <a:lumOff val="40000"/>
                  </a:schemeClr>
                </a:solidFill>
                <a:latin typeface="Hind Light" panose="02000000000000000000" pitchFamily="2" charset="77"/>
                <a:cs typeface="Times New Roman" panose="02020603050405020304" pitchFamily="18" charset="0"/>
              </a:rPr>
              <a:t>Who</a:t>
            </a: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 (Quem)</a:t>
            </a:r>
          </a:p>
          <a:p>
            <a:pPr algn="just"/>
            <a:endParaRPr lang="pt-PT" sz="1200" dirty="0"/>
          </a:p>
          <a:p>
            <a:pPr algn="just"/>
            <a:r>
              <a:rPr lang="pt-PT" sz="1200" dirty="0"/>
              <a:t>O eixo WHO do cubo, em verde, reflete a natureza de várias partes interessadas da Governança da Internet e inclui os seguintes atores principais: estados, organizações internacionais, sociedade civil, comunidade técnica e setor privado.</a:t>
            </a:r>
          </a:p>
          <a:p>
            <a:pPr algn="just"/>
            <a:endParaRPr lang="pt-PT" sz="1200" dirty="0"/>
          </a:p>
        </p:txBody>
      </p:sp>
      <p:sp>
        <p:nvSpPr>
          <p:cNvPr id="9" name="Rectangle 4">
            <a:extLst>
              <a:ext uri="{FF2B5EF4-FFF2-40B4-BE49-F238E27FC236}">
                <a16:creationId xmlns:a16="http://schemas.microsoft.com/office/drawing/2014/main" id="{BA9B7D38-8158-F849-96CD-639DB6A8F272}"/>
              </a:ext>
            </a:extLst>
          </p:cNvPr>
          <p:cNvSpPr/>
          <p:nvPr/>
        </p:nvSpPr>
        <p:spPr>
          <a:xfrm>
            <a:off x="401514" y="4953846"/>
            <a:ext cx="8340971" cy="1200329"/>
          </a:xfrm>
          <a:prstGeom prst="rect">
            <a:avLst/>
          </a:prstGeom>
        </p:spPr>
        <p:txBody>
          <a:bodyPr wrap="square">
            <a:spAutoFit/>
          </a:bodyPr>
          <a:lstStyle/>
          <a:p>
            <a:pPr algn="just"/>
            <a:r>
              <a:rPr lang="pt-PT" sz="1200" b="1" dirty="0" err="1">
                <a:solidFill>
                  <a:schemeClr val="tx2">
                    <a:lumMod val="60000"/>
                    <a:lumOff val="40000"/>
                  </a:schemeClr>
                </a:solidFill>
                <a:latin typeface="Hind Light" panose="02000000000000000000" pitchFamily="2" charset="77"/>
                <a:cs typeface="Times New Roman" panose="02020603050405020304" pitchFamily="18" charset="0"/>
              </a:rPr>
              <a:t>How</a:t>
            </a:r>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 (Como)</a:t>
            </a:r>
          </a:p>
          <a:p>
            <a:pPr algn="just"/>
            <a:endParaRPr lang="pt-PT" sz="1200" dirty="0"/>
          </a:p>
          <a:p>
            <a:pPr algn="just"/>
            <a:r>
              <a:rPr lang="pt-PT" sz="1200" dirty="0"/>
              <a:t>As interseções entre O quê, Quem e Onde criam o COMO - em outras palavras, como questões específicas devem ser endereçadas, tanto em termos de criação de entendimento, por exemplo, usando técnicas cognitivas (por exemplo, analogias), como em termos de instrumentos (por exemplo, lei branda, tratados e declarações). Por exemplo, uma interseção específica pode nos ajudar a ver COMO as questões de privacidade (o que) devem ser tratadas pela sociedade civil (quem) em nível nacional (onde).</a:t>
            </a:r>
          </a:p>
        </p:txBody>
      </p:sp>
    </p:spTree>
    <p:extLst>
      <p:ext uri="{BB962C8B-B14F-4D97-AF65-F5344CB8AC3E}">
        <p14:creationId xmlns:p14="http://schemas.microsoft.com/office/powerpoint/2010/main" val="140019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28</a:t>
            </a:fld>
            <a:endParaRPr lang="en-GB" altLang="en-US" noProof="0" dirty="0"/>
          </a:p>
        </p:txBody>
      </p:sp>
      <p:sp>
        <p:nvSpPr>
          <p:cNvPr id="6" name="Título 6">
            <a:extLst>
              <a:ext uri="{FF2B5EF4-FFF2-40B4-BE49-F238E27FC236}">
                <a16:creationId xmlns:a16="http://schemas.microsoft.com/office/drawing/2014/main" id="{12106B0A-A5FF-0A48-8E80-CD348CB5DDE2}"/>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Metodologia para Analisar Problemas da Internet</a:t>
            </a:r>
            <a:endParaRPr lang="pt-BR" sz="3600" dirty="0">
              <a:solidFill>
                <a:schemeClr val="tx2">
                  <a:lumMod val="50000"/>
                </a:schemeClr>
              </a:solidFill>
            </a:endParaRPr>
          </a:p>
        </p:txBody>
      </p:sp>
      <p:sp>
        <p:nvSpPr>
          <p:cNvPr id="7" name="Rectangle 4">
            <a:extLst>
              <a:ext uri="{FF2B5EF4-FFF2-40B4-BE49-F238E27FC236}">
                <a16:creationId xmlns:a16="http://schemas.microsoft.com/office/drawing/2014/main" id="{7F982304-A6EB-A040-88DB-8D65B4FCB6F1}"/>
              </a:ext>
            </a:extLst>
          </p:cNvPr>
          <p:cNvSpPr/>
          <p:nvPr/>
        </p:nvSpPr>
        <p:spPr>
          <a:xfrm>
            <a:off x="4732028" y="1210305"/>
            <a:ext cx="4313208" cy="3231654"/>
          </a:xfrm>
          <a:prstGeom prst="rect">
            <a:avLst/>
          </a:prstGeom>
        </p:spPr>
        <p:txBody>
          <a:bodyPr wrap="square">
            <a:spAutoFit/>
          </a:bodyPr>
          <a:lstStyle/>
          <a:p>
            <a:pPr algn="just"/>
            <a:r>
              <a:rPr lang="pt-PT" sz="1200" dirty="0"/>
              <a:t>Separado do Cubo de Governança da Internet, e não definido, existe um quinto componente - QUANDO.   </a:t>
            </a:r>
          </a:p>
          <a:p>
            <a:pPr algn="just"/>
            <a:endParaRPr lang="pt-PT" sz="1200" dirty="0"/>
          </a:p>
          <a:p>
            <a:pPr algn="just"/>
            <a:r>
              <a:rPr lang="pt-PT" sz="1200" dirty="0"/>
              <a:t>Ao contrário do Cubo de </a:t>
            </a:r>
            <a:r>
              <a:rPr lang="pt-PT" sz="1200" dirty="0" err="1"/>
              <a:t>Rubik</a:t>
            </a:r>
            <a:r>
              <a:rPr lang="pt-PT" sz="1200" dirty="0"/>
              <a:t>, o principal objetivo do Cubo de Governança da Internet não é fornecer “soluções”, mas ilustrar diferentes interações na Política de Governança da Internet.  </a:t>
            </a:r>
          </a:p>
          <a:p>
            <a:pPr algn="just"/>
            <a:endParaRPr lang="pt-PT" sz="1200" dirty="0"/>
          </a:p>
          <a:p>
            <a:pPr algn="just"/>
            <a:r>
              <a:rPr lang="pt-PT" sz="1200" dirty="0"/>
              <a:t>Há um interesse crescente, no entanto, no desenvolvimento de plataformas para ajudar a comunidade no desenvolvimento de soluções para questões de Governança da Internet.   </a:t>
            </a:r>
          </a:p>
          <a:p>
            <a:pPr algn="just"/>
            <a:endParaRPr lang="pt-PT" sz="1200" dirty="0"/>
          </a:p>
          <a:p>
            <a:pPr algn="just"/>
            <a:r>
              <a:rPr lang="pt-PT" sz="1200" dirty="0"/>
              <a:t>O Painel sobre Mecanismos Globais de Cooperação e Governança da Internet, convocado pela Corporação da Internet para Atribuição de Nomes e Números (ICANN) e o Fórum Econômico Mundial (WEF), produziu um relatório em 2014 que define quatro elementos do processo de Governança da Internet, que constituem um caminho para chegar a soluções.</a:t>
            </a:r>
          </a:p>
        </p:txBody>
      </p:sp>
      <p:pic>
        <p:nvPicPr>
          <p:cNvPr id="2" name="Imagem 1">
            <a:extLst>
              <a:ext uri="{FF2B5EF4-FFF2-40B4-BE49-F238E27FC236}">
                <a16:creationId xmlns:a16="http://schemas.microsoft.com/office/drawing/2014/main" id="{057EFA74-40A2-D04F-BA2B-61D0266FDA7D}"/>
              </a:ext>
            </a:extLst>
          </p:cNvPr>
          <p:cNvPicPr>
            <a:picLocks noChangeAspect="1"/>
          </p:cNvPicPr>
          <p:nvPr/>
        </p:nvPicPr>
        <p:blipFill>
          <a:blip r:embed="rId3"/>
          <a:stretch>
            <a:fillRect/>
          </a:stretch>
        </p:blipFill>
        <p:spPr>
          <a:xfrm>
            <a:off x="306107" y="1210305"/>
            <a:ext cx="4105867" cy="4000887"/>
          </a:xfrm>
          <a:prstGeom prst="rect">
            <a:avLst/>
          </a:prstGeom>
        </p:spPr>
      </p:pic>
    </p:spTree>
    <p:extLst>
      <p:ext uri="{BB962C8B-B14F-4D97-AF65-F5344CB8AC3E}">
        <p14:creationId xmlns:p14="http://schemas.microsoft.com/office/powerpoint/2010/main" val="1642305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29</a:t>
            </a:fld>
            <a:endParaRPr lang="en-GB" altLang="en-US" noProof="0" dirty="0"/>
          </a:p>
        </p:txBody>
      </p:sp>
      <p:sp>
        <p:nvSpPr>
          <p:cNvPr id="6" name="Título 6">
            <a:extLst>
              <a:ext uri="{FF2B5EF4-FFF2-40B4-BE49-F238E27FC236}">
                <a16:creationId xmlns:a16="http://schemas.microsoft.com/office/drawing/2014/main" id="{12106B0A-A5FF-0A48-8E80-CD348CB5DDE2}"/>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Metodologia para Analisar Problemas da Internet</a:t>
            </a:r>
            <a:endParaRPr lang="pt-BR" sz="3600" dirty="0">
              <a:solidFill>
                <a:schemeClr val="tx2">
                  <a:lumMod val="50000"/>
                </a:schemeClr>
              </a:solidFill>
            </a:endParaRPr>
          </a:p>
        </p:txBody>
      </p:sp>
      <p:sp>
        <p:nvSpPr>
          <p:cNvPr id="8" name="Rectangle 4">
            <a:extLst>
              <a:ext uri="{FF2B5EF4-FFF2-40B4-BE49-F238E27FC236}">
                <a16:creationId xmlns:a16="http://schemas.microsoft.com/office/drawing/2014/main" id="{1BC4999F-58E7-7A45-8EFF-517274FCCE85}"/>
              </a:ext>
            </a:extLst>
          </p:cNvPr>
          <p:cNvSpPr/>
          <p:nvPr/>
        </p:nvSpPr>
        <p:spPr>
          <a:xfrm>
            <a:off x="2415396" y="2828835"/>
            <a:ext cx="4313208" cy="1200329"/>
          </a:xfrm>
          <a:prstGeom prst="rect">
            <a:avLst/>
          </a:prstGeom>
          <a:ln w="25400">
            <a:solidFill>
              <a:schemeClr val="tx1"/>
            </a:solidFill>
          </a:ln>
        </p:spPr>
        <p:txBody>
          <a:bodyPr wrap="square">
            <a:spAutoFit/>
          </a:bodyPr>
          <a:lstStyle/>
          <a:p>
            <a:pPr algn="ctr"/>
            <a:endParaRPr lang="pt-PT" sz="1200" dirty="0"/>
          </a:p>
          <a:p>
            <a:pPr algn="ctr"/>
            <a:r>
              <a:rPr lang="pt-PT" sz="1200" dirty="0"/>
              <a:t>Esse é o fim das informações sobre:  </a:t>
            </a:r>
          </a:p>
          <a:p>
            <a:pPr algn="ctr"/>
            <a:r>
              <a:rPr lang="pt-PT" sz="1200" b="1" dirty="0"/>
              <a:t>Metodologia para Analisar Problemas da Internet</a:t>
            </a:r>
            <a:endParaRPr lang="pt-PT" sz="1200" dirty="0"/>
          </a:p>
          <a:p>
            <a:pPr algn="ctr"/>
            <a:endParaRPr lang="pt-PT" sz="1200" dirty="0"/>
          </a:p>
          <a:p>
            <a:pPr algn="ctr"/>
            <a:r>
              <a:rPr lang="pt-PT" sz="1200" dirty="0"/>
              <a:t>Nos próximos slides, haverão dois perguntas a serem respondidas.</a:t>
            </a:r>
          </a:p>
          <a:p>
            <a:pPr algn="ctr"/>
            <a:endParaRPr lang="pt-PT" sz="1200" dirty="0"/>
          </a:p>
        </p:txBody>
      </p:sp>
    </p:spTree>
    <p:extLst>
      <p:ext uri="{BB962C8B-B14F-4D97-AF65-F5344CB8AC3E}">
        <p14:creationId xmlns:p14="http://schemas.microsoft.com/office/powerpoint/2010/main" val="478382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a:t>
            </a:fld>
            <a:endParaRPr lang="en-GB" altLang="en-US" noProof="0" dirty="0"/>
          </a:p>
        </p:txBody>
      </p:sp>
      <p:sp>
        <p:nvSpPr>
          <p:cNvPr id="7" name="Título 6">
            <a:extLst>
              <a:ext uri="{FF2B5EF4-FFF2-40B4-BE49-F238E27FC236}">
                <a16:creationId xmlns:a16="http://schemas.microsoft.com/office/drawing/2014/main" id="{BE976778-1740-F244-9912-ACDC34FD2850}"/>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Introdução à Governança da Internet</a:t>
            </a:r>
            <a:endParaRPr lang="pt-BR" sz="3600" dirty="0">
              <a:solidFill>
                <a:schemeClr val="tx2">
                  <a:lumMod val="50000"/>
                </a:schemeClr>
              </a:solidFill>
            </a:endParaRPr>
          </a:p>
        </p:txBody>
      </p:sp>
      <p:sp>
        <p:nvSpPr>
          <p:cNvPr id="6" name="Rectangle 4">
            <a:extLst>
              <a:ext uri="{FF2B5EF4-FFF2-40B4-BE49-F238E27FC236}">
                <a16:creationId xmlns:a16="http://schemas.microsoft.com/office/drawing/2014/main" id="{AED7B73E-F798-9F4C-BFE1-F30EEE6DEDD6}"/>
              </a:ext>
            </a:extLst>
          </p:cNvPr>
          <p:cNvSpPr/>
          <p:nvPr/>
        </p:nvSpPr>
        <p:spPr>
          <a:xfrm>
            <a:off x="129391" y="3989130"/>
            <a:ext cx="4313208" cy="2123658"/>
          </a:xfrm>
          <a:prstGeom prst="rect">
            <a:avLst/>
          </a:prstGeom>
        </p:spPr>
        <p:txBody>
          <a:bodyPr wrap="square">
            <a:spAutoFit/>
          </a:bodyPr>
          <a:lstStyle/>
          <a:p>
            <a:pPr algn="just"/>
            <a:r>
              <a:rPr lang="pt-PT" sz="1200" dirty="0"/>
              <a:t>As nuances que cercam a definição de “Governança da Internet” são um excelente ponto de partida para a compreensão dessa área relativamente nova e fascinante.   </a:t>
            </a:r>
          </a:p>
          <a:p>
            <a:pPr algn="just"/>
            <a:endParaRPr lang="pt-PT" sz="1200" dirty="0"/>
          </a:p>
          <a:p>
            <a:pPr algn="just"/>
            <a:r>
              <a:rPr lang="pt-PT" sz="1200" dirty="0"/>
              <a:t>Neste módulo, começamos com uma discussão sobre a </a:t>
            </a:r>
            <a:r>
              <a:rPr lang="pt-PT" sz="1200" b="1" dirty="0">
                <a:solidFill>
                  <a:schemeClr val="tx2">
                    <a:lumMod val="60000"/>
                    <a:lumOff val="40000"/>
                  </a:schemeClr>
                </a:solidFill>
              </a:rPr>
              <a:t>definição de governança da Internet</a:t>
            </a:r>
            <a:r>
              <a:rPr lang="pt-PT" sz="1200" dirty="0"/>
              <a:t>, que deve ajudá-lo a construir uma base sólida para o restante deste curso.  </a:t>
            </a:r>
          </a:p>
          <a:p>
            <a:pPr algn="just"/>
            <a:endParaRPr lang="pt-PT" sz="1200" dirty="0"/>
          </a:p>
          <a:p>
            <a:pPr algn="just"/>
            <a:r>
              <a:rPr lang="pt-PT" sz="1200" dirty="0"/>
              <a:t>O Módulo explora as diferentes maneiras pelas quais as instituições tentaram criar </a:t>
            </a:r>
            <a:r>
              <a:rPr lang="pt-PT" sz="1200" b="1" dirty="0">
                <a:solidFill>
                  <a:schemeClr val="tx2">
                    <a:lumMod val="60000"/>
                    <a:lumOff val="40000"/>
                  </a:schemeClr>
                </a:solidFill>
              </a:rPr>
              <a:t>taxonomias</a:t>
            </a:r>
            <a:r>
              <a:rPr lang="pt-PT" sz="1200" dirty="0"/>
              <a:t> - ou </a:t>
            </a:r>
            <a:r>
              <a:rPr lang="pt-PT" sz="1200" b="1" dirty="0">
                <a:solidFill>
                  <a:schemeClr val="tx2">
                    <a:lumMod val="60000"/>
                    <a:lumOff val="40000"/>
                  </a:schemeClr>
                </a:solidFill>
              </a:rPr>
              <a:t>sistemas de classificação</a:t>
            </a:r>
            <a:r>
              <a:rPr lang="pt-PT" sz="1200" dirty="0"/>
              <a:t> - de questões de Governança da Internet.</a:t>
            </a:r>
            <a:endParaRPr lang="en-US" sz="1200" dirty="0">
              <a:latin typeface="Hind Light" panose="02000000000000000000" pitchFamily="2" charset="77"/>
              <a:ea typeface="Hind Light" panose="02000000000000000000" pitchFamily="2" charset="77"/>
              <a:cs typeface="Times New Roman" panose="02020603050405020304" pitchFamily="18" charset="0"/>
            </a:endParaRPr>
          </a:p>
        </p:txBody>
      </p:sp>
      <p:sp>
        <p:nvSpPr>
          <p:cNvPr id="17" name="Rectangle 4">
            <a:extLst>
              <a:ext uri="{FF2B5EF4-FFF2-40B4-BE49-F238E27FC236}">
                <a16:creationId xmlns:a16="http://schemas.microsoft.com/office/drawing/2014/main" id="{4B74328E-C2F4-8E4B-8468-E4982E64CA52}"/>
              </a:ext>
            </a:extLst>
          </p:cNvPr>
          <p:cNvSpPr/>
          <p:nvPr/>
        </p:nvSpPr>
        <p:spPr>
          <a:xfrm>
            <a:off x="4632384" y="923877"/>
            <a:ext cx="4313208" cy="4524315"/>
          </a:xfrm>
          <a:prstGeom prst="rect">
            <a:avLst/>
          </a:prstGeom>
        </p:spPr>
        <p:txBody>
          <a:bodyPr wrap="square">
            <a:spAutoFit/>
          </a:bodyPr>
          <a:lstStyle/>
          <a:p>
            <a:pPr algn="just"/>
            <a:r>
              <a:rPr lang="pt-PT" sz="1200" dirty="0"/>
              <a:t>Devido à amplitude dos problemas de Governança da Internet, as taxonomias podem servir como ferramentas conceituais úteis, permitindo que se tenha uma “visão panorâmica” dos vários problemas envolvidos na Governança da Internet e como eles se relacionam.</a:t>
            </a:r>
          </a:p>
          <a:p>
            <a:pPr algn="just"/>
            <a:endParaRPr lang="pt-PT" sz="1200" dirty="0"/>
          </a:p>
          <a:p>
            <a:pPr algn="just"/>
            <a:r>
              <a:rPr lang="pt-PT" sz="1200" dirty="0"/>
              <a:t>Isso facilita a condução de análises de políticas da Internet, abordadas brevemente pelo Módulo no final. </a:t>
            </a:r>
          </a:p>
          <a:p>
            <a:pPr algn="just"/>
            <a:endParaRPr lang="pt-PT" sz="1200" dirty="0"/>
          </a:p>
          <a:p>
            <a:pPr algn="just"/>
            <a:r>
              <a:rPr lang="pt-PT" sz="1200" dirty="0"/>
              <a:t>Antes de prosseguir, vale a pena notar que não existe uma definição universalmente acordada de “Governança da Internet”, nenhuma taxonomia “certa” ou “errada” de questões de Governança da Internet e nenhuma maneira prescrita de analisar um problema.  </a:t>
            </a:r>
          </a:p>
          <a:p>
            <a:pPr algn="just"/>
            <a:endParaRPr lang="pt-PT" sz="1200" dirty="0"/>
          </a:p>
          <a:p>
            <a:pPr algn="just"/>
            <a:r>
              <a:rPr lang="pt-PT" sz="1200" dirty="0"/>
              <a:t>Dada a dimensão global da Governança da Internet, ajuda a pensar mais em termos de “entendimentos compartilhados” do que as frases significam do que de “definições autorizadas”.   </a:t>
            </a:r>
          </a:p>
          <a:p>
            <a:pPr algn="just"/>
            <a:endParaRPr lang="pt-PT" sz="1200" dirty="0"/>
          </a:p>
          <a:p>
            <a:pPr algn="just"/>
            <a:r>
              <a:rPr lang="pt-PT" sz="1200" b="1" dirty="0">
                <a:solidFill>
                  <a:schemeClr val="tx2">
                    <a:lumMod val="60000"/>
                    <a:lumOff val="40000"/>
                  </a:schemeClr>
                </a:solidFill>
              </a:rPr>
              <a:t>Diferentes atores trabalhando juntos em busca de objetivos comuns em Governança da Internet devem ser capazes de se entender, em vários idiomas e em diferentes perspectivas culturais e políticas. Essas condições tornam qualquer definição de Governança da Internet digna de atenção cuidadosa.</a:t>
            </a:r>
            <a:endParaRPr lang="en-US"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pic>
        <p:nvPicPr>
          <p:cNvPr id="18" name="Imagem 17">
            <a:extLst>
              <a:ext uri="{FF2B5EF4-FFF2-40B4-BE49-F238E27FC236}">
                <a16:creationId xmlns:a16="http://schemas.microsoft.com/office/drawing/2014/main" id="{8E46B258-D34C-CF46-A1EE-2CB66B31A16C}"/>
              </a:ext>
            </a:extLst>
          </p:cNvPr>
          <p:cNvPicPr>
            <a:picLocks noChangeAspect="1"/>
          </p:cNvPicPr>
          <p:nvPr/>
        </p:nvPicPr>
        <p:blipFill>
          <a:blip r:embed="rId3"/>
          <a:stretch>
            <a:fillRect/>
          </a:stretch>
        </p:blipFill>
        <p:spPr>
          <a:xfrm>
            <a:off x="150703" y="923877"/>
            <a:ext cx="4162506" cy="2431563"/>
          </a:xfrm>
          <a:prstGeom prst="rect">
            <a:avLst/>
          </a:prstGeom>
        </p:spPr>
      </p:pic>
    </p:spTree>
    <p:extLst>
      <p:ext uri="{BB962C8B-B14F-4D97-AF65-F5344CB8AC3E}">
        <p14:creationId xmlns:p14="http://schemas.microsoft.com/office/powerpoint/2010/main" val="1115360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30</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247177" y="923877"/>
            <a:ext cx="8106710" cy="4093428"/>
          </a:xfrm>
          <a:prstGeom prst="rect">
            <a:avLst/>
          </a:prstGeom>
        </p:spPr>
        <p:txBody>
          <a:bodyPr wrap="square">
            <a:spAutoFit/>
          </a:bodyPr>
          <a:lstStyle/>
          <a:p>
            <a:pPr algn="just"/>
            <a:endParaRPr lang="pt-PT" sz="1600" dirty="0">
              <a:solidFill>
                <a:schemeClr val="tx2">
                  <a:lumMod val="50000"/>
                </a:schemeClr>
              </a:solidFill>
            </a:endParaRPr>
          </a:p>
          <a:p>
            <a:pPr algn="just"/>
            <a:r>
              <a:rPr lang="pt-PT" sz="1600" dirty="0">
                <a:solidFill>
                  <a:schemeClr val="tx2">
                    <a:lumMod val="50000"/>
                  </a:schemeClr>
                </a:solidFill>
              </a:rPr>
              <a:t>Questões 1 de 2</a:t>
            </a:r>
          </a:p>
          <a:p>
            <a:pPr algn="just"/>
            <a:endParaRPr lang="pt-PT" sz="1200" dirty="0"/>
          </a:p>
          <a:p>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Estude as descrições dos eixos no Cubo de Governança da Internet e selecione a resposta correta na lista suspensa.</a:t>
            </a:r>
          </a:p>
          <a:p>
            <a:endParaRPr lang="pt-PT" sz="1200" dirty="0"/>
          </a:p>
          <a:p>
            <a:r>
              <a:rPr lang="pt-PT" sz="1200" dirty="0"/>
              <a:t>Esse eixo está relacionado aos problemas de Governança da Internet (por exemplo, </a:t>
            </a:r>
          </a:p>
          <a:p>
            <a:r>
              <a:rPr lang="pt-PT" sz="1200" dirty="0"/>
              <a:t>Infraestrutura, direitos autorais, privacidade) listados na classificação dos problemas de IG.</a:t>
            </a:r>
          </a:p>
          <a:p>
            <a:endParaRPr lang="pt-PT" sz="1200" dirty="0"/>
          </a:p>
          <a:p>
            <a:pPr algn="just"/>
            <a:r>
              <a:rPr lang="pt-PT" sz="1200" dirty="0"/>
              <a:t>Esse eixo do cubo representa a natureza multissetorial da governança da Internet e </a:t>
            </a:r>
          </a:p>
          <a:p>
            <a:pPr algn="just"/>
            <a:r>
              <a:rPr lang="pt-PT" sz="1200" dirty="0"/>
              <a:t>inclui os seguintes atores principais: estados, organizações internacionais, sociedade civil, </a:t>
            </a:r>
          </a:p>
          <a:p>
            <a:pPr algn="just"/>
            <a:r>
              <a:rPr lang="pt-PT" sz="1200" dirty="0"/>
              <a:t>comunidade técnica e setor privado.</a:t>
            </a:r>
          </a:p>
          <a:p>
            <a:pPr algn="just"/>
            <a:endParaRPr lang="pt-PT" sz="1200" dirty="0"/>
          </a:p>
          <a:p>
            <a:r>
              <a:rPr lang="pt-PT" sz="1200" dirty="0"/>
              <a:t>Esse eixo do cubo lida com as estruturas nas quais os problemas da Internet são abordados</a:t>
            </a:r>
          </a:p>
          <a:p>
            <a:r>
              <a:rPr lang="pt-PT" sz="1200" dirty="0"/>
              <a:t>(autorregulatório, local, nacional, regional e global). Essa é a abordagem em várias camadas </a:t>
            </a:r>
          </a:p>
          <a:p>
            <a:r>
              <a:rPr lang="pt-PT" sz="1200" dirty="0"/>
              <a:t>da Governança da Internet.</a:t>
            </a:r>
          </a:p>
          <a:p>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r>
              <a:rPr lang="pt-BR" sz="1200" dirty="0"/>
              <a:t>As interseções entre o que, quem e onde cria _________________</a:t>
            </a:r>
          </a:p>
          <a:p>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endParaRPr lang="pt-BR" sz="1200" dirty="0"/>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21" name="CaixaDeTexto 20">
            <a:extLst>
              <a:ext uri="{FF2B5EF4-FFF2-40B4-BE49-F238E27FC236}">
                <a16:creationId xmlns:a16="http://schemas.microsoft.com/office/drawing/2014/main" id="{FF1CF324-B5E7-FF4D-8420-46644396D2FD}"/>
              </a:ext>
            </a:extLst>
          </p:cNvPr>
          <p:cNvSpPr txBox="1"/>
          <p:nvPr/>
        </p:nvSpPr>
        <p:spPr>
          <a:xfrm>
            <a:off x="7484874" y="2047261"/>
            <a:ext cx="1411949" cy="276999"/>
          </a:xfrm>
          <a:prstGeom prst="rect">
            <a:avLst/>
          </a:prstGeom>
          <a:noFill/>
          <a:ln>
            <a:solidFill>
              <a:schemeClr val="tx1"/>
            </a:solidFill>
          </a:ln>
        </p:spPr>
        <p:txBody>
          <a:bodyPr wrap="square" rtlCol="0">
            <a:spAutoFit/>
          </a:bodyPr>
          <a:lstStyle/>
          <a:p>
            <a:r>
              <a:rPr lang="pt-BR" sz="1200" dirty="0" err="1"/>
              <a:t>What</a:t>
            </a:r>
            <a:r>
              <a:rPr lang="pt-BR" sz="1200" dirty="0"/>
              <a:t> (O que)</a:t>
            </a:r>
          </a:p>
        </p:txBody>
      </p:sp>
      <p:sp>
        <p:nvSpPr>
          <p:cNvPr id="9" name="Título 6">
            <a:extLst>
              <a:ext uri="{FF2B5EF4-FFF2-40B4-BE49-F238E27FC236}">
                <a16:creationId xmlns:a16="http://schemas.microsoft.com/office/drawing/2014/main" id="{914042EA-EBEA-4C41-BFF3-76B342AE2700}"/>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Metodologia para Analisar Problemas da Internet</a:t>
            </a:r>
            <a:endParaRPr lang="pt-BR" sz="3600" dirty="0">
              <a:solidFill>
                <a:schemeClr val="tx2">
                  <a:lumMod val="50000"/>
                </a:schemeClr>
              </a:solidFill>
            </a:endParaRPr>
          </a:p>
        </p:txBody>
      </p:sp>
      <p:sp>
        <p:nvSpPr>
          <p:cNvPr id="11" name="CaixaDeTexto 10">
            <a:extLst>
              <a:ext uri="{FF2B5EF4-FFF2-40B4-BE49-F238E27FC236}">
                <a16:creationId xmlns:a16="http://schemas.microsoft.com/office/drawing/2014/main" id="{EE252599-C110-364C-BCB7-D37022178033}"/>
              </a:ext>
            </a:extLst>
          </p:cNvPr>
          <p:cNvSpPr txBox="1"/>
          <p:nvPr/>
        </p:nvSpPr>
        <p:spPr>
          <a:xfrm>
            <a:off x="7484872" y="2694909"/>
            <a:ext cx="1411949" cy="276999"/>
          </a:xfrm>
          <a:prstGeom prst="rect">
            <a:avLst/>
          </a:prstGeom>
          <a:noFill/>
          <a:ln>
            <a:solidFill>
              <a:schemeClr val="tx1"/>
            </a:solidFill>
          </a:ln>
        </p:spPr>
        <p:txBody>
          <a:bodyPr wrap="square" rtlCol="0">
            <a:spAutoFit/>
          </a:bodyPr>
          <a:lstStyle/>
          <a:p>
            <a:r>
              <a:rPr lang="pt-BR" sz="1200" dirty="0"/>
              <a:t>Who (Quem)</a:t>
            </a:r>
          </a:p>
        </p:txBody>
      </p:sp>
      <p:sp>
        <p:nvSpPr>
          <p:cNvPr id="12" name="CaixaDeTexto 11">
            <a:extLst>
              <a:ext uri="{FF2B5EF4-FFF2-40B4-BE49-F238E27FC236}">
                <a16:creationId xmlns:a16="http://schemas.microsoft.com/office/drawing/2014/main" id="{9D9ADFE0-86FE-5243-9E34-A4E8375BD9A9}"/>
              </a:ext>
            </a:extLst>
          </p:cNvPr>
          <p:cNvSpPr txBox="1"/>
          <p:nvPr/>
        </p:nvSpPr>
        <p:spPr>
          <a:xfrm>
            <a:off x="7484873" y="3352676"/>
            <a:ext cx="1411949" cy="276999"/>
          </a:xfrm>
          <a:prstGeom prst="rect">
            <a:avLst/>
          </a:prstGeom>
          <a:noFill/>
          <a:ln>
            <a:solidFill>
              <a:schemeClr val="tx1"/>
            </a:solidFill>
          </a:ln>
        </p:spPr>
        <p:txBody>
          <a:bodyPr wrap="square" rtlCol="0">
            <a:spAutoFit/>
          </a:bodyPr>
          <a:lstStyle/>
          <a:p>
            <a:r>
              <a:rPr lang="pt-BR" sz="1200" dirty="0" err="1"/>
              <a:t>Where</a:t>
            </a:r>
            <a:r>
              <a:rPr lang="pt-BR" sz="1200" dirty="0"/>
              <a:t>(Onde)</a:t>
            </a:r>
          </a:p>
        </p:txBody>
      </p:sp>
      <p:sp>
        <p:nvSpPr>
          <p:cNvPr id="13" name="CaixaDeTexto 12">
            <a:extLst>
              <a:ext uri="{FF2B5EF4-FFF2-40B4-BE49-F238E27FC236}">
                <a16:creationId xmlns:a16="http://schemas.microsoft.com/office/drawing/2014/main" id="{08DCBFA7-0C56-ED4A-B91B-F6496E96EEED}"/>
              </a:ext>
            </a:extLst>
          </p:cNvPr>
          <p:cNvSpPr txBox="1"/>
          <p:nvPr/>
        </p:nvSpPr>
        <p:spPr>
          <a:xfrm>
            <a:off x="7484871" y="4000324"/>
            <a:ext cx="1411949" cy="276999"/>
          </a:xfrm>
          <a:prstGeom prst="rect">
            <a:avLst/>
          </a:prstGeom>
          <a:noFill/>
          <a:ln>
            <a:solidFill>
              <a:schemeClr val="tx1"/>
            </a:solidFill>
          </a:ln>
        </p:spPr>
        <p:txBody>
          <a:bodyPr wrap="square" rtlCol="0">
            <a:spAutoFit/>
          </a:bodyPr>
          <a:lstStyle/>
          <a:p>
            <a:r>
              <a:rPr lang="pt-BR" sz="1200" dirty="0" err="1"/>
              <a:t>How</a:t>
            </a:r>
            <a:r>
              <a:rPr lang="pt-BR" sz="1200" dirty="0"/>
              <a:t>(Como)</a:t>
            </a:r>
          </a:p>
        </p:txBody>
      </p:sp>
    </p:spTree>
    <p:extLst>
      <p:ext uri="{BB962C8B-B14F-4D97-AF65-F5344CB8AC3E}">
        <p14:creationId xmlns:p14="http://schemas.microsoft.com/office/powerpoint/2010/main" val="584276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31</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247177" y="923877"/>
            <a:ext cx="8106710" cy="2800767"/>
          </a:xfrm>
          <a:prstGeom prst="rect">
            <a:avLst/>
          </a:prstGeom>
        </p:spPr>
        <p:txBody>
          <a:bodyPr wrap="square">
            <a:spAutoFit/>
          </a:bodyPr>
          <a:lstStyle/>
          <a:p>
            <a:pPr algn="just"/>
            <a:endParaRPr lang="pt-PT" sz="1600" dirty="0">
              <a:solidFill>
                <a:schemeClr val="tx2">
                  <a:lumMod val="50000"/>
                </a:schemeClr>
              </a:solidFill>
            </a:endParaRPr>
          </a:p>
          <a:p>
            <a:pPr algn="just"/>
            <a:r>
              <a:rPr lang="pt-PT" sz="1600" dirty="0">
                <a:solidFill>
                  <a:schemeClr val="tx2">
                    <a:lumMod val="50000"/>
                  </a:schemeClr>
                </a:solidFill>
              </a:rPr>
              <a:t>Questões 2 de 2</a:t>
            </a:r>
          </a:p>
          <a:p>
            <a:pPr algn="just"/>
            <a:endParaRPr lang="pt-PT" sz="1200" dirty="0"/>
          </a:p>
          <a:p>
            <a:r>
              <a:rPr lang="pt-PT" sz="1200" dirty="0"/>
              <a:t>Separado do cubo, o objetivo do quinto eixo é ilustrar diferentes exibições na política de Governança da Internet. </a:t>
            </a:r>
          </a:p>
          <a:p>
            <a:endParaRPr lang="pt-PT" sz="1200" dirty="0"/>
          </a:p>
          <a:p>
            <a:pPr algn="just"/>
            <a:r>
              <a:rPr lang="pt-PT" sz="1200" dirty="0"/>
              <a:t>Qual é o quinto eixo?</a:t>
            </a:r>
          </a:p>
          <a:p>
            <a:pPr algn="just"/>
            <a:endParaRPr lang="pt-PT" sz="1200" dirty="0"/>
          </a:p>
          <a:p>
            <a:pPr algn="just"/>
            <a:r>
              <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rPr>
              <a:t>Resposta:</a:t>
            </a:r>
          </a:p>
          <a:p>
            <a:pPr algn="just"/>
            <a:endParaRPr lang="pt-PT" sz="1200" dirty="0"/>
          </a:p>
          <a:p>
            <a:pPr algn="just"/>
            <a:endParaRPr lang="pt-PT" sz="1200" dirty="0"/>
          </a:p>
          <a:p>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endParaRPr lang="pt-BR" sz="1200" dirty="0"/>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21" name="CaixaDeTexto 20">
            <a:extLst>
              <a:ext uri="{FF2B5EF4-FFF2-40B4-BE49-F238E27FC236}">
                <a16:creationId xmlns:a16="http://schemas.microsoft.com/office/drawing/2014/main" id="{FF1CF324-B5E7-FF4D-8420-46644396D2FD}"/>
              </a:ext>
            </a:extLst>
          </p:cNvPr>
          <p:cNvSpPr txBox="1"/>
          <p:nvPr/>
        </p:nvSpPr>
        <p:spPr>
          <a:xfrm>
            <a:off x="345828" y="2615431"/>
            <a:ext cx="1411949" cy="276999"/>
          </a:xfrm>
          <a:prstGeom prst="rect">
            <a:avLst/>
          </a:prstGeom>
          <a:noFill/>
          <a:ln>
            <a:solidFill>
              <a:schemeClr val="tx1"/>
            </a:solidFill>
          </a:ln>
        </p:spPr>
        <p:txBody>
          <a:bodyPr wrap="square" rtlCol="0">
            <a:spAutoFit/>
          </a:bodyPr>
          <a:lstStyle/>
          <a:p>
            <a:r>
              <a:rPr lang="pt-BR" sz="1200" dirty="0" err="1"/>
              <a:t>When</a:t>
            </a:r>
            <a:r>
              <a:rPr lang="pt-BR" sz="1200" dirty="0"/>
              <a:t> (Quando)</a:t>
            </a:r>
          </a:p>
        </p:txBody>
      </p:sp>
      <p:sp>
        <p:nvSpPr>
          <p:cNvPr id="9" name="Título 6">
            <a:extLst>
              <a:ext uri="{FF2B5EF4-FFF2-40B4-BE49-F238E27FC236}">
                <a16:creationId xmlns:a16="http://schemas.microsoft.com/office/drawing/2014/main" id="{914042EA-EBEA-4C41-BFF3-76B342AE2700}"/>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Metodologia para Analisar Problemas da Internet</a:t>
            </a:r>
            <a:endParaRPr lang="pt-BR" sz="3600" dirty="0">
              <a:solidFill>
                <a:schemeClr val="tx2">
                  <a:lumMod val="50000"/>
                </a:schemeClr>
              </a:solidFill>
            </a:endParaRPr>
          </a:p>
        </p:txBody>
      </p:sp>
    </p:spTree>
    <p:extLst>
      <p:ext uri="{BB962C8B-B14F-4D97-AF65-F5344CB8AC3E}">
        <p14:creationId xmlns:p14="http://schemas.microsoft.com/office/powerpoint/2010/main" val="3931619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32</a:t>
            </a:fld>
            <a:endParaRPr lang="en-GB" altLang="en-US" noProof="0" dirty="0"/>
          </a:p>
        </p:txBody>
      </p:sp>
      <p:sp>
        <p:nvSpPr>
          <p:cNvPr id="9" name="Título 6">
            <a:extLst>
              <a:ext uri="{FF2B5EF4-FFF2-40B4-BE49-F238E27FC236}">
                <a16:creationId xmlns:a16="http://schemas.microsoft.com/office/drawing/2014/main" id="{914042EA-EBEA-4C41-BFF3-76B342AE2700}"/>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Metodologia para Analisar Problemas da Internet</a:t>
            </a:r>
            <a:endParaRPr lang="pt-BR" sz="3600" dirty="0">
              <a:solidFill>
                <a:schemeClr val="tx2">
                  <a:lumMod val="50000"/>
                </a:schemeClr>
              </a:solidFill>
            </a:endParaRPr>
          </a:p>
        </p:txBody>
      </p:sp>
      <p:sp>
        <p:nvSpPr>
          <p:cNvPr id="6" name="Rectangle 4">
            <a:extLst>
              <a:ext uri="{FF2B5EF4-FFF2-40B4-BE49-F238E27FC236}">
                <a16:creationId xmlns:a16="http://schemas.microsoft.com/office/drawing/2014/main" id="{B046407A-73C7-144D-82D3-D4D32A3236DA}"/>
              </a:ext>
            </a:extLst>
          </p:cNvPr>
          <p:cNvSpPr/>
          <p:nvPr/>
        </p:nvSpPr>
        <p:spPr>
          <a:xfrm>
            <a:off x="2415396" y="2828835"/>
            <a:ext cx="4313208" cy="1384995"/>
          </a:xfrm>
          <a:prstGeom prst="rect">
            <a:avLst/>
          </a:prstGeom>
          <a:ln w="25400">
            <a:solidFill>
              <a:schemeClr val="tx1"/>
            </a:solidFill>
          </a:ln>
        </p:spPr>
        <p:txBody>
          <a:bodyPr wrap="square">
            <a:spAutoFit/>
          </a:bodyPr>
          <a:lstStyle/>
          <a:p>
            <a:pPr algn="ctr"/>
            <a:endParaRPr lang="pt-PT" sz="1200" dirty="0"/>
          </a:p>
          <a:p>
            <a:pPr algn="ctr"/>
            <a:r>
              <a:rPr lang="pt-PT" sz="1200" dirty="0"/>
              <a:t>Esse é o fim das informações sobre:  </a:t>
            </a:r>
          </a:p>
          <a:p>
            <a:pPr algn="ctr"/>
            <a:r>
              <a:rPr lang="pt-PT" sz="1200" b="1" dirty="0"/>
              <a:t>Metodologia para Analisar Problemas da Internet </a:t>
            </a:r>
            <a:r>
              <a:rPr lang="pt-PT" sz="1200" dirty="0" err="1"/>
              <a:t>Quiz</a:t>
            </a:r>
            <a:r>
              <a:rPr lang="pt-PT" sz="1200" dirty="0"/>
              <a:t>.</a:t>
            </a:r>
            <a:r>
              <a:rPr lang="pt-PT" sz="1200" b="1" dirty="0"/>
              <a:t>     </a:t>
            </a:r>
          </a:p>
          <a:p>
            <a:pPr algn="ctr"/>
            <a:endParaRPr lang="pt-PT" sz="1200" dirty="0"/>
          </a:p>
          <a:p>
            <a:pPr algn="ctr"/>
            <a:r>
              <a:rPr lang="pt-PT" sz="1200" dirty="0"/>
              <a:t>Próximo tópico: </a:t>
            </a:r>
          </a:p>
          <a:p>
            <a:pPr algn="ctr"/>
            <a:r>
              <a:rPr lang="pt-PT" sz="1200" b="1" dirty="0"/>
              <a:t>Sumário do módulo</a:t>
            </a:r>
          </a:p>
          <a:p>
            <a:pPr algn="ctr"/>
            <a:endParaRPr lang="pt-PT" sz="1200" dirty="0"/>
          </a:p>
        </p:txBody>
      </p:sp>
    </p:spTree>
    <p:extLst>
      <p:ext uri="{BB962C8B-B14F-4D97-AF65-F5344CB8AC3E}">
        <p14:creationId xmlns:p14="http://schemas.microsoft.com/office/powerpoint/2010/main" val="102464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33</a:t>
            </a:fld>
            <a:endParaRPr lang="en-GB" altLang="en-US" noProof="0" dirty="0"/>
          </a:p>
        </p:txBody>
      </p:sp>
      <p:sp>
        <p:nvSpPr>
          <p:cNvPr id="5" name="Rectangle 4">
            <a:extLst>
              <a:ext uri="{FF2B5EF4-FFF2-40B4-BE49-F238E27FC236}">
                <a16:creationId xmlns:a16="http://schemas.microsoft.com/office/drawing/2014/main" id="{972A63F7-D107-634F-B8B9-5B470DBF5254}"/>
              </a:ext>
            </a:extLst>
          </p:cNvPr>
          <p:cNvSpPr/>
          <p:nvPr/>
        </p:nvSpPr>
        <p:spPr>
          <a:xfrm>
            <a:off x="0" y="892247"/>
            <a:ext cx="3959525" cy="923330"/>
          </a:xfrm>
          <a:prstGeom prst="rect">
            <a:avLst/>
          </a:prstGeom>
        </p:spPr>
        <p:txBody>
          <a:bodyPr wrap="square">
            <a:spAutoFit/>
          </a:bodyPr>
          <a:lstStyle/>
          <a:p>
            <a:pPr algn="ctr"/>
            <a:r>
              <a:rPr lang="pt-BR" dirty="0"/>
              <a:t>Você concluiu este módulo:</a:t>
            </a:r>
          </a:p>
          <a:p>
            <a:pPr algn="ctr"/>
            <a:r>
              <a:rPr lang="pt-BR" dirty="0"/>
              <a:t>Introdução à Governança da Internet</a:t>
            </a:r>
          </a:p>
          <a:p>
            <a:pPr algn="ctr">
              <a:spcAft>
                <a:spcPts val="0"/>
              </a:spcAft>
            </a:pPr>
            <a:endParaRPr lang="en-US" dirty="0">
              <a:latin typeface="Hind Light" panose="02000000000000000000" pitchFamily="2" charset="77"/>
              <a:ea typeface="Hind Light" panose="02000000000000000000" pitchFamily="2" charset="77"/>
              <a:cs typeface="Times New Roman" panose="02020603050405020304" pitchFamily="18" charset="0"/>
            </a:endParaRPr>
          </a:p>
        </p:txBody>
      </p:sp>
      <p:sp>
        <p:nvSpPr>
          <p:cNvPr id="7" name="Título 6">
            <a:extLst>
              <a:ext uri="{FF2B5EF4-FFF2-40B4-BE49-F238E27FC236}">
                <a16:creationId xmlns:a16="http://schemas.microsoft.com/office/drawing/2014/main" id="{BE976778-1740-F244-9912-ACDC34FD2850}"/>
              </a:ext>
            </a:extLst>
          </p:cNvPr>
          <p:cNvSpPr>
            <a:spLocks noGrp="1"/>
          </p:cNvSpPr>
          <p:nvPr>
            <p:ph type="title"/>
          </p:nvPr>
        </p:nvSpPr>
        <p:spPr>
          <a:xfrm>
            <a:off x="345828" y="161664"/>
            <a:ext cx="8340972" cy="391517"/>
          </a:xfrm>
        </p:spPr>
        <p:txBody>
          <a:bodyPr>
            <a:normAutofit fontScale="90000"/>
          </a:bodyPr>
          <a:lstStyle/>
          <a:p>
            <a:pPr algn="l"/>
            <a:r>
              <a:rPr lang="pt-BR" sz="2200" dirty="0">
                <a:solidFill>
                  <a:schemeClr val="tx2">
                    <a:lumMod val="50000"/>
                  </a:schemeClr>
                </a:solidFill>
              </a:rPr>
              <a:t>Objetivos</a:t>
            </a:r>
            <a:endParaRPr lang="pt-BR" dirty="0">
              <a:solidFill>
                <a:schemeClr val="tx2">
                  <a:lumMod val="50000"/>
                </a:schemeClr>
              </a:solidFill>
            </a:endParaRPr>
          </a:p>
        </p:txBody>
      </p:sp>
      <p:sp>
        <p:nvSpPr>
          <p:cNvPr id="6" name="Rectangle 4">
            <a:extLst>
              <a:ext uri="{FF2B5EF4-FFF2-40B4-BE49-F238E27FC236}">
                <a16:creationId xmlns:a16="http://schemas.microsoft.com/office/drawing/2014/main" id="{AED7B73E-F798-9F4C-BFE1-F30EEE6DEDD6}"/>
              </a:ext>
            </a:extLst>
          </p:cNvPr>
          <p:cNvSpPr/>
          <p:nvPr/>
        </p:nvSpPr>
        <p:spPr>
          <a:xfrm>
            <a:off x="4416725" y="892247"/>
            <a:ext cx="4727275" cy="4583242"/>
          </a:xfrm>
          <a:prstGeom prst="rect">
            <a:avLst/>
          </a:prstGeom>
        </p:spPr>
        <p:txBody>
          <a:bodyPr wrap="square">
            <a:spAutoFit/>
          </a:bodyPr>
          <a:lstStyle/>
          <a:p>
            <a:pPr>
              <a:lnSpc>
                <a:spcPct val="150000"/>
              </a:lnSpc>
            </a:pPr>
            <a:r>
              <a:rPr lang="pt-PT" sz="1400" b="1" dirty="0"/>
              <a:t>Você concluiu este módulo.</a:t>
            </a:r>
          </a:p>
          <a:p>
            <a:pPr>
              <a:lnSpc>
                <a:spcPct val="150000"/>
              </a:lnSpc>
            </a:pPr>
            <a:r>
              <a:rPr lang="pt-PT" sz="1400" dirty="0"/>
              <a:t>Você pode agora: </a:t>
            </a:r>
          </a:p>
          <a:p>
            <a:pPr marL="171450" indent="-171450">
              <a:lnSpc>
                <a:spcPct val="150000"/>
              </a:lnSpc>
              <a:buFont typeface="Arial" panose="020B0604020202020204" pitchFamily="34" charset="0"/>
              <a:buChar char="•"/>
            </a:pPr>
            <a:r>
              <a:rPr lang="pt-PT" sz="1400" dirty="0"/>
              <a:t>Definir e entender o escopo e as diferenças linguísticas da Governança da Internet; </a:t>
            </a:r>
          </a:p>
          <a:p>
            <a:pPr marL="171450" indent="-171450">
              <a:lnSpc>
                <a:spcPct val="150000"/>
              </a:lnSpc>
              <a:buFont typeface="Arial" panose="020B0604020202020204" pitchFamily="34" charset="0"/>
              <a:buChar char="•"/>
            </a:pPr>
            <a:r>
              <a:rPr lang="pt-PT" sz="1400" dirty="0"/>
              <a:t>Classificar os tipos de problemas de governança da Internet; </a:t>
            </a:r>
          </a:p>
          <a:p>
            <a:pPr marL="171450" indent="-171450">
              <a:lnSpc>
                <a:spcPct val="150000"/>
              </a:lnSpc>
              <a:buFont typeface="Arial" panose="020B0604020202020204" pitchFamily="34" charset="0"/>
              <a:buChar char="•"/>
            </a:pPr>
            <a:r>
              <a:rPr lang="pt-PT" sz="1400" dirty="0"/>
              <a:t>Utilizar uma estrutura (ou Framework) conceitual para analisar problemas relacionados à Internet.   </a:t>
            </a:r>
          </a:p>
          <a:p>
            <a:pPr>
              <a:lnSpc>
                <a:spcPct val="150000"/>
              </a:lnSpc>
            </a:pPr>
            <a:endParaRPr lang="pt-PT" sz="1400" dirty="0"/>
          </a:p>
          <a:p>
            <a:pPr>
              <a:lnSpc>
                <a:spcPct val="150000"/>
              </a:lnSpc>
            </a:pPr>
            <a:r>
              <a:rPr lang="pt-PT" sz="1400" b="1" dirty="0"/>
              <a:t>Este módulo abordou os seguintes tópicos:   </a:t>
            </a:r>
          </a:p>
          <a:p>
            <a:pPr>
              <a:lnSpc>
                <a:spcPct val="150000"/>
              </a:lnSpc>
            </a:pPr>
            <a:endParaRPr lang="pt-PT" sz="1400" dirty="0"/>
          </a:p>
          <a:p>
            <a:pPr marL="171450" indent="-171450">
              <a:lnSpc>
                <a:spcPct val="150000"/>
              </a:lnSpc>
              <a:buFont typeface="Arial" panose="020B0604020202020204" pitchFamily="34" charset="0"/>
              <a:buChar char="•"/>
            </a:pPr>
            <a:r>
              <a:rPr lang="pt-PT" sz="1400" dirty="0"/>
              <a:t>Introdução à Governança da Internet; </a:t>
            </a:r>
          </a:p>
          <a:p>
            <a:pPr marL="171450" indent="-171450">
              <a:lnSpc>
                <a:spcPct val="150000"/>
              </a:lnSpc>
              <a:buFont typeface="Arial" panose="020B0604020202020204" pitchFamily="34" charset="0"/>
              <a:buChar char="•"/>
            </a:pPr>
            <a:r>
              <a:rPr lang="pt-PT" sz="1400" dirty="0"/>
              <a:t>Definições de Governança da Internet; </a:t>
            </a:r>
          </a:p>
          <a:p>
            <a:pPr marL="171450" indent="-171450">
              <a:lnSpc>
                <a:spcPct val="150000"/>
              </a:lnSpc>
              <a:buFont typeface="Arial" panose="020B0604020202020204" pitchFamily="34" charset="0"/>
              <a:buChar char="•"/>
            </a:pPr>
            <a:r>
              <a:rPr lang="pt-PT" sz="1400" dirty="0"/>
              <a:t>Classificação de problemas de Governança da Internet; </a:t>
            </a:r>
          </a:p>
          <a:p>
            <a:pPr marL="171450" indent="-171450">
              <a:lnSpc>
                <a:spcPct val="150000"/>
              </a:lnSpc>
              <a:buFont typeface="Arial" panose="020B0604020202020204" pitchFamily="34" charset="0"/>
              <a:buChar char="•"/>
            </a:pPr>
            <a:r>
              <a:rPr lang="pt-PT" sz="1400" dirty="0"/>
              <a:t>Metodologia para analisar problemas da Internet.</a:t>
            </a:r>
            <a:endParaRPr lang="en-US" sz="1400" dirty="0">
              <a:latin typeface="Hind Light" panose="02000000000000000000" pitchFamily="2" charset="77"/>
              <a:ea typeface="Hind Light" panose="02000000000000000000" pitchFamily="2" charset="77"/>
              <a:cs typeface="Times New Roman" panose="02020603050405020304" pitchFamily="18" charset="0"/>
            </a:endParaRPr>
          </a:p>
        </p:txBody>
      </p:sp>
      <p:pic>
        <p:nvPicPr>
          <p:cNvPr id="11" name="Imagem 10">
            <a:extLst>
              <a:ext uri="{FF2B5EF4-FFF2-40B4-BE49-F238E27FC236}">
                <a16:creationId xmlns:a16="http://schemas.microsoft.com/office/drawing/2014/main" id="{9FC75C4A-3583-F145-B1CC-0625CB1ABF39}"/>
              </a:ext>
            </a:extLst>
          </p:cNvPr>
          <p:cNvPicPr>
            <a:picLocks noChangeAspect="1"/>
          </p:cNvPicPr>
          <p:nvPr/>
        </p:nvPicPr>
        <p:blipFill>
          <a:blip r:embed="rId3"/>
          <a:stretch>
            <a:fillRect/>
          </a:stretch>
        </p:blipFill>
        <p:spPr>
          <a:xfrm>
            <a:off x="227044" y="1998992"/>
            <a:ext cx="4124842" cy="2860016"/>
          </a:xfrm>
          <a:prstGeom prst="rect">
            <a:avLst/>
          </a:prstGeom>
        </p:spPr>
      </p:pic>
    </p:spTree>
    <p:extLst>
      <p:ext uri="{BB962C8B-B14F-4D97-AF65-F5344CB8AC3E}">
        <p14:creationId xmlns:p14="http://schemas.microsoft.com/office/powerpoint/2010/main" val="3865592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34</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203106" y="941633"/>
            <a:ext cx="4313208" cy="3600986"/>
          </a:xfrm>
          <a:prstGeom prst="rect">
            <a:avLst/>
          </a:prstGeom>
        </p:spPr>
        <p:txBody>
          <a:bodyPr wrap="square">
            <a:spAutoFit/>
          </a:bodyPr>
          <a:lstStyle/>
          <a:p>
            <a:pPr algn="just"/>
            <a:endParaRPr lang="pt-PT" sz="1200" b="1" dirty="0">
              <a:solidFill>
                <a:schemeClr val="tx2">
                  <a:lumMod val="60000"/>
                  <a:lumOff val="40000"/>
                </a:schemeClr>
              </a:solidFill>
              <a:latin typeface="Hind Light" panose="02000000000000000000" pitchFamily="2" charset="77"/>
              <a:cs typeface="Times New Roman" panose="02020603050405020304" pitchFamily="18" charset="0"/>
            </a:endParaRPr>
          </a:p>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Definições de Governança da Internet</a:t>
            </a:r>
          </a:p>
          <a:p>
            <a:pPr marL="228600" indent="-228600" algn="just">
              <a:buAutoNum type="arabicPeriod"/>
            </a:pPr>
            <a:endParaRPr lang="pt-PT" sz="1200" dirty="0"/>
          </a:p>
          <a:p>
            <a:pPr algn="just"/>
            <a:r>
              <a:rPr lang="pt-PT" sz="1200" dirty="0">
                <a:hlinkClick r:id="rId3"/>
              </a:rPr>
              <a:t>Reflexão de Vint Cerf sobre o termo governança.</a:t>
            </a:r>
            <a:endParaRPr lang="pt-PT" sz="1200" dirty="0"/>
          </a:p>
          <a:p>
            <a:pPr algn="just"/>
            <a:endParaRPr lang="pt-PT" sz="1200" dirty="0">
              <a:effectLst/>
            </a:endParaRPr>
          </a:p>
          <a:p>
            <a:pPr algn="just"/>
            <a:endParaRPr lang="pt-PT" sz="1200" b="1" dirty="0">
              <a:solidFill>
                <a:schemeClr val="tx2">
                  <a:lumMod val="60000"/>
                  <a:lumOff val="40000"/>
                </a:schemeClr>
              </a:solidFill>
              <a:latin typeface="Hind Light" panose="02000000000000000000" pitchFamily="2" charset="77"/>
              <a:cs typeface="Times New Roman" panose="02020603050405020304" pitchFamily="18" charset="0"/>
            </a:endParaRPr>
          </a:p>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Classificação de questões sobre Governança da Internet</a:t>
            </a:r>
          </a:p>
          <a:p>
            <a:pPr algn="just"/>
            <a:endParaRPr lang="pt-PT" sz="1200" b="1" dirty="0">
              <a:solidFill>
                <a:schemeClr val="tx2">
                  <a:lumMod val="60000"/>
                  <a:lumOff val="40000"/>
                </a:schemeClr>
              </a:solidFill>
              <a:effectLst/>
              <a:latin typeface="Hind Light" panose="02000000000000000000" pitchFamily="2" charset="77"/>
              <a:cs typeface="Times New Roman" panose="02020603050405020304" pitchFamily="18" charset="0"/>
            </a:endParaRPr>
          </a:p>
          <a:p>
            <a:pPr algn="just"/>
            <a:r>
              <a:rPr lang="pt-PT" sz="1200" dirty="0"/>
              <a:t>Para uma pesquisa detalhada de várias classificações da governança da Internet, consulte: "A classificação da governança da Internet", de </a:t>
            </a:r>
            <a:r>
              <a:rPr lang="pt-PT" sz="1200" dirty="0" err="1"/>
              <a:t>Jovan</a:t>
            </a:r>
            <a:r>
              <a:rPr lang="pt-PT" sz="1200" dirty="0"/>
              <a:t> </a:t>
            </a:r>
            <a:r>
              <a:rPr lang="pt-PT" sz="1200" dirty="0" err="1"/>
              <a:t>Kurbalija</a:t>
            </a:r>
            <a:r>
              <a:rPr lang="pt-PT" sz="1200" dirty="0"/>
              <a:t> (</a:t>
            </a:r>
            <a:r>
              <a:rPr lang="pt-PT" sz="1200" dirty="0" err="1"/>
              <a:t>DiploFoundation</a:t>
            </a:r>
            <a:r>
              <a:rPr lang="pt-PT" sz="1200" dirty="0"/>
              <a:t>, 2004):</a:t>
            </a:r>
          </a:p>
          <a:p>
            <a:pPr algn="just"/>
            <a:r>
              <a:rPr lang="pt-BR" sz="1200" dirty="0">
                <a:hlinkClick r:id="rId4"/>
              </a:rPr>
              <a:t>www.diplomacy.edu/links/IG_Classification/</a:t>
            </a:r>
            <a:endParaRPr lang="pt-BR" sz="1200" dirty="0"/>
          </a:p>
          <a:p>
            <a:pPr algn="just"/>
            <a:endParaRPr lang="pt-BR" sz="1200" dirty="0"/>
          </a:p>
          <a:p>
            <a:pPr algn="just"/>
            <a:r>
              <a:rPr lang="pt-BR" sz="1200" dirty="0">
                <a:highlight>
                  <a:srgbClr val="FFFF00"/>
                </a:highlight>
              </a:rPr>
              <a:t>O link acima está quebrado, o que achei equivalente seria o abaixo, em </a:t>
            </a:r>
            <a:r>
              <a:rPr lang="pt-BR" sz="1200" dirty="0" err="1">
                <a:highlight>
                  <a:srgbClr val="FFFF00"/>
                </a:highlight>
              </a:rPr>
              <a:t>pdf</a:t>
            </a:r>
            <a:r>
              <a:rPr lang="pt-BR" sz="1200" dirty="0">
                <a:highlight>
                  <a:srgbClr val="FFFF00"/>
                </a:highlight>
              </a:rPr>
              <a:t>:</a:t>
            </a:r>
          </a:p>
          <a:p>
            <a:pPr algn="just"/>
            <a:r>
              <a:rPr lang="pt-BR" sz="1200" dirty="0">
                <a:highlight>
                  <a:srgbClr val="FFFF00"/>
                </a:highlight>
                <a:hlinkClick r:id="rId5"/>
              </a:rPr>
              <a:t>https://www.diplomacy.edu/sites/default/files/Internet_Governance_Classification_ver_07102004.pdf</a:t>
            </a:r>
            <a:endParaRPr lang="pt-BR" sz="1200" dirty="0">
              <a:highlight>
                <a:srgbClr val="FFFF00"/>
              </a:highlight>
            </a:endParaRPr>
          </a:p>
          <a:p>
            <a:pPr algn="just"/>
            <a:endParaRPr lang="pt-BR" sz="1200" dirty="0">
              <a:highlight>
                <a:srgbClr val="FFFF00"/>
              </a:highlight>
            </a:endParaRPr>
          </a:p>
          <a:p>
            <a:pPr algn="just"/>
            <a:endParaRPr lang="pt-BR" sz="1200" dirty="0"/>
          </a:p>
        </p:txBody>
      </p:sp>
      <p:sp>
        <p:nvSpPr>
          <p:cNvPr id="6" name="Rectangle 4">
            <a:extLst>
              <a:ext uri="{FF2B5EF4-FFF2-40B4-BE49-F238E27FC236}">
                <a16:creationId xmlns:a16="http://schemas.microsoft.com/office/drawing/2014/main" id="{BF66F6EB-3A00-9941-921C-30D9294B9C6A}"/>
              </a:ext>
            </a:extLst>
          </p:cNvPr>
          <p:cNvSpPr/>
          <p:nvPr/>
        </p:nvSpPr>
        <p:spPr>
          <a:xfrm>
            <a:off x="4767539" y="923877"/>
            <a:ext cx="4313208" cy="1938992"/>
          </a:xfrm>
          <a:prstGeom prst="rect">
            <a:avLst/>
          </a:prstGeom>
        </p:spPr>
        <p:txBody>
          <a:bodyPr wrap="square">
            <a:spAutoFit/>
          </a:bodyPr>
          <a:lstStyle/>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Metodologia para Analisar  Problemas da Internet</a:t>
            </a:r>
          </a:p>
          <a:p>
            <a:pPr algn="just"/>
            <a:endParaRPr lang="pt-PT" sz="1200" b="1" dirty="0">
              <a:solidFill>
                <a:schemeClr val="tx2">
                  <a:lumMod val="60000"/>
                  <a:lumOff val="40000"/>
                </a:schemeClr>
              </a:solidFill>
              <a:highlight>
                <a:srgbClr val="FFFF00"/>
              </a:highlight>
              <a:latin typeface="Hind Light" panose="02000000000000000000" pitchFamily="2" charset="77"/>
              <a:cs typeface="Times New Roman" panose="02020603050405020304" pitchFamily="18" charset="0"/>
            </a:endParaRPr>
          </a:p>
          <a:p>
            <a:pPr algn="just"/>
            <a:r>
              <a:rPr lang="pt-PT" sz="1200" dirty="0"/>
              <a:t>Apresentação do Cubo Governança da Internet:</a:t>
            </a:r>
          </a:p>
          <a:p>
            <a:pPr algn="just"/>
            <a:r>
              <a:rPr lang="pt-BR" sz="1200" dirty="0">
                <a:hlinkClick r:id="rId6"/>
              </a:rPr>
              <a:t>https://www.youtube.com/watch?v=veqNnfknxbI</a:t>
            </a:r>
            <a:endParaRPr lang="pt-BR" sz="1200" dirty="0"/>
          </a:p>
          <a:p>
            <a:pPr algn="just"/>
            <a:endParaRPr lang="pt-BR" sz="1200" dirty="0"/>
          </a:p>
          <a:p>
            <a:pPr algn="just"/>
            <a:r>
              <a:rPr lang="pt-PT" sz="1200" dirty="0"/>
              <a:t>Para uma excelente visão geral da Governança da Internet e suas origens, consulte Governança da Internet: Um documento de discussão preparado para a Força Tarefa de TIC das Nações Unidas:</a:t>
            </a:r>
          </a:p>
          <a:p>
            <a:r>
              <a:rPr lang="pt-BR" sz="1200" dirty="0" err="1"/>
              <a:t>http</a:t>
            </a:r>
            <a:r>
              <a:rPr lang="pt-BR" sz="1200" dirty="0"/>
              <a:t>://</a:t>
            </a:r>
            <a:r>
              <a:rPr lang="pt-BR" sz="1200" dirty="0" err="1"/>
              <a:t>ebookbrowse.com</a:t>
            </a:r>
            <a:r>
              <a:rPr lang="pt-BR" sz="1200" dirty="0"/>
              <a:t>/internet-gov-discussion-document-pdf-d131462342</a:t>
            </a: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Recursos do Módulo</a:t>
            </a:r>
          </a:p>
          <a:p>
            <a:pPr algn="l"/>
            <a:r>
              <a:rPr lang="pt-BR" sz="2000" dirty="0">
                <a:solidFill>
                  <a:schemeClr val="tx2">
                    <a:lumMod val="60000"/>
                    <a:lumOff val="40000"/>
                  </a:schemeClr>
                </a:solidFill>
              </a:rPr>
              <a:t>Leitura Adicional</a:t>
            </a:r>
            <a:endParaRPr lang="pt-BR" sz="3600" dirty="0">
              <a:solidFill>
                <a:schemeClr val="tx2">
                  <a:lumMod val="60000"/>
                  <a:lumOff val="40000"/>
                </a:schemeClr>
              </a:solidFill>
            </a:endParaRPr>
          </a:p>
        </p:txBody>
      </p:sp>
    </p:spTree>
    <p:extLst>
      <p:ext uri="{BB962C8B-B14F-4D97-AF65-F5344CB8AC3E}">
        <p14:creationId xmlns:p14="http://schemas.microsoft.com/office/powerpoint/2010/main" val="1105679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35</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203106" y="941633"/>
            <a:ext cx="4313208" cy="5447645"/>
          </a:xfrm>
          <a:prstGeom prst="rect">
            <a:avLst/>
          </a:prstGeom>
        </p:spPr>
        <p:txBody>
          <a:bodyPr wrap="square">
            <a:spAutoFit/>
          </a:bodyPr>
          <a:lstStyle/>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Definições de Governança da Internet</a:t>
            </a:r>
          </a:p>
          <a:p>
            <a:pPr marL="228600" indent="-228600" algn="just">
              <a:buAutoNum type="arabicPeriod"/>
            </a:pPr>
            <a:endParaRPr lang="pt-PT" sz="1200" dirty="0"/>
          </a:p>
          <a:p>
            <a:pPr algn="just"/>
            <a:r>
              <a:rPr lang="pt-PT" sz="1200" dirty="0"/>
              <a:t>[1] Como o processo WSIS é um dos fóruns mais importantes em Governança da Internet. Começando com essa dupla cúpula, o trabalho realizado na WSIS continuou de diferentes formas ao longo dos anos, incluindo uma revisão de seus "resultados". A revisão foi marcada por um evento de alto nível da WSIS + 10, realizado em junho de 2014 em Genebra. Para obter mais informações sobre o WSIS, consulte </a:t>
            </a:r>
            <a:r>
              <a:rPr lang="pt-BR" sz="1200" dirty="0" err="1"/>
              <a:t>see</a:t>
            </a:r>
            <a:r>
              <a:rPr lang="pt-BR" sz="1200" dirty="0"/>
              <a:t> “WSIS +10 2014 </a:t>
            </a:r>
            <a:r>
              <a:rPr lang="pt-BR" sz="1200" dirty="0" err="1"/>
              <a:t>and</a:t>
            </a:r>
            <a:r>
              <a:rPr lang="pt-BR" sz="1200" dirty="0"/>
              <a:t> </a:t>
            </a:r>
            <a:r>
              <a:rPr lang="pt-BR" sz="1200" dirty="0" err="1"/>
              <a:t>Why</a:t>
            </a:r>
            <a:r>
              <a:rPr lang="pt-BR" sz="1200" dirty="0"/>
              <a:t> It </a:t>
            </a:r>
            <a:r>
              <a:rPr lang="pt-BR" sz="1200" dirty="0" err="1"/>
              <a:t>Matters</a:t>
            </a:r>
            <a:r>
              <a:rPr lang="pt-BR" sz="1200" dirty="0"/>
              <a:t> </a:t>
            </a:r>
            <a:r>
              <a:rPr lang="pt-BR" sz="1200" dirty="0" err="1"/>
              <a:t>to</a:t>
            </a:r>
            <a:r>
              <a:rPr lang="pt-BR" sz="1200" dirty="0"/>
              <a:t> </a:t>
            </a:r>
            <a:r>
              <a:rPr lang="pt-BR" sz="1200" dirty="0" err="1"/>
              <a:t>You</a:t>
            </a:r>
            <a:r>
              <a:rPr lang="pt-BR" sz="1200" dirty="0"/>
              <a:t>”</a:t>
            </a:r>
            <a:r>
              <a:rPr lang="pt-PT" sz="1200" dirty="0"/>
              <a:t>, da Internet </a:t>
            </a:r>
            <a:r>
              <a:rPr lang="pt-PT" sz="1200" dirty="0" err="1"/>
              <a:t>Society</a:t>
            </a:r>
            <a:r>
              <a:rPr lang="pt-PT" sz="1200" dirty="0"/>
              <a:t>.   </a:t>
            </a:r>
          </a:p>
          <a:p>
            <a:pPr algn="just"/>
            <a:endParaRPr lang="pt-PT" sz="1200" dirty="0"/>
          </a:p>
          <a:p>
            <a:pPr algn="just"/>
            <a:r>
              <a:rPr lang="pt-PT" sz="1200" dirty="0"/>
              <a:t>[2] O termo "governança" recebeu maior visibilidade nas relações internacionais através do trabalho da Comissão de Governança Global, que publicou o relatório “</a:t>
            </a:r>
            <a:r>
              <a:rPr lang="pt-PT" sz="1200" dirty="0" err="1"/>
              <a:t>Our</a:t>
            </a:r>
            <a:r>
              <a:rPr lang="pt-PT" sz="1200" dirty="0"/>
              <a:t> Global </a:t>
            </a:r>
            <a:r>
              <a:rPr lang="pt-PT" sz="1200" dirty="0" err="1"/>
              <a:t>Neighbourhood</a:t>
            </a:r>
            <a:r>
              <a:rPr lang="pt-PT" sz="1200" dirty="0"/>
              <a:t>” (Oxford </a:t>
            </a:r>
            <a:r>
              <a:rPr lang="pt-PT" sz="1200" dirty="0" err="1"/>
              <a:t>University</a:t>
            </a:r>
            <a:r>
              <a:rPr lang="pt-PT" sz="1200" dirty="0"/>
              <a:t> </a:t>
            </a:r>
            <a:r>
              <a:rPr lang="pt-PT" sz="1200" dirty="0" err="1"/>
              <a:t>Press</a:t>
            </a:r>
            <a:r>
              <a:rPr lang="pt-PT" sz="1200" dirty="0"/>
              <a:t>, 1995).   </a:t>
            </a:r>
          </a:p>
          <a:p>
            <a:pPr algn="just"/>
            <a:endParaRPr lang="pt-PT" sz="1200" dirty="0"/>
          </a:p>
          <a:p>
            <a:pPr algn="just"/>
            <a:r>
              <a:rPr lang="pt-PT" sz="1200" dirty="0"/>
              <a:t>[3] </a:t>
            </a:r>
            <a:r>
              <a:rPr lang="pt-BR" sz="1200" dirty="0"/>
              <a:t>Alexandra Russell-</a:t>
            </a:r>
            <a:r>
              <a:rPr lang="pt-BR" sz="1200" dirty="0" err="1"/>
              <a:t>Bitting</a:t>
            </a:r>
            <a:r>
              <a:rPr lang="pt-BR" sz="1200" dirty="0"/>
              <a:t>, </a:t>
            </a:r>
            <a:r>
              <a:rPr lang="pt-BR" sz="1200" dirty="0" err="1"/>
              <a:t>Neologisms</a:t>
            </a:r>
            <a:r>
              <a:rPr lang="pt-BR" sz="1200" dirty="0"/>
              <a:t> in </a:t>
            </a:r>
            <a:r>
              <a:rPr lang="pt-BR" sz="1200" dirty="0" err="1"/>
              <a:t>International</a:t>
            </a:r>
            <a:r>
              <a:rPr lang="pt-BR" sz="1200" dirty="0"/>
              <a:t> </a:t>
            </a:r>
            <a:r>
              <a:rPr lang="pt-BR" sz="1200" dirty="0" err="1"/>
              <a:t>Development</a:t>
            </a:r>
            <a:r>
              <a:rPr lang="pt-BR" sz="1200" dirty="0"/>
              <a:t>: </a:t>
            </a:r>
            <a:r>
              <a:rPr lang="pt-PT" sz="1200" dirty="0"/>
              <a:t>traduzindo termos de inglês para espanhol, francês e português (volume 4, nº 1, janeiro de 2000, Diário de Tradução).   </a:t>
            </a:r>
          </a:p>
          <a:p>
            <a:pPr algn="just"/>
            <a:endParaRPr lang="pt-PT" sz="1200" dirty="0"/>
          </a:p>
          <a:p>
            <a:pPr algn="just"/>
            <a:r>
              <a:rPr lang="pt-PT" sz="1200" dirty="0"/>
              <a:t>[4] Manuel </a:t>
            </a:r>
            <a:r>
              <a:rPr lang="pt-PT" sz="1200" dirty="0" err="1"/>
              <a:t>Castells</a:t>
            </a:r>
            <a:r>
              <a:rPr lang="pt-PT" sz="1200" dirty="0"/>
              <a:t>, </a:t>
            </a:r>
            <a:r>
              <a:rPr lang="pt-PT" sz="1200" dirty="0" err="1"/>
              <a:t>The</a:t>
            </a:r>
            <a:r>
              <a:rPr lang="pt-PT" sz="1200" dirty="0"/>
              <a:t> Internet </a:t>
            </a:r>
            <a:r>
              <a:rPr lang="pt-PT" sz="1200" dirty="0" err="1"/>
              <a:t>Galaxy</a:t>
            </a:r>
            <a:r>
              <a:rPr lang="pt-PT" sz="1200" dirty="0"/>
              <a:t> (2002).</a:t>
            </a:r>
          </a:p>
          <a:p>
            <a:pPr algn="just"/>
            <a:endParaRPr lang="pt-PT" sz="1200" dirty="0"/>
          </a:p>
          <a:p>
            <a:pPr algn="just"/>
            <a:r>
              <a:rPr lang="pt-PT" sz="1200" dirty="0"/>
              <a:t>[5] </a:t>
            </a:r>
            <a:r>
              <a:rPr lang="pt-BR" sz="1200" dirty="0" err="1"/>
              <a:t>Raúl</a:t>
            </a:r>
            <a:r>
              <a:rPr lang="pt-BR" sz="1200" dirty="0"/>
              <a:t> </a:t>
            </a:r>
            <a:r>
              <a:rPr lang="pt-BR" sz="1200" dirty="0" err="1"/>
              <a:t>Echeberría</a:t>
            </a:r>
            <a:r>
              <a:rPr lang="pt-BR" sz="1200" dirty="0"/>
              <a:t>, Internet </a:t>
            </a:r>
            <a:r>
              <a:rPr lang="pt-BR" sz="1200" dirty="0" err="1"/>
              <a:t>Governance</a:t>
            </a:r>
            <a:r>
              <a:rPr lang="pt-BR" sz="1200" dirty="0"/>
              <a:t>: </a:t>
            </a:r>
            <a:r>
              <a:rPr lang="pt-BR" sz="1200" dirty="0" err="1"/>
              <a:t>What</a:t>
            </a:r>
            <a:r>
              <a:rPr lang="pt-BR" sz="1200" dirty="0"/>
              <a:t> are </a:t>
            </a:r>
            <a:r>
              <a:rPr lang="pt-BR" sz="1200" dirty="0" err="1"/>
              <a:t>we</a:t>
            </a:r>
            <a:r>
              <a:rPr lang="pt-BR" sz="1200" dirty="0"/>
              <a:t> </a:t>
            </a:r>
            <a:r>
              <a:rPr lang="pt-BR" sz="1200" dirty="0" err="1"/>
              <a:t>talking</a:t>
            </a:r>
            <a:r>
              <a:rPr lang="pt-BR" sz="1200" dirty="0"/>
              <a:t> </a:t>
            </a:r>
            <a:r>
              <a:rPr lang="pt-BR" sz="1200" dirty="0" err="1"/>
              <a:t>about</a:t>
            </a:r>
            <a:r>
              <a:rPr lang="pt-BR" sz="1200" dirty="0"/>
              <a:t>?(2004).</a:t>
            </a:r>
          </a:p>
          <a:p>
            <a:pPr algn="just"/>
            <a:endParaRPr lang="pt-BR" sz="1200" dirty="0"/>
          </a:p>
          <a:p>
            <a:pPr algn="just"/>
            <a:r>
              <a:rPr lang="pt-BR" sz="1200" dirty="0"/>
              <a:t>[6] Wolfgang </a:t>
            </a:r>
            <a:r>
              <a:rPr lang="pt-BR" sz="1200" dirty="0" err="1"/>
              <a:t>Kleinwachter</a:t>
            </a:r>
            <a:r>
              <a:rPr lang="pt-BR" sz="1200" dirty="0"/>
              <a:t>, </a:t>
            </a:r>
            <a:r>
              <a:rPr lang="pt-BR" sz="1200" dirty="0" err="1"/>
              <a:t>Beyond</a:t>
            </a:r>
            <a:r>
              <a:rPr lang="pt-BR" sz="1200" dirty="0"/>
              <a:t> ICANN vs. ITU: Will WSIS Open New </a:t>
            </a:r>
            <a:r>
              <a:rPr lang="pt-BR" sz="1200" dirty="0" err="1"/>
              <a:t>Territory</a:t>
            </a:r>
            <a:r>
              <a:rPr lang="pt-BR" sz="1200" dirty="0"/>
              <a:t> for Internet </a:t>
            </a:r>
            <a:r>
              <a:rPr lang="pt-BR" sz="1200" dirty="0" err="1"/>
              <a:t>Governance</a:t>
            </a:r>
            <a:r>
              <a:rPr lang="pt-BR" sz="1200" dirty="0"/>
              <a:t> (2004). </a:t>
            </a:r>
          </a:p>
          <a:p>
            <a:pPr algn="just"/>
            <a:endParaRPr lang="pt-BR" sz="1200" dirty="0"/>
          </a:p>
        </p:txBody>
      </p:sp>
      <p:sp>
        <p:nvSpPr>
          <p:cNvPr id="6" name="Rectangle 4">
            <a:extLst>
              <a:ext uri="{FF2B5EF4-FFF2-40B4-BE49-F238E27FC236}">
                <a16:creationId xmlns:a16="http://schemas.microsoft.com/office/drawing/2014/main" id="{BF66F6EB-3A00-9941-921C-30D9294B9C6A}"/>
              </a:ext>
            </a:extLst>
          </p:cNvPr>
          <p:cNvSpPr/>
          <p:nvPr/>
        </p:nvSpPr>
        <p:spPr>
          <a:xfrm>
            <a:off x="4732028" y="941633"/>
            <a:ext cx="4313208" cy="3600986"/>
          </a:xfrm>
          <a:prstGeom prst="rect">
            <a:avLst/>
          </a:prstGeom>
        </p:spPr>
        <p:txBody>
          <a:bodyPr wrap="square">
            <a:spAutoFit/>
          </a:bodyPr>
          <a:lstStyle/>
          <a:p>
            <a:r>
              <a:rPr lang="pt-BR" sz="1200" dirty="0"/>
              <a:t>[7] Agenda de </a:t>
            </a:r>
            <a:r>
              <a:rPr lang="pt-BR" sz="1200" dirty="0" err="1"/>
              <a:t>Tunis</a:t>
            </a:r>
            <a:r>
              <a:rPr lang="pt-BR" sz="1200" dirty="0"/>
              <a:t> para a Sociedade da Informação (2005), parágrafo 34. (</a:t>
            </a:r>
            <a:r>
              <a:rPr lang="pt-BR" sz="1200" dirty="0" err="1"/>
              <a:t>Tunis</a:t>
            </a:r>
            <a:r>
              <a:rPr lang="pt-BR" sz="1200" dirty="0"/>
              <a:t> Agenda for </a:t>
            </a:r>
            <a:r>
              <a:rPr lang="pt-BR" sz="1200" dirty="0" err="1"/>
              <a:t>the</a:t>
            </a:r>
            <a:r>
              <a:rPr lang="pt-BR" sz="1200" dirty="0"/>
              <a:t> </a:t>
            </a:r>
            <a:r>
              <a:rPr lang="pt-BR" sz="1200" dirty="0" err="1"/>
              <a:t>Information</a:t>
            </a:r>
            <a:r>
              <a:rPr lang="pt-BR" sz="1200" dirty="0"/>
              <a:t> </a:t>
            </a:r>
            <a:r>
              <a:rPr lang="pt-BR" sz="1200" dirty="0" err="1"/>
              <a:t>Society</a:t>
            </a:r>
            <a:r>
              <a:rPr lang="pt-BR" sz="1200" dirty="0"/>
              <a:t>) </a:t>
            </a:r>
          </a:p>
          <a:p>
            <a:r>
              <a:rPr lang="pt-BR" sz="1200" dirty="0"/>
              <a:t> </a:t>
            </a:r>
          </a:p>
          <a:p>
            <a:r>
              <a:rPr lang="pt-BR" sz="1200" dirty="0"/>
              <a:t>[8] Assembleia Geral da ONU, resolução A/RES/67/195, parágrafo 20.</a:t>
            </a:r>
          </a:p>
          <a:p>
            <a:pPr algn="just"/>
            <a:endParaRPr lang="pt-PT" sz="1200" b="1" dirty="0">
              <a:solidFill>
                <a:schemeClr val="tx2">
                  <a:lumMod val="60000"/>
                  <a:lumOff val="40000"/>
                </a:schemeClr>
              </a:solidFill>
              <a:latin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cs typeface="Times New Roman" panose="02020603050405020304" pitchFamily="18" charset="0"/>
            </a:endParaRPr>
          </a:p>
          <a:p>
            <a:pPr algn="just"/>
            <a:r>
              <a:rPr lang="pt-PT" sz="1200" b="1" dirty="0">
                <a:solidFill>
                  <a:schemeClr val="tx2">
                    <a:lumMod val="60000"/>
                    <a:lumOff val="40000"/>
                  </a:schemeClr>
                </a:solidFill>
                <a:latin typeface="Hind Light" panose="02000000000000000000" pitchFamily="2" charset="77"/>
                <a:cs typeface="Times New Roman" panose="02020603050405020304" pitchFamily="18" charset="0"/>
              </a:rPr>
              <a:t>Classificação de questões sobre Governança da Internet</a:t>
            </a:r>
          </a:p>
          <a:p>
            <a:pPr algn="just"/>
            <a:endParaRPr lang="pt-PT" sz="1200" b="1" dirty="0">
              <a:solidFill>
                <a:schemeClr val="tx2">
                  <a:lumMod val="60000"/>
                  <a:lumOff val="40000"/>
                </a:schemeClr>
              </a:solidFill>
              <a:highlight>
                <a:srgbClr val="FFFF00"/>
              </a:highlight>
              <a:latin typeface="Hind Light" panose="02000000000000000000" pitchFamily="2" charset="77"/>
              <a:cs typeface="Times New Roman" panose="02020603050405020304" pitchFamily="18" charset="0"/>
            </a:endParaRPr>
          </a:p>
          <a:p>
            <a:r>
              <a:rPr lang="pt-BR" sz="1200" dirty="0"/>
              <a:t>[9] </a:t>
            </a:r>
            <a:r>
              <a:rPr lang="pt-BR" sz="1200" dirty="0" err="1">
                <a:hlinkClick r:id="rId3"/>
              </a:rPr>
              <a:t>Report</a:t>
            </a:r>
            <a:r>
              <a:rPr lang="pt-BR" sz="1200" dirty="0">
                <a:hlinkClick r:id="rId3"/>
              </a:rPr>
              <a:t> </a:t>
            </a:r>
            <a:r>
              <a:rPr lang="pt-BR" sz="1200" dirty="0" err="1">
                <a:hlinkClick r:id="rId3"/>
              </a:rPr>
              <a:t>of</a:t>
            </a:r>
            <a:r>
              <a:rPr lang="pt-BR" sz="1200" dirty="0">
                <a:hlinkClick r:id="rId3"/>
              </a:rPr>
              <a:t> </a:t>
            </a:r>
            <a:r>
              <a:rPr lang="pt-BR" sz="1200" dirty="0" err="1">
                <a:hlinkClick r:id="rId3"/>
              </a:rPr>
              <a:t>the</a:t>
            </a:r>
            <a:r>
              <a:rPr lang="pt-BR" sz="1200" dirty="0">
                <a:hlinkClick r:id="rId3"/>
              </a:rPr>
              <a:t> </a:t>
            </a:r>
            <a:r>
              <a:rPr lang="pt-BR" sz="1200" dirty="0" err="1">
                <a:hlinkClick r:id="rId3"/>
              </a:rPr>
              <a:t>Working</a:t>
            </a:r>
            <a:r>
              <a:rPr lang="pt-BR" sz="1200" dirty="0">
                <a:hlinkClick r:id="rId3"/>
              </a:rPr>
              <a:t> </a:t>
            </a:r>
            <a:r>
              <a:rPr lang="pt-BR" sz="1200" dirty="0" err="1">
                <a:hlinkClick r:id="rId3"/>
              </a:rPr>
              <a:t>Group</a:t>
            </a:r>
            <a:r>
              <a:rPr lang="pt-BR" sz="1200" dirty="0">
                <a:hlinkClick r:id="rId3"/>
              </a:rPr>
              <a:t> </a:t>
            </a:r>
            <a:r>
              <a:rPr lang="pt-BR" sz="1200" dirty="0" err="1">
                <a:hlinkClick r:id="rId3"/>
              </a:rPr>
              <a:t>on</a:t>
            </a:r>
            <a:r>
              <a:rPr lang="pt-BR" sz="1200" dirty="0">
                <a:hlinkClick r:id="rId3"/>
              </a:rPr>
              <a:t> Internet </a:t>
            </a:r>
            <a:r>
              <a:rPr lang="pt-BR" sz="1200" dirty="0" err="1">
                <a:hlinkClick r:id="rId3"/>
              </a:rPr>
              <a:t>Governance</a:t>
            </a:r>
            <a:r>
              <a:rPr lang="pt-BR" sz="1200" dirty="0">
                <a:hlinkClick r:id="rId3"/>
              </a:rPr>
              <a:t> </a:t>
            </a:r>
            <a:r>
              <a:rPr lang="pt-BR" sz="1200" dirty="0"/>
              <a:t>(2005), página 5. </a:t>
            </a:r>
          </a:p>
          <a:p>
            <a:r>
              <a:rPr lang="pt-BR" sz="1200" dirty="0"/>
              <a:t> </a:t>
            </a:r>
          </a:p>
          <a:p>
            <a:r>
              <a:rPr lang="pt-BR" sz="1200" dirty="0"/>
              <a:t>[10] </a:t>
            </a:r>
            <a:r>
              <a:rPr lang="pt-BR" sz="1200" dirty="0" err="1"/>
              <a:t>http</a:t>
            </a:r>
            <a:r>
              <a:rPr lang="pt-BR" sz="1200" dirty="0"/>
              <a:t>://</a:t>
            </a:r>
            <a:r>
              <a:rPr lang="pt-BR" sz="1200" dirty="0" err="1"/>
              <a:t>www.wgig.org</a:t>
            </a:r>
            <a:r>
              <a:rPr lang="pt-BR" sz="1200" dirty="0"/>
              <a:t>/</a:t>
            </a:r>
            <a:r>
              <a:rPr lang="pt-BR" sz="1200" dirty="0" err="1"/>
              <a:t>docs</a:t>
            </a:r>
            <a:r>
              <a:rPr lang="pt-BR" sz="1200" dirty="0"/>
              <a:t>/</a:t>
            </a:r>
            <a:r>
              <a:rPr lang="pt-BR" sz="1200" dirty="0" err="1"/>
              <a:t>WGIGREPORT.pdf</a:t>
            </a:r>
            <a:r>
              <a:rPr lang="pt-BR" sz="1200" dirty="0"/>
              <a:t> </a:t>
            </a:r>
          </a:p>
          <a:p>
            <a:r>
              <a:rPr lang="pt-BR" sz="1200" dirty="0"/>
              <a:t> </a:t>
            </a:r>
          </a:p>
          <a:p>
            <a:r>
              <a:rPr lang="pt-BR" sz="1200" dirty="0"/>
              <a:t>[11] Veja o parágrafo 72 do: </a:t>
            </a:r>
            <a:r>
              <a:rPr lang="pt-BR" sz="1200" dirty="0" err="1">
                <a:hlinkClick r:id="rId4"/>
              </a:rPr>
              <a:t>Tunis</a:t>
            </a:r>
            <a:r>
              <a:rPr lang="pt-BR" sz="1200" dirty="0">
                <a:hlinkClick r:id="rId4"/>
              </a:rPr>
              <a:t> Agenda for </a:t>
            </a:r>
            <a:r>
              <a:rPr lang="pt-BR" sz="1200" dirty="0" err="1">
                <a:hlinkClick r:id="rId4"/>
              </a:rPr>
              <a:t>the</a:t>
            </a:r>
            <a:r>
              <a:rPr lang="pt-BR" sz="1200" dirty="0">
                <a:hlinkClick r:id="rId4"/>
              </a:rPr>
              <a:t> </a:t>
            </a:r>
            <a:r>
              <a:rPr lang="pt-BR" sz="1200" dirty="0" err="1">
                <a:hlinkClick r:id="rId4"/>
              </a:rPr>
              <a:t>Information</a:t>
            </a:r>
            <a:r>
              <a:rPr lang="pt-BR" sz="1200" dirty="0">
                <a:hlinkClick r:id="rId4"/>
              </a:rPr>
              <a:t> </a:t>
            </a:r>
            <a:r>
              <a:rPr lang="pt-BR" sz="1200" dirty="0" err="1">
                <a:hlinkClick r:id="rId4"/>
              </a:rPr>
              <a:t>Society</a:t>
            </a:r>
            <a:r>
              <a:rPr lang="pt-BR" sz="1200" dirty="0"/>
              <a:t> (2005). </a:t>
            </a:r>
          </a:p>
          <a:p>
            <a:r>
              <a:rPr lang="pt-BR" sz="1200" dirty="0"/>
              <a:t> </a:t>
            </a:r>
          </a:p>
          <a:p>
            <a:r>
              <a:rPr lang="pt-BR" sz="1200" dirty="0"/>
              <a:t>[12] </a:t>
            </a:r>
            <a:r>
              <a:rPr lang="pt-BR" sz="1200" dirty="0" err="1"/>
              <a:t>http</a:t>
            </a:r>
            <a:r>
              <a:rPr lang="pt-BR" sz="1200" dirty="0"/>
              <a:t>://</a:t>
            </a:r>
            <a:r>
              <a:rPr lang="pt-BR" sz="1200" dirty="0" err="1"/>
              <a:t>unctad.org</a:t>
            </a:r>
            <a:r>
              <a:rPr lang="pt-BR" sz="1200" dirty="0"/>
              <a:t>/meetings/</a:t>
            </a:r>
            <a:r>
              <a:rPr lang="pt-BR" sz="1200" dirty="0" err="1"/>
              <a:t>en</a:t>
            </a:r>
            <a:r>
              <a:rPr lang="pt-BR" sz="1200" dirty="0"/>
              <a:t>/</a:t>
            </a:r>
            <a:r>
              <a:rPr lang="pt-BR" sz="1200" dirty="0" err="1"/>
              <a:t>Sessional</a:t>
            </a:r>
            <a:r>
              <a:rPr lang="pt-BR" sz="1200" dirty="0"/>
              <a:t> </a:t>
            </a:r>
          </a:p>
          <a:p>
            <a:r>
              <a:rPr lang="pt-BR" sz="1200" dirty="0" err="1"/>
              <a:t>Documents</a:t>
            </a:r>
            <a:r>
              <a:rPr lang="pt-BR" sz="1200" dirty="0"/>
              <a:t>/CSTD_2014_Mapping_Internet_en.pdf</a:t>
            </a:r>
            <a:endParaRPr lang="pt-BR" sz="1200" dirty="0">
              <a:effectLst/>
            </a:endParaRP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Recursos do Módulo</a:t>
            </a:r>
          </a:p>
          <a:p>
            <a:pPr algn="l"/>
            <a:r>
              <a:rPr lang="pt-BR" sz="2000" dirty="0">
                <a:solidFill>
                  <a:schemeClr val="tx2">
                    <a:lumMod val="60000"/>
                    <a:lumOff val="40000"/>
                  </a:schemeClr>
                </a:solidFill>
              </a:rPr>
              <a:t>Referências</a:t>
            </a:r>
            <a:endParaRPr lang="pt-BR" sz="3600" dirty="0">
              <a:solidFill>
                <a:schemeClr val="tx2">
                  <a:lumMod val="60000"/>
                  <a:lumOff val="40000"/>
                </a:schemeClr>
              </a:solidFill>
            </a:endParaRPr>
          </a:p>
        </p:txBody>
      </p:sp>
    </p:spTree>
    <p:extLst>
      <p:ext uri="{BB962C8B-B14F-4D97-AF65-F5344CB8AC3E}">
        <p14:creationId xmlns:p14="http://schemas.microsoft.com/office/powerpoint/2010/main" val="3477580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4</a:t>
            </a:fld>
            <a:endParaRPr lang="en-GB" altLang="en-US" noProof="0" dirty="0"/>
          </a:p>
        </p:txBody>
      </p:sp>
      <p:sp>
        <p:nvSpPr>
          <p:cNvPr id="7" name="Título 6">
            <a:extLst>
              <a:ext uri="{FF2B5EF4-FFF2-40B4-BE49-F238E27FC236}">
                <a16:creationId xmlns:a16="http://schemas.microsoft.com/office/drawing/2014/main" id="{BE976778-1740-F244-9912-ACDC34FD2850}"/>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Introdução à Governança da Internet</a:t>
            </a:r>
            <a:endParaRPr lang="pt-BR" sz="3600" dirty="0">
              <a:solidFill>
                <a:schemeClr val="tx2">
                  <a:lumMod val="50000"/>
                </a:schemeClr>
              </a:solidFill>
            </a:endParaRPr>
          </a:p>
        </p:txBody>
      </p:sp>
      <p:sp>
        <p:nvSpPr>
          <p:cNvPr id="6" name="Rectangle 4">
            <a:extLst>
              <a:ext uri="{FF2B5EF4-FFF2-40B4-BE49-F238E27FC236}">
                <a16:creationId xmlns:a16="http://schemas.microsoft.com/office/drawing/2014/main" id="{AED7B73E-F798-9F4C-BFE1-F30EEE6DEDD6}"/>
              </a:ext>
            </a:extLst>
          </p:cNvPr>
          <p:cNvSpPr/>
          <p:nvPr/>
        </p:nvSpPr>
        <p:spPr>
          <a:xfrm>
            <a:off x="2415396" y="2669935"/>
            <a:ext cx="4313208" cy="1569660"/>
          </a:xfrm>
          <a:prstGeom prst="rect">
            <a:avLst/>
          </a:prstGeom>
          <a:ln w="25400">
            <a:solidFill>
              <a:schemeClr val="tx1"/>
            </a:solidFill>
          </a:ln>
        </p:spPr>
        <p:txBody>
          <a:bodyPr wrap="square">
            <a:spAutoFit/>
          </a:bodyPr>
          <a:lstStyle/>
          <a:p>
            <a:pPr algn="ctr"/>
            <a:endParaRPr lang="pt-PT" sz="1200" dirty="0"/>
          </a:p>
          <a:p>
            <a:pPr algn="ctr"/>
            <a:r>
              <a:rPr lang="pt-PT" sz="1200" dirty="0"/>
              <a:t>Esse é o fim das informações sobre:  </a:t>
            </a:r>
          </a:p>
          <a:p>
            <a:pPr algn="ctr"/>
            <a:r>
              <a:rPr lang="pt-PT" sz="1200" b="1" dirty="0"/>
              <a:t>Introdução à Governança da Internet     </a:t>
            </a:r>
          </a:p>
          <a:p>
            <a:pPr algn="ctr"/>
            <a:endParaRPr lang="pt-PT" sz="1200" dirty="0"/>
          </a:p>
          <a:p>
            <a:pPr algn="ctr"/>
            <a:endParaRPr lang="pt-PT" sz="1200" dirty="0"/>
          </a:p>
          <a:p>
            <a:pPr algn="ctr"/>
            <a:r>
              <a:rPr lang="pt-PT" sz="1200" dirty="0"/>
              <a:t>Próximo tópico: </a:t>
            </a:r>
          </a:p>
          <a:p>
            <a:pPr algn="ctr"/>
            <a:r>
              <a:rPr lang="pt-PT" sz="1200" b="1" dirty="0"/>
              <a:t>Definição de Governança da Internet</a:t>
            </a:r>
          </a:p>
          <a:p>
            <a:pPr algn="ctr"/>
            <a:endParaRPr lang="pt-PT" sz="1200" b="1" dirty="0"/>
          </a:p>
        </p:txBody>
      </p:sp>
    </p:spTree>
    <p:extLst>
      <p:ext uri="{BB962C8B-B14F-4D97-AF65-F5344CB8AC3E}">
        <p14:creationId xmlns:p14="http://schemas.microsoft.com/office/powerpoint/2010/main" val="132751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74AF331-D1CF-DA43-B957-65E12BF05E7F}"/>
              </a:ext>
            </a:extLst>
          </p:cNvPr>
          <p:cNvPicPr>
            <a:picLocks noChangeAspect="1"/>
          </p:cNvPicPr>
          <p:nvPr/>
        </p:nvPicPr>
        <p:blipFill>
          <a:blip r:embed="rId3"/>
          <a:stretch>
            <a:fillRect/>
          </a:stretch>
        </p:blipFill>
        <p:spPr>
          <a:xfrm>
            <a:off x="4681632" y="2308231"/>
            <a:ext cx="4406900" cy="2476500"/>
          </a:xfrm>
          <a:prstGeom prst="rect">
            <a:avLst/>
          </a:prstGeom>
        </p:spPr>
      </p:pic>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5</a:t>
            </a:fld>
            <a:endParaRPr lang="en-GB" altLang="en-US" noProof="0" dirty="0"/>
          </a:p>
        </p:txBody>
      </p:sp>
      <p:sp>
        <p:nvSpPr>
          <p:cNvPr id="7" name="Título 6">
            <a:extLst>
              <a:ext uri="{FF2B5EF4-FFF2-40B4-BE49-F238E27FC236}">
                <a16:creationId xmlns:a16="http://schemas.microsoft.com/office/drawing/2014/main" id="{BE976778-1740-F244-9912-ACDC34FD2850}"/>
              </a:ext>
            </a:extLst>
          </p:cNvPr>
          <p:cNvSpPr>
            <a:spLocks noGrp="1"/>
          </p:cNvSpPr>
          <p:nvPr>
            <p:ph type="title"/>
          </p:nvPr>
        </p:nvSpPr>
        <p:spPr>
          <a:xfrm>
            <a:off x="345828" y="161664"/>
            <a:ext cx="8340972" cy="391517"/>
          </a:xfrm>
        </p:spPr>
        <p:txBody>
          <a:bodyPr>
            <a:noAutofit/>
          </a:bodyPr>
          <a:lstStyle/>
          <a:p>
            <a:pPr algn="l"/>
            <a:r>
              <a:rPr lang="pt-BR" sz="2000" dirty="0">
                <a:solidFill>
                  <a:schemeClr val="tx2">
                    <a:lumMod val="50000"/>
                  </a:schemeClr>
                </a:solidFill>
              </a:rPr>
              <a:t>Definições de Governança da Internet</a:t>
            </a:r>
            <a:endParaRPr lang="pt-BR" sz="3600" dirty="0">
              <a:solidFill>
                <a:schemeClr val="tx2">
                  <a:lumMod val="50000"/>
                </a:schemeClr>
              </a:solidFill>
            </a:endParaRPr>
          </a:p>
        </p:txBody>
      </p:sp>
      <p:sp>
        <p:nvSpPr>
          <p:cNvPr id="17" name="Rectangle 4">
            <a:extLst>
              <a:ext uri="{FF2B5EF4-FFF2-40B4-BE49-F238E27FC236}">
                <a16:creationId xmlns:a16="http://schemas.microsoft.com/office/drawing/2014/main" id="{4B74328E-C2F4-8E4B-8468-E4982E64CA52}"/>
              </a:ext>
            </a:extLst>
          </p:cNvPr>
          <p:cNvSpPr/>
          <p:nvPr/>
        </p:nvSpPr>
        <p:spPr>
          <a:xfrm>
            <a:off x="181162" y="923877"/>
            <a:ext cx="4313208" cy="2123658"/>
          </a:xfrm>
          <a:prstGeom prst="rect">
            <a:avLst/>
          </a:prstGeom>
        </p:spPr>
        <p:txBody>
          <a:bodyPr wrap="square">
            <a:spAutoFit/>
          </a:bodyPr>
          <a:lstStyle/>
          <a:p>
            <a:pPr algn="just"/>
            <a:r>
              <a:rPr lang="pt-PT" sz="1200" dirty="0"/>
              <a:t>Definições nos processos políticos não são apenas uma questão de pedantismo linguístico ou deliberação acadêmica; eles são ferramentas importantes.   </a:t>
            </a:r>
          </a:p>
          <a:p>
            <a:pPr algn="just"/>
            <a:endParaRPr lang="pt-PT" sz="1200" dirty="0"/>
          </a:p>
          <a:p>
            <a:pPr algn="just"/>
            <a:r>
              <a:rPr lang="pt-PT" sz="1200" dirty="0"/>
              <a:t>A maneira como uma questão política é definida afeta a maneira como a política é formada e implementada. Muitas discussões sobre Governança da Internet começam com uma tentativa de defini-la.</a:t>
            </a: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r>
              <a:rPr lang="pt-PT" sz="1200" b="1" dirty="0">
                <a:solidFill>
                  <a:schemeClr val="tx2">
                    <a:lumMod val="60000"/>
                    <a:lumOff val="40000"/>
                  </a:schemeClr>
                </a:solidFill>
              </a:rPr>
              <a:t>Como você definiria a frase Governança da Internet?</a:t>
            </a:r>
          </a:p>
          <a:p>
            <a:pPr algn="just"/>
            <a:endParaRPr lang="en-US"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2" name="CaixaDeTexto 1">
            <a:extLst>
              <a:ext uri="{FF2B5EF4-FFF2-40B4-BE49-F238E27FC236}">
                <a16:creationId xmlns:a16="http://schemas.microsoft.com/office/drawing/2014/main" id="{02C59D82-5643-BF4C-B8DD-D4D1A1E5C42C}"/>
              </a:ext>
            </a:extLst>
          </p:cNvPr>
          <p:cNvSpPr txBox="1"/>
          <p:nvPr/>
        </p:nvSpPr>
        <p:spPr>
          <a:xfrm>
            <a:off x="268192" y="3047535"/>
            <a:ext cx="4148542" cy="276999"/>
          </a:xfrm>
          <a:prstGeom prst="rect">
            <a:avLst/>
          </a:prstGeom>
          <a:noFill/>
          <a:ln>
            <a:solidFill>
              <a:schemeClr val="accent1">
                <a:shade val="95000"/>
                <a:satMod val="105000"/>
              </a:schemeClr>
            </a:solidFill>
          </a:ln>
        </p:spPr>
        <p:txBody>
          <a:bodyPr wrap="square" rtlCol="0">
            <a:spAutoFit/>
          </a:bodyPr>
          <a:lstStyle/>
          <a:p>
            <a:endParaRPr lang="pt-BR" sz="1200" dirty="0"/>
          </a:p>
        </p:txBody>
      </p:sp>
      <p:sp>
        <p:nvSpPr>
          <p:cNvPr id="8" name="Rectangle 4">
            <a:extLst>
              <a:ext uri="{FF2B5EF4-FFF2-40B4-BE49-F238E27FC236}">
                <a16:creationId xmlns:a16="http://schemas.microsoft.com/office/drawing/2014/main" id="{B3F485B6-0A68-4B49-AD24-58E2C726F411}"/>
              </a:ext>
            </a:extLst>
          </p:cNvPr>
          <p:cNvSpPr/>
          <p:nvPr/>
        </p:nvSpPr>
        <p:spPr>
          <a:xfrm>
            <a:off x="4649632" y="923877"/>
            <a:ext cx="4313208" cy="1754326"/>
          </a:xfrm>
          <a:prstGeom prst="rect">
            <a:avLst/>
          </a:prstGeom>
        </p:spPr>
        <p:txBody>
          <a:bodyPr wrap="square">
            <a:spAutoFit/>
          </a:bodyPr>
          <a:lstStyle/>
          <a:p>
            <a:r>
              <a:rPr lang="pt-BR" sz="1200" dirty="0"/>
              <a:t>Diferenças de interpretação do termo </a:t>
            </a:r>
            <a:r>
              <a:rPr lang="pt-BR" sz="1200" b="1" dirty="0">
                <a:solidFill>
                  <a:schemeClr val="tx2">
                    <a:lumMod val="60000"/>
                    <a:lumOff val="40000"/>
                  </a:schemeClr>
                </a:solidFill>
              </a:rPr>
              <a:t>“Governança da Internet” </a:t>
            </a:r>
            <a:r>
              <a:rPr lang="pt-BR" sz="1200" dirty="0"/>
              <a:t>podem ser divididos em dois grupos:</a:t>
            </a:r>
          </a:p>
          <a:p>
            <a:endParaRPr lang="pt-BR" sz="1200" dirty="0"/>
          </a:p>
          <a:p>
            <a:r>
              <a:rPr lang="pt-BR" sz="1600" b="1" dirty="0">
                <a:solidFill>
                  <a:schemeClr val="accent1">
                    <a:lumMod val="75000"/>
                  </a:schemeClr>
                </a:solidFill>
              </a:rPr>
              <a:t>Diferenças Linguísticas</a:t>
            </a:r>
          </a:p>
          <a:p>
            <a:endParaRPr lang="pt-BR" sz="1600" b="1" dirty="0">
              <a:solidFill>
                <a:schemeClr val="accent1">
                  <a:lumMod val="75000"/>
                </a:schemeClr>
              </a:solidFill>
            </a:endParaRPr>
          </a:p>
          <a:p>
            <a:r>
              <a:rPr lang="pt-BR" sz="1600" b="1" dirty="0">
                <a:solidFill>
                  <a:schemeClr val="accent1">
                    <a:lumMod val="75000"/>
                  </a:schemeClr>
                </a:solidFill>
              </a:rPr>
              <a:t>Diferenças no Escopo</a:t>
            </a: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en-US"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spTree>
    <p:extLst>
      <p:ext uri="{BB962C8B-B14F-4D97-AF65-F5344CB8AC3E}">
        <p14:creationId xmlns:p14="http://schemas.microsoft.com/office/powerpoint/2010/main" val="448999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6</a:t>
            </a:fld>
            <a:endParaRPr lang="en-GB" altLang="en-US" noProof="0" dirty="0"/>
          </a:p>
        </p:txBody>
      </p:sp>
      <p:sp>
        <p:nvSpPr>
          <p:cNvPr id="7" name="Título 6">
            <a:extLst>
              <a:ext uri="{FF2B5EF4-FFF2-40B4-BE49-F238E27FC236}">
                <a16:creationId xmlns:a16="http://schemas.microsoft.com/office/drawing/2014/main" id="{BE976778-1740-F244-9912-ACDC34FD2850}"/>
              </a:ext>
            </a:extLst>
          </p:cNvPr>
          <p:cNvSpPr>
            <a:spLocks noGrp="1"/>
          </p:cNvSpPr>
          <p:nvPr>
            <p:ph type="title"/>
          </p:nvPr>
        </p:nvSpPr>
        <p:spPr>
          <a:xfrm>
            <a:off x="345828" y="170290"/>
            <a:ext cx="8340972" cy="391517"/>
          </a:xfrm>
        </p:spPr>
        <p:txBody>
          <a:bodyPr>
            <a:noAutofit/>
          </a:bodyPr>
          <a:lstStyle/>
          <a:p>
            <a:pPr algn="l"/>
            <a:br>
              <a:rPr lang="pt-BR" sz="2000" dirty="0">
                <a:solidFill>
                  <a:schemeClr val="tx2">
                    <a:lumMod val="50000"/>
                  </a:schemeClr>
                </a:solidFill>
              </a:rPr>
            </a:br>
            <a:r>
              <a:rPr lang="pt-BR" sz="2000" dirty="0">
                <a:solidFill>
                  <a:schemeClr val="tx2">
                    <a:lumMod val="50000"/>
                  </a:schemeClr>
                </a:solidFill>
              </a:rPr>
              <a:t>Definições de Governança da Internet</a:t>
            </a:r>
            <a:br>
              <a:rPr lang="pt-BR" sz="2000" dirty="0">
                <a:solidFill>
                  <a:schemeClr val="tx2">
                    <a:lumMod val="50000"/>
                  </a:schemeClr>
                </a:solidFill>
              </a:rPr>
            </a:br>
            <a:r>
              <a:rPr lang="pt-BR" sz="2000" dirty="0">
                <a:solidFill>
                  <a:schemeClr val="tx2">
                    <a:lumMod val="60000"/>
                    <a:lumOff val="40000"/>
                  </a:schemeClr>
                </a:solidFill>
              </a:rPr>
              <a:t>Diferenças Linguísticas</a:t>
            </a:r>
            <a:endParaRPr lang="pt-BR" sz="3600" dirty="0">
              <a:solidFill>
                <a:schemeClr val="tx2">
                  <a:lumMod val="60000"/>
                  <a:lumOff val="40000"/>
                </a:schemeClr>
              </a:solidFill>
            </a:endParaRPr>
          </a:p>
        </p:txBody>
      </p:sp>
      <p:sp>
        <p:nvSpPr>
          <p:cNvPr id="6" name="Rectangle 4">
            <a:extLst>
              <a:ext uri="{FF2B5EF4-FFF2-40B4-BE49-F238E27FC236}">
                <a16:creationId xmlns:a16="http://schemas.microsoft.com/office/drawing/2014/main" id="{AED7B73E-F798-9F4C-BFE1-F30EEE6DEDD6}"/>
              </a:ext>
            </a:extLst>
          </p:cNvPr>
          <p:cNvSpPr/>
          <p:nvPr/>
        </p:nvSpPr>
        <p:spPr>
          <a:xfrm>
            <a:off x="129390" y="923877"/>
            <a:ext cx="6423809" cy="461665"/>
          </a:xfrm>
          <a:prstGeom prst="rect">
            <a:avLst/>
          </a:prstGeom>
        </p:spPr>
        <p:txBody>
          <a:bodyPr wrap="square">
            <a:spAutoFit/>
          </a:bodyPr>
          <a:lstStyle/>
          <a:p>
            <a:r>
              <a:rPr lang="pt-PT" sz="1200" dirty="0"/>
              <a:t>Ambas as partes componentes: </a:t>
            </a:r>
            <a:r>
              <a:rPr lang="pt-PT" sz="1200" b="1" dirty="0">
                <a:solidFill>
                  <a:schemeClr val="tx2">
                    <a:lumMod val="60000"/>
                    <a:lumOff val="40000"/>
                  </a:schemeClr>
                </a:solidFill>
              </a:rPr>
              <a:t>Internet</a:t>
            </a:r>
            <a:r>
              <a:rPr lang="pt-PT" sz="1200" dirty="0"/>
              <a:t> e </a:t>
            </a:r>
            <a:r>
              <a:rPr lang="pt-PT" sz="1200" b="1" dirty="0">
                <a:solidFill>
                  <a:schemeClr val="tx2">
                    <a:lumMod val="60000"/>
                    <a:lumOff val="40000"/>
                  </a:schemeClr>
                </a:solidFill>
              </a:rPr>
              <a:t>governança</a:t>
            </a:r>
            <a:r>
              <a:rPr lang="pt-PT" sz="1200" dirty="0"/>
              <a:t> são o foco de diferentes interpretações.</a:t>
            </a:r>
          </a:p>
          <a:p>
            <a:pPr algn="just"/>
            <a:endParaRPr lang="pt-PT" sz="1200" dirty="0"/>
          </a:p>
        </p:txBody>
      </p:sp>
      <p:sp>
        <p:nvSpPr>
          <p:cNvPr id="17" name="Rectangle 4">
            <a:extLst>
              <a:ext uri="{FF2B5EF4-FFF2-40B4-BE49-F238E27FC236}">
                <a16:creationId xmlns:a16="http://schemas.microsoft.com/office/drawing/2014/main" id="{4B74328E-C2F4-8E4B-8468-E4982E64CA52}"/>
              </a:ext>
            </a:extLst>
          </p:cNvPr>
          <p:cNvSpPr/>
          <p:nvPr/>
        </p:nvSpPr>
        <p:spPr>
          <a:xfrm>
            <a:off x="129390" y="2197160"/>
            <a:ext cx="4313208" cy="3231654"/>
          </a:xfrm>
          <a:prstGeom prst="rect">
            <a:avLst/>
          </a:prstGeom>
        </p:spPr>
        <p:txBody>
          <a:bodyPr wrap="square">
            <a:spAutoFit/>
          </a:bodyPr>
          <a:lstStyle/>
          <a:p>
            <a:pPr algn="just"/>
            <a:r>
              <a:rPr lang="pt-PT" sz="1200" dirty="0"/>
              <a:t>Alguns acreditam que a palavra “Internet” se refere simplesmente à rede e não é ampla o suficiente para cobrir a Revolução Digital, durante a qual a computação digital e a tecnologia de comunicação provocaram mudanças radicais na sociedade. Dois outros termos: </a:t>
            </a:r>
            <a:r>
              <a:rPr lang="pt-PT" sz="1200" b="1" dirty="0">
                <a:solidFill>
                  <a:schemeClr val="tx2">
                    <a:lumMod val="60000"/>
                    <a:lumOff val="40000"/>
                  </a:schemeClr>
                </a:solidFill>
              </a:rPr>
              <a:t>“Sociedade da Informação” </a:t>
            </a:r>
            <a:r>
              <a:rPr lang="pt-PT" sz="1200" dirty="0"/>
              <a:t>e </a:t>
            </a:r>
            <a:r>
              <a:rPr lang="pt-PT" sz="1200" b="1" dirty="0">
                <a:solidFill>
                  <a:schemeClr val="tx2">
                    <a:lumMod val="60000"/>
                    <a:lumOff val="40000"/>
                  </a:schemeClr>
                </a:solidFill>
              </a:rPr>
              <a:t>“Tecnologia da Informação e Comunicação (TIC)”</a:t>
            </a:r>
            <a:r>
              <a:rPr lang="pt-PT" sz="1200" dirty="0"/>
              <a:t> são geralmente apresentados como sendo mais abrangentes. Ao mesmo tempo, no entanto, esses termos também se estendem a áreas que estão além do domínio da Internet - o sistema de telefonia, por exemplo.   </a:t>
            </a:r>
          </a:p>
          <a:p>
            <a:pPr algn="just"/>
            <a:endParaRPr lang="pt-PT" sz="1200" dirty="0"/>
          </a:p>
          <a:p>
            <a:pPr algn="just"/>
            <a:r>
              <a:rPr lang="pt-PT" sz="1200" dirty="0"/>
              <a:t>Um dos argumentos mais convincentes para o uso do termo “Internet” é o crescente uso do Protocolo da Internet. Continuamos a testemunhar a rápida transição das comunicações globais para o uso do TCP / IP como o principal padrão técnico. Como veremos nos módulos subsequentes (História da Internet e Infraestrutura da Internet, Protocolos, Padrões e Sistemas), o TCP/IP é a própria linguagem da Internet.</a:t>
            </a:r>
          </a:p>
        </p:txBody>
      </p:sp>
      <p:sp>
        <p:nvSpPr>
          <p:cNvPr id="8" name="Rectangle 4">
            <a:extLst>
              <a:ext uri="{FF2B5EF4-FFF2-40B4-BE49-F238E27FC236}">
                <a16:creationId xmlns:a16="http://schemas.microsoft.com/office/drawing/2014/main" id="{3F6DEC90-4675-0444-8450-E14B9E736FAD}"/>
              </a:ext>
            </a:extLst>
          </p:cNvPr>
          <p:cNvSpPr/>
          <p:nvPr/>
        </p:nvSpPr>
        <p:spPr>
          <a:xfrm>
            <a:off x="1633981" y="1761302"/>
            <a:ext cx="1304026" cy="276999"/>
          </a:xfrm>
          <a:prstGeom prst="rect">
            <a:avLst/>
          </a:prstGeom>
          <a:solidFill>
            <a:schemeClr val="tx2">
              <a:lumMod val="60000"/>
              <a:lumOff val="40000"/>
            </a:schemeClr>
          </a:solidFill>
        </p:spPr>
        <p:txBody>
          <a:bodyPr wrap="square">
            <a:spAutoFit/>
          </a:bodyPr>
          <a:lstStyle/>
          <a:p>
            <a:pPr algn="ctr"/>
            <a:r>
              <a:rPr lang="pt-PT" sz="1200" dirty="0">
                <a:solidFill>
                  <a:schemeClr val="bg1"/>
                </a:solidFill>
              </a:rPr>
              <a:t>Internet</a:t>
            </a:r>
            <a:endParaRPr lang="en-US" sz="1200" b="1" dirty="0">
              <a:solidFill>
                <a:schemeClr val="bg1"/>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10" name="Rectangle 4">
            <a:extLst>
              <a:ext uri="{FF2B5EF4-FFF2-40B4-BE49-F238E27FC236}">
                <a16:creationId xmlns:a16="http://schemas.microsoft.com/office/drawing/2014/main" id="{5B2D27FF-C0D1-6D48-9FE3-A1F55DAD163A}"/>
              </a:ext>
            </a:extLst>
          </p:cNvPr>
          <p:cNvSpPr/>
          <p:nvPr/>
        </p:nvSpPr>
        <p:spPr>
          <a:xfrm>
            <a:off x="5901186" y="1761302"/>
            <a:ext cx="1304026" cy="276999"/>
          </a:xfrm>
          <a:prstGeom prst="rect">
            <a:avLst/>
          </a:prstGeom>
          <a:solidFill>
            <a:schemeClr val="tx2">
              <a:lumMod val="60000"/>
              <a:lumOff val="40000"/>
            </a:schemeClr>
          </a:solidFill>
        </p:spPr>
        <p:txBody>
          <a:bodyPr wrap="square">
            <a:spAutoFit/>
          </a:bodyPr>
          <a:lstStyle/>
          <a:p>
            <a:pPr algn="ctr"/>
            <a:r>
              <a:rPr lang="pt-PT" sz="1200" dirty="0">
                <a:solidFill>
                  <a:schemeClr val="bg1"/>
                </a:solidFill>
              </a:rPr>
              <a:t>Governança</a:t>
            </a:r>
            <a:endParaRPr lang="en-US" sz="1200" b="1" dirty="0">
              <a:solidFill>
                <a:schemeClr val="bg1"/>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11" name="Rectangle 4">
            <a:extLst>
              <a:ext uri="{FF2B5EF4-FFF2-40B4-BE49-F238E27FC236}">
                <a16:creationId xmlns:a16="http://schemas.microsoft.com/office/drawing/2014/main" id="{6CD5A4B0-1656-CD44-8314-FF63BA4D77B9}"/>
              </a:ext>
            </a:extLst>
          </p:cNvPr>
          <p:cNvSpPr/>
          <p:nvPr/>
        </p:nvSpPr>
        <p:spPr>
          <a:xfrm>
            <a:off x="4516314" y="2197160"/>
            <a:ext cx="4313208" cy="3046988"/>
          </a:xfrm>
          <a:prstGeom prst="rect">
            <a:avLst/>
          </a:prstGeom>
        </p:spPr>
        <p:txBody>
          <a:bodyPr wrap="square">
            <a:spAutoFit/>
          </a:bodyPr>
          <a:lstStyle/>
          <a:p>
            <a:pPr algn="just"/>
            <a:r>
              <a:rPr lang="pt-PT" sz="1200" dirty="0"/>
              <a:t>A segunda parte do termo - a palavra “governança” - foi objeto de controvérsia em debates relacionados a políticas, especialmente durante a Cúpula Mundial das Nações Unidas sobre a Sociedade da Informação (WSIS), realizada em Genebra, em 2003, e depois em </a:t>
            </a:r>
            <a:r>
              <a:rPr lang="pt-PT" sz="1200" dirty="0" err="1"/>
              <a:t>Tunis</a:t>
            </a:r>
            <a:r>
              <a:rPr lang="pt-PT" sz="1200" dirty="0"/>
              <a:t>, em 2005.</a:t>
            </a:r>
            <a:r>
              <a:rPr lang="pt-PT" sz="1200" baseline="30000" dirty="0"/>
              <a:t>[1]</a:t>
            </a:r>
            <a:r>
              <a:rPr lang="pt-PT" sz="1200" dirty="0"/>
              <a:t>   </a:t>
            </a:r>
          </a:p>
          <a:p>
            <a:pPr algn="just"/>
            <a:endParaRPr lang="pt-PT" sz="1200" dirty="0"/>
          </a:p>
          <a:p>
            <a:pPr algn="just"/>
            <a:r>
              <a:rPr lang="pt-PT" sz="1200" b="1" dirty="0">
                <a:solidFill>
                  <a:schemeClr val="tx2">
                    <a:lumMod val="60000"/>
                    <a:lumOff val="40000"/>
                  </a:schemeClr>
                </a:solidFill>
              </a:rPr>
              <a:t>Uma razão para a controvérsia foi um equívoco inicial de algumas partes interessadas do governo de que a palavra “governança” sempre implica o envolvimento dos governos.  </a:t>
            </a:r>
          </a:p>
          <a:p>
            <a:pPr algn="just"/>
            <a:endParaRPr lang="pt-PT" sz="1200" dirty="0"/>
          </a:p>
          <a:p>
            <a:pPr algn="just"/>
            <a:r>
              <a:rPr lang="pt-PT" sz="1200" dirty="0"/>
              <a:t> Uma vez que o termo Governança da Internet foi introduzido no processo da WSIS, muitos países o vincularam ao conceito de governo. Uma das consequências dessa abordagem foi a crença de que as questões de Governança da Internet deveriam ser tratadas no nível intergovernamental, com apenas uma participação limitada de outros atores, principalmente não estatais. </a:t>
            </a:r>
            <a:r>
              <a:rPr lang="pt-PT" sz="1200" baseline="30000" dirty="0"/>
              <a:t>[2]</a:t>
            </a:r>
          </a:p>
        </p:txBody>
      </p:sp>
    </p:spTree>
    <p:extLst>
      <p:ext uri="{BB962C8B-B14F-4D97-AF65-F5344CB8AC3E}">
        <p14:creationId xmlns:p14="http://schemas.microsoft.com/office/powerpoint/2010/main" val="2743799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7</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181162" y="923877"/>
            <a:ext cx="4313208" cy="1384995"/>
          </a:xfrm>
          <a:prstGeom prst="rect">
            <a:avLst/>
          </a:prstGeom>
        </p:spPr>
        <p:txBody>
          <a:bodyPr wrap="square">
            <a:spAutoFit/>
          </a:bodyPr>
          <a:lstStyle/>
          <a:p>
            <a:pPr algn="just"/>
            <a:r>
              <a:rPr lang="pt-PT" sz="1200" b="1" dirty="0">
                <a:solidFill>
                  <a:schemeClr val="tx2">
                    <a:lumMod val="60000"/>
                    <a:lumOff val="40000"/>
                  </a:schemeClr>
                </a:solidFill>
              </a:rPr>
              <a:t>Quais foram as principais razões para essa confusão semântica?   </a:t>
            </a:r>
          </a:p>
          <a:p>
            <a:pPr algn="just"/>
            <a:endParaRPr lang="pt-PT" sz="1200" dirty="0"/>
          </a:p>
          <a:p>
            <a:pPr algn="just"/>
            <a:r>
              <a:rPr lang="pt-PT" sz="1200" dirty="0"/>
              <a:t>As palavras soam iguais, mas também são entendidas como tendo significados diferentes. Dito isso, definir o que significa ”governança” fica ainda mais complicado quando a palavra é usada em outros idiomas além do inglês.</a:t>
            </a:r>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en-US"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6" name="Rectangle 4">
            <a:extLst>
              <a:ext uri="{FF2B5EF4-FFF2-40B4-BE49-F238E27FC236}">
                <a16:creationId xmlns:a16="http://schemas.microsoft.com/office/drawing/2014/main" id="{BF66F6EB-3A00-9941-921C-30D9294B9C6A}"/>
              </a:ext>
            </a:extLst>
          </p:cNvPr>
          <p:cNvSpPr/>
          <p:nvPr/>
        </p:nvSpPr>
        <p:spPr>
          <a:xfrm>
            <a:off x="4767539" y="923877"/>
            <a:ext cx="4313208" cy="830997"/>
          </a:xfrm>
          <a:prstGeom prst="rect">
            <a:avLst/>
          </a:prstGeom>
        </p:spPr>
        <p:txBody>
          <a:bodyPr wrap="square">
            <a:spAutoFit/>
          </a:bodyPr>
          <a:lstStyle/>
          <a:p>
            <a:pPr algn="just"/>
            <a:r>
              <a:rPr lang="pt-PT" sz="1200" dirty="0"/>
              <a:t>Como pode ser observado, há uma discrepância entre o entendimento principalmente anglo-saxão do termo governança e a maneira como ele é entendido e usado em outras línguas e culturas.</a:t>
            </a: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a:solidFill>
                  <a:schemeClr val="tx2">
                    <a:lumMod val="50000"/>
                  </a:schemeClr>
                </a:solidFill>
              </a:rPr>
            </a:br>
            <a:r>
              <a:rPr lang="pt-BR" sz="2000">
                <a:solidFill>
                  <a:schemeClr val="tx2">
                    <a:lumMod val="50000"/>
                  </a:schemeClr>
                </a:solidFill>
              </a:rPr>
              <a:t>Definições de Governança da Internet</a:t>
            </a:r>
            <a:br>
              <a:rPr lang="pt-BR" sz="2000">
                <a:solidFill>
                  <a:schemeClr val="tx2">
                    <a:lumMod val="50000"/>
                  </a:schemeClr>
                </a:solidFill>
              </a:rPr>
            </a:br>
            <a:r>
              <a:rPr lang="pt-BR" sz="2000">
                <a:solidFill>
                  <a:schemeClr val="tx2">
                    <a:lumMod val="60000"/>
                    <a:lumOff val="40000"/>
                  </a:schemeClr>
                </a:solidFill>
              </a:rPr>
              <a:t>Diferenças Linguísticas</a:t>
            </a:r>
            <a:endParaRPr lang="pt-BR" sz="3600" dirty="0">
              <a:solidFill>
                <a:schemeClr val="tx2">
                  <a:lumMod val="60000"/>
                  <a:lumOff val="40000"/>
                </a:schemeClr>
              </a:solidFill>
            </a:endParaRPr>
          </a:p>
        </p:txBody>
      </p:sp>
      <p:sp>
        <p:nvSpPr>
          <p:cNvPr id="11" name="Rectangle 4">
            <a:extLst>
              <a:ext uri="{FF2B5EF4-FFF2-40B4-BE49-F238E27FC236}">
                <a16:creationId xmlns:a16="http://schemas.microsoft.com/office/drawing/2014/main" id="{373A9E7F-109A-2A45-883D-C460C1B45C1D}"/>
              </a:ext>
            </a:extLst>
          </p:cNvPr>
          <p:cNvSpPr/>
          <p:nvPr/>
        </p:nvSpPr>
        <p:spPr>
          <a:xfrm>
            <a:off x="4767539" y="3922994"/>
            <a:ext cx="4313208" cy="830997"/>
          </a:xfrm>
          <a:prstGeom prst="rect">
            <a:avLst/>
          </a:prstGeom>
        </p:spPr>
        <p:txBody>
          <a:bodyPr wrap="square">
            <a:spAutoFit/>
          </a:bodyPr>
          <a:lstStyle/>
          <a:p>
            <a:pPr algn="just"/>
            <a:r>
              <a:rPr lang="pt-BR" sz="1200" dirty="0"/>
              <a:t>Tais considerações linguísticas podem ajudar a explicar por que muitas delegações na WSIS vincularam a questão da 'Governança da Internet' ao 'setor público' e centraram suas deliberações, pelo menos inicialmente, na necessidade de intervenção do governo.</a:t>
            </a:r>
          </a:p>
        </p:txBody>
      </p:sp>
      <p:pic>
        <p:nvPicPr>
          <p:cNvPr id="9" name="Imagem 8">
            <a:extLst>
              <a:ext uri="{FF2B5EF4-FFF2-40B4-BE49-F238E27FC236}">
                <a16:creationId xmlns:a16="http://schemas.microsoft.com/office/drawing/2014/main" id="{FDFDC238-19B9-FC40-BAFC-90D3C45B1430}"/>
              </a:ext>
            </a:extLst>
          </p:cNvPr>
          <p:cNvPicPr>
            <a:picLocks noChangeAspect="1"/>
          </p:cNvPicPr>
          <p:nvPr/>
        </p:nvPicPr>
        <p:blipFill>
          <a:blip r:embed="rId3"/>
          <a:stretch>
            <a:fillRect/>
          </a:stretch>
        </p:blipFill>
        <p:spPr>
          <a:xfrm>
            <a:off x="4968515" y="2130645"/>
            <a:ext cx="3911256" cy="1264834"/>
          </a:xfrm>
          <a:prstGeom prst="rect">
            <a:avLst/>
          </a:prstGeom>
        </p:spPr>
      </p:pic>
      <p:pic>
        <p:nvPicPr>
          <p:cNvPr id="16" name="Imagem 15">
            <a:extLst>
              <a:ext uri="{FF2B5EF4-FFF2-40B4-BE49-F238E27FC236}">
                <a16:creationId xmlns:a16="http://schemas.microsoft.com/office/drawing/2014/main" id="{C222E2C8-03F0-604E-9CB8-B8C586F2EE68}"/>
              </a:ext>
            </a:extLst>
          </p:cNvPr>
          <p:cNvPicPr>
            <a:picLocks noChangeAspect="1"/>
          </p:cNvPicPr>
          <p:nvPr/>
        </p:nvPicPr>
        <p:blipFill>
          <a:blip r:embed="rId4"/>
          <a:stretch>
            <a:fillRect/>
          </a:stretch>
        </p:blipFill>
        <p:spPr>
          <a:xfrm>
            <a:off x="0" y="2840013"/>
            <a:ext cx="1600200" cy="1384300"/>
          </a:xfrm>
          <a:prstGeom prst="rect">
            <a:avLst/>
          </a:prstGeom>
        </p:spPr>
      </p:pic>
      <p:sp>
        <p:nvSpPr>
          <p:cNvPr id="18" name="Rectangle 4">
            <a:extLst>
              <a:ext uri="{FF2B5EF4-FFF2-40B4-BE49-F238E27FC236}">
                <a16:creationId xmlns:a16="http://schemas.microsoft.com/office/drawing/2014/main" id="{F05F2683-EA31-1348-80B6-7E6D99E683E8}"/>
              </a:ext>
            </a:extLst>
          </p:cNvPr>
          <p:cNvSpPr/>
          <p:nvPr/>
        </p:nvSpPr>
        <p:spPr>
          <a:xfrm>
            <a:off x="1280095" y="3116664"/>
            <a:ext cx="3291905" cy="830997"/>
          </a:xfrm>
          <a:prstGeom prst="rect">
            <a:avLst/>
          </a:prstGeom>
        </p:spPr>
        <p:txBody>
          <a:bodyPr wrap="square">
            <a:spAutoFit/>
          </a:bodyPr>
          <a:lstStyle/>
          <a:p>
            <a:pPr algn="just"/>
            <a:r>
              <a:rPr lang="pt-BR" sz="1200" dirty="0"/>
              <a:t>Em Português, segue </a:t>
            </a:r>
            <a:r>
              <a:rPr lang="pt-PT" sz="1200" dirty="0"/>
              <a:t>um padrão semelhante ao se referir ao setor público e ao governo (gestão pública e administração pública). </a:t>
            </a:r>
            <a:r>
              <a:rPr lang="pt-PT" sz="1200" baseline="30000" dirty="0"/>
              <a:t>[3]</a:t>
            </a:r>
          </a:p>
          <a:p>
            <a:pPr algn="just"/>
            <a:r>
              <a:rPr lang="pt-BR" sz="1200" dirty="0"/>
              <a:t> </a:t>
            </a:r>
          </a:p>
        </p:txBody>
      </p:sp>
    </p:spTree>
    <p:extLst>
      <p:ext uri="{BB962C8B-B14F-4D97-AF65-F5344CB8AC3E}">
        <p14:creationId xmlns:p14="http://schemas.microsoft.com/office/powerpoint/2010/main" val="2152711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8</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181162" y="923877"/>
            <a:ext cx="4313208" cy="4154984"/>
          </a:xfrm>
          <a:prstGeom prst="rect">
            <a:avLst/>
          </a:prstGeom>
        </p:spPr>
        <p:txBody>
          <a:bodyPr wrap="square">
            <a:spAutoFit/>
          </a:bodyPr>
          <a:lstStyle/>
          <a:p>
            <a:pPr algn="just"/>
            <a:r>
              <a:rPr lang="pt-PT" sz="1200" dirty="0"/>
              <a:t>Embora as definições de governança da Internet possam variar bastante, elas geralmente compreendem, em menor ou maior grau, dois elementos:   </a:t>
            </a:r>
          </a:p>
          <a:p>
            <a:pPr algn="just"/>
            <a:endParaRPr lang="pt-PT" sz="1200" dirty="0"/>
          </a:p>
          <a:p>
            <a:pPr marL="171450" indent="-171450" algn="just">
              <a:buFont typeface="Arial" panose="020B0604020202020204" pitchFamily="34" charset="0"/>
              <a:buChar char="•"/>
            </a:pPr>
            <a:r>
              <a:rPr lang="pt-PT" sz="1200" dirty="0"/>
              <a:t>o funcionamento da </a:t>
            </a:r>
            <a:r>
              <a:rPr lang="pt-PT" sz="1200" b="1" dirty="0">
                <a:solidFill>
                  <a:schemeClr val="tx2">
                    <a:lumMod val="60000"/>
                    <a:lumOff val="40000"/>
                  </a:schemeClr>
                </a:solidFill>
              </a:rPr>
              <a:t>infraestrutura técnica </a:t>
            </a:r>
            <a:r>
              <a:rPr lang="pt-PT" sz="1200" dirty="0"/>
              <a:t>da Internet, incluindo numeração de Protocolo da Internet, nomes de domínio, protocolos da Internet e servidores raiz;</a:t>
            </a:r>
          </a:p>
          <a:p>
            <a:pPr marL="171450" indent="-171450" algn="just">
              <a:buFont typeface="Arial" panose="020B0604020202020204" pitchFamily="34" charset="0"/>
              <a:buChar char="•"/>
            </a:pPr>
            <a:endParaRPr lang="pt-PT" sz="1200" dirty="0"/>
          </a:p>
          <a:p>
            <a:pPr marL="171450" indent="-171450" algn="just">
              <a:buFont typeface="Arial" panose="020B0604020202020204" pitchFamily="34" charset="0"/>
              <a:buChar char="•"/>
            </a:pPr>
            <a:r>
              <a:rPr lang="pt-PT" sz="1200" dirty="0"/>
              <a:t> e o impacto da Internet na sociedade, geralmente descrito como </a:t>
            </a:r>
            <a:r>
              <a:rPr lang="pt-PT" sz="1200" b="1" dirty="0">
                <a:solidFill>
                  <a:schemeClr val="tx2">
                    <a:lumMod val="60000"/>
                    <a:lumOff val="40000"/>
                  </a:schemeClr>
                </a:solidFill>
              </a:rPr>
              <a:t>“questões de políticas públicas”</a:t>
            </a:r>
            <a:r>
              <a:rPr lang="pt-PT" sz="1200" dirty="0"/>
              <a:t>, incluindo controle de conteúdo, cibercrime e propriedade intelectual.   </a:t>
            </a:r>
          </a:p>
          <a:p>
            <a:pPr marL="171450" indent="-171450" algn="just">
              <a:buFont typeface="Arial" panose="020B0604020202020204" pitchFamily="34" charset="0"/>
              <a:buChar char="•"/>
            </a:pPr>
            <a:endParaRPr lang="pt-PT" sz="1200" dirty="0"/>
          </a:p>
          <a:p>
            <a:pPr algn="just"/>
            <a:r>
              <a:rPr lang="pt-PT" sz="1200" dirty="0"/>
              <a:t>Aqui estão alguns exemplos de definições que se concentram amplamente no elemento de infraestrutura técnica:</a:t>
            </a: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r>
              <a:rPr lang="pt-PT" sz="1200" dirty="0"/>
              <a:t>	</a:t>
            </a:r>
          </a:p>
          <a:p>
            <a:endParaRPr lang="pt-PT" sz="1200" dirty="0"/>
          </a:p>
          <a:p>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r>
              <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rPr>
              <a:t>	</a:t>
            </a:r>
            <a:endParaRPr lang="en-US"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6" name="Rectangle 4">
            <a:extLst>
              <a:ext uri="{FF2B5EF4-FFF2-40B4-BE49-F238E27FC236}">
                <a16:creationId xmlns:a16="http://schemas.microsoft.com/office/drawing/2014/main" id="{BF66F6EB-3A00-9941-921C-30D9294B9C6A}"/>
              </a:ext>
            </a:extLst>
          </p:cNvPr>
          <p:cNvSpPr/>
          <p:nvPr/>
        </p:nvSpPr>
        <p:spPr>
          <a:xfrm>
            <a:off x="4767539" y="923877"/>
            <a:ext cx="4313208" cy="3785652"/>
          </a:xfrm>
          <a:prstGeom prst="rect">
            <a:avLst/>
          </a:prstGeom>
        </p:spPr>
        <p:txBody>
          <a:bodyPr wrap="square">
            <a:spAutoFit/>
          </a:bodyPr>
          <a:lstStyle/>
          <a:p>
            <a:r>
              <a:rPr lang="pt-PT" sz="1200" dirty="0"/>
              <a:t>“Quando as pessoas falam em governança da Internet, referem-se fundamentalmente à administração e gerenciamento de nomes de domínio, endereços da Internet (números IP e números autônomos), à coordenação de </a:t>
            </a:r>
            <a:r>
              <a:rPr lang="pt-PT" sz="1200" dirty="0" err="1"/>
              <a:t>aspectos</a:t>
            </a:r>
            <a:r>
              <a:rPr lang="pt-PT" sz="1200" dirty="0"/>
              <a:t> técnicos e à definição de parâmetros técnicos para a operação do sistema de nomes de domínio e servidores raiz. </a:t>
            </a:r>
            <a:r>
              <a:rPr lang="pt-PT" sz="1200" baseline="30000" dirty="0"/>
              <a:t>[5]</a:t>
            </a:r>
            <a:r>
              <a:rPr lang="pt-PT" sz="1200" dirty="0"/>
              <a:t>”</a:t>
            </a:r>
          </a:p>
          <a:p>
            <a:endParaRPr lang="pt-PT" sz="1200" dirty="0"/>
          </a:p>
          <a:p>
            <a:endParaRPr lang="pt-PT" sz="1200" dirty="0"/>
          </a:p>
          <a:p>
            <a:endParaRPr lang="pt-PT" sz="1200" dirty="0"/>
          </a:p>
          <a:p>
            <a:endParaRPr lang="pt-PT" sz="1200" dirty="0"/>
          </a:p>
          <a:p>
            <a:r>
              <a:rPr lang="pt-PT" sz="1200" dirty="0"/>
              <a:t>“O termo “Governança da Internet”, embora indefinido, vago e parcialmente confuso, representa principalmente o gerenciamento técnico global dos principais recursos da Internet: nomes de domínio, endereços IP, protocolos da Internet e o sistema de servidores raiz. </a:t>
            </a:r>
            <a:r>
              <a:rPr lang="pt-PT" sz="1200" baseline="30000" dirty="0"/>
              <a:t>[6]</a:t>
            </a:r>
            <a:r>
              <a:rPr lang="pt-PT" sz="1200" dirty="0"/>
              <a:t>”</a:t>
            </a:r>
          </a:p>
          <a:p>
            <a:endParaRPr lang="pt-PT" sz="1200" dirty="0"/>
          </a:p>
          <a:p>
            <a:endParaRPr lang="pt-PT" sz="1200" dirty="0"/>
          </a:p>
          <a:p>
            <a:endParaRPr lang="pt-PT" sz="1200" dirty="0"/>
          </a:p>
          <a:p>
            <a:endParaRPr lang="pt-PT" sz="1200" dirty="0"/>
          </a:p>
          <a:p>
            <a:endParaRPr lang="pt-PT" sz="1200" dirty="0"/>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Definições de Governança da Internet</a:t>
            </a:r>
            <a:br>
              <a:rPr lang="pt-BR" sz="2000" dirty="0">
                <a:solidFill>
                  <a:schemeClr val="tx2">
                    <a:lumMod val="50000"/>
                  </a:schemeClr>
                </a:solidFill>
              </a:rPr>
            </a:br>
            <a:r>
              <a:rPr lang="pt-BR" sz="2000" dirty="0">
                <a:solidFill>
                  <a:schemeClr val="tx2">
                    <a:lumMod val="60000"/>
                    <a:lumOff val="40000"/>
                  </a:schemeClr>
                </a:solidFill>
              </a:rPr>
              <a:t>Diferenças no Escopo</a:t>
            </a:r>
            <a:endParaRPr lang="pt-BR" sz="3600" dirty="0">
              <a:solidFill>
                <a:schemeClr val="tx2">
                  <a:lumMod val="60000"/>
                  <a:lumOff val="40000"/>
                </a:schemeClr>
              </a:solidFill>
            </a:endParaRPr>
          </a:p>
        </p:txBody>
      </p:sp>
      <p:sp>
        <p:nvSpPr>
          <p:cNvPr id="8" name="Rectangle 4">
            <a:extLst>
              <a:ext uri="{FF2B5EF4-FFF2-40B4-BE49-F238E27FC236}">
                <a16:creationId xmlns:a16="http://schemas.microsoft.com/office/drawing/2014/main" id="{A9675136-9236-D449-9FAE-F99240B51CB6}"/>
              </a:ext>
            </a:extLst>
          </p:cNvPr>
          <p:cNvSpPr/>
          <p:nvPr/>
        </p:nvSpPr>
        <p:spPr>
          <a:xfrm>
            <a:off x="457200" y="4609934"/>
            <a:ext cx="3959526" cy="830997"/>
          </a:xfrm>
          <a:prstGeom prst="rect">
            <a:avLst/>
          </a:prstGeom>
        </p:spPr>
        <p:txBody>
          <a:bodyPr wrap="square">
            <a:spAutoFit/>
          </a:bodyPr>
          <a:lstStyle/>
          <a:p>
            <a:r>
              <a:rPr lang="pt-PT" sz="1200" dirty="0"/>
              <a:t>“[Governança da Internet] refere-se, essencialmente, ao desenvolvimento de protocolos compartilhados, acordos sobre padrões e atribuições de nomes e endereços da Internet. </a:t>
            </a:r>
            <a:r>
              <a:rPr lang="pt-PT" sz="1200" baseline="30000" dirty="0"/>
              <a:t>[4]</a:t>
            </a:r>
            <a:r>
              <a:rPr lang="pt-PT" sz="1200" dirty="0"/>
              <a:t>”</a:t>
            </a:r>
          </a:p>
        </p:txBody>
      </p:sp>
    </p:spTree>
    <p:extLst>
      <p:ext uri="{BB962C8B-B14F-4D97-AF65-F5344CB8AC3E}">
        <p14:creationId xmlns:p14="http://schemas.microsoft.com/office/powerpoint/2010/main" val="1577494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FF2E0-EF0B-C449-ACB5-3725EF4B1386}"/>
              </a:ext>
            </a:extLst>
          </p:cNvPr>
          <p:cNvSpPr>
            <a:spLocks noGrp="1"/>
          </p:cNvSpPr>
          <p:nvPr>
            <p:ph type="sldNum" sz="quarter" idx="11"/>
          </p:nvPr>
        </p:nvSpPr>
        <p:spPr/>
        <p:txBody>
          <a:bodyPr/>
          <a:lstStyle/>
          <a:p>
            <a:fld id="{F49E1E4A-834C-074E-9FF0-961A1F8067B6}" type="slidenum">
              <a:rPr lang="en-GB" altLang="en-US" noProof="0" smtClean="0"/>
              <a:pPr/>
              <a:t>9</a:t>
            </a:fld>
            <a:endParaRPr lang="en-GB" altLang="en-US" noProof="0" dirty="0"/>
          </a:p>
        </p:txBody>
      </p:sp>
      <p:sp>
        <p:nvSpPr>
          <p:cNvPr id="17" name="Rectangle 4">
            <a:extLst>
              <a:ext uri="{FF2B5EF4-FFF2-40B4-BE49-F238E27FC236}">
                <a16:creationId xmlns:a16="http://schemas.microsoft.com/office/drawing/2014/main" id="{4B74328E-C2F4-8E4B-8468-E4982E64CA52}"/>
              </a:ext>
            </a:extLst>
          </p:cNvPr>
          <p:cNvSpPr/>
          <p:nvPr/>
        </p:nvSpPr>
        <p:spPr>
          <a:xfrm>
            <a:off x="103518" y="2383928"/>
            <a:ext cx="4313208" cy="1569660"/>
          </a:xfrm>
          <a:prstGeom prst="rect">
            <a:avLst/>
          </a:prstGeom>
        </p:spPr>
        <p:txBody>
          <a:bodyPr wrap="square">
            <a:spAutoFit/>
          </a:bodyPr>
          <a:lstStyle/>
          <a:p>
            <a:pPr algn="just"/>
            <a:r>
              <a:rPr lang="pt-PT" sz="1200" dirty="0"/>
              <a:t>Em 2005, o WSIS adotou uma definição de trabalho com um escopo mais amplo: </a:t>
            </a:r>
            <a:r>
              <a:rPr lang="pt-PT" sz="1200" baseline="30000" dirty="0"/>
              <a:t>[7]</a:t>
            </a:r>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r>
              <a:rPr lang="pt-PT" sz="1200" dirty="0"/>
              <a:t>	</a:t>
            </a:r>
          </a:p>
          <a:p>
            <a:endParaRPr lang="pt-PT" sz="1200" dirty="0"/>
          </a:p>
          <a:p>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r>
              <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rPr>
              <a:t>	</a:t>
            </a:r>
            <a:endParaRPr lang="en-US"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sp>
        <p:nvSpPr>
          <p:cNvPr id="6" name="Rectangle 4">
            <a:extLst>
              <a:ext uri="{FF2B5EF4-FFF2-40B4-BE49-F238E27FC236}">
                <a16:creationId xmlns:a16="http://schemas.microsoft.com/office/drawing/2014/main" id="{BF66F6EB-3A00-9941-921C-30D9294B9C6A}"/>
              </a:ext>
            </a:extLst>
          </p:cNvPr>
          <p:cNvSpPr/>
          <p:nvPr/>
        </p:nvSpPr>
        <p:spPr>
          <a:xfrm>
            <a:off x="4767539" y="923877"/>
            <a:ext cx="4313208" cy="2492990"/>
          </a:xfrm>
          <a:prstGeom prst="rect">
            <a:avLst/>
          </a:prstGeom>
        </p:spPr>
        <p:txBody>
          <a:bodyPr wrap="square">
            <a:spAutoFit/>
          </a:bodyPr>
          <a:lstStyle/>
          <a:p>
            <a:pPr algn="just"/>
            <a:r>
              <a:rPr lang="pt-PT" sz="1200" dirty="0"/>
              <a:t>Embora o elemento de múltiplas partes interessadas da definição da WSIS não estivesse em questão, a frase </a:t>
            </a:r>
            <a:r>
              <a:rPr lang="pt-PT" sz="1200" b="1" dirty="0">
                <a:solidFill>
                  <a:schemeClr val="tx2">
                    <a:lumMod val="60000"/>
                    <a:lumOff val="40000"/>
                  </a:schemeClr>
                </a:solidFill>
              </a:rPr>
              <a:t>“em seus </a:t>
            </a:r>
            <a:r>
              <a:rPr lang="pt-PT" sz="1200" b="1" dirty="0" err="1">
                <a:solidFill>
                  <a:schemeClr val="tx2">
                    <a:lumMod val="60000"/>
                    <a:lumOff val="40000"/>
                  </a:schemeClr>
                </a:solidFill>
              </a:rPr>
              <a:t>respectivos</a:t>
            </a:r>
            <a:r>
              <a:rPr lang="pt-PT" sz="1200" b="1" dirty="0">
                <a:solidFill>
                  <a:schemeClr val="tx2">
                    <a:lumMod val="60000"/>
                    <a:lumOff val="40000"/>
                  </a:schemeClr>
                </a:solidFill>
              </a:rPr>
              <a:t> papéis” </a:t>
            </a:r>
            <a:r>
              <a:rPr lang="pt-PT" sz="1200" dirty="0"/>
              <a:t>era - para muitos participantes do WSIS, não estava claro quais eram esses papéis ou como eles seriam acordados.     </a:t>
            </a:r>
          </a:p>
          <a:p>
            <a:pPr algn="just"/>
            <a:endParaRPr lang="pt-PT" sz="1200" dirty="0"/>
          </a:p>
          <a:p>
            <a:pPr algn="just"/>
            <a:endParaRPr lang="pt-PT" sz="1200" dirty="0"/>
          </a:p>
          <a:p>
            <a:pPr algn="just"/>
            <a:r>
              <a:rPr lang="pt-PT" sz="1200" dirty="0"/>
              <a:t>Eventualmente, a definição tornou-se amplamente usada.  </a:t>
            </a:r>
          </a:p>
          <a:p>
            <a:pPr algn="just"/>
            <a:endParaRPr lang="pt-PT" sz="1200" dirty="0"/>
          </a:p>
          <a:p>
            <a:pPr algn="just"/>
            <a:r>
              <a:rPr lang="pt-PT" sz="1200" dirty="0"/>
              <a:t>No entanto, o debate sobre os papéis e responsabilidades das diferentes partes interessadas na Governança da Internet continua: Ele passou para a interpretação de </a:t>
            </a:r>
            <a:r>
              <a:rPr lang="pt-PT" sz="1200" b="1" dirty="0">
                <a:solidFill>
                  <a:schemeClr val="tx2">
                    <a:lumMod val="60000"/>
                    <a:lumOff val="40000"/>
                  </a:schemeClr>
                </a:solidFill>
              </a:rPr>
              <a:t>“Cooperação Aprimorada”</a:t>
            </a:r>
            <a:r>
              <a:rPr lang="pt-PT" sz="1200" dirty="0"/>
              <a:t>, outro de um dos termos importantes discutidos durante a WSIS em 2005.</a:t>
            </a:r>
          </a:p>
        </p:txBody>
      </p:sp>
      <p:sp>
        <p:nvSpPr>
          <p:cNvPr id="10" name="Título 6">
            <a:extLst>
              <a:ext uri="{FF2B5EF4-FFF2-40B4-BE49-F238E27FC236}">
                <a16:creationId xmlns:a16="http://schemas.microsoft.com/office/drawing/2014/main" id="{3C0944F3-F0D3-B44F-9AFB-C4CB9EF84109}"/>
              </a:ext>
            </a:extLst>
          </p:cNvPr>
          <p:cNvSpPr txBox="1">
            <a:spLocks/>
          </p:cNvSpPr>
          <p:nvPr/>
        </p:nvSpPr>
        <p:spPr>
          <a:xfrm>
            <a:off x="345828" y="170290"/>
            <a:ext cx="8340972" cy="391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pt-BR" sz="2000" dirty="0">
                <a:solidFill>
                  <a:schemeClr val="tx2">
                    <a:lumMod val="50000"/>
                  </a:schemeClr>
                </a:solidFill>
              </a:rPr>
            </a:br>
            <a:r>
              <a:rPr lang="pt-BR" sz="2000" dirty="0">
                <a:solidFill>
                  <a:schemeClr val="tx2">
                    <a:lumMod val="50000"/>
                  </a:schemeClr>
                </a:solidFill>
              </a:rPr>
              <a:t>Definições de Governança da Internet</a:t>
            </a:r>
            <a:br>
              <a:rPr lang="pt-BR" sz="2000" dirty="0">
                <a:solidFill>
                  <a:schemeClr val="tx2">
                    <a:lumMod val="50000"/>
                  </a:schemeClr>
                </a:solidFill>
              </a:rPr>
            </a:br>
            <a:r>
              <a:rPr lang="pt-BR" sz="2000" dirty="0">
                <a:solidFill>
                  <a:schemeClr val="tx2">
                    <a:lumMod val="60000"/>
                    <a:lumOff val="40000"/>
                  </a:schemeClr>
                </a:solidFill>
              </a:rPr>
              <a:t>Diferenças no Escopo</a:t>
            </a:r>
            <a:endParaRPr lang="pt-BR" sz="3600" dirty="0">
              <a:solidFill>
                <a:schemeClr val="tx2">
                  <a:lumMod val="60000"/>
                  <a:lumOff val="40000"/>
                </a:schemeClr>
              </a:solidFill>
            </a:endParaRPr>
          </a:p>
        </p:txBody>
      </p:sp>
      <p:sp>
        <p:nvSpPr>
          <p:cNvPr id="8" name="Rectangle 4">
            <a:extLst>
              <a:ext uri="{FF2B5EF4-FFF2-40B4-BE49-F238E27FC236}">
                <a16:creationId xmlns:a16="http://schemas.microsoft.com/office/drawing/2014/main" id="{A9675136-9236-D449-9FAE-F99240B51CB6}"/>
              </a:ext>
            </a:extLst>
          </p:cNvPr>
          <p:cNvSpPr/>
          <p:nvPr/>
        </p:nvSpPr>
        <p:spPr>
          <a:xfrm>
            <a:off x="692457" y="3074097"/>
            <a:ext cx="3116063" cy="1384995"/>
          </a:xfrm>
          <a:prstGeom prst="rect">
            <a:avLst/>
          </a:prstGeom>
        </p:spPr>
        <p:txBody>
          <a:bodyPr wrap="square">
            <a:spAutoFit/>
          </a:bodyPr>
          <a:lstStyle/>
          <a:p>
            <a:r>
              <a:rPr lang="pt-PT" sz="1200" dirty="0"/>
              <a:t>“Governança da Internet é o desenvolvimento e aplicação pelos Governos, pelo setor privado e pela sociedade civil, em seus </a:t>
            </a:r>
            <a:r>
              <a:rPr lang="pt-PT" sz="1200" dirty="0" err="1"/>
              <a:t>respectivos</a:t>
            </a:r>
            <a:r>
              <a:rPr lang="pt-PT" sz="1200" dirty="0"/>
              <a:t> papéis, de princípios, normas, regras, procedimentos, processos de tomada de decisão e programas compartilhados que moldam a evolução e o uso da Internet.”</a:t>
            </a:r>
          </a:p>
        </p:txBody>
      </p:sp>
      <p:pic>
        <p:nvPicPr>
          <p:cNvPr id="7" name="Imagem 6">
            <a:extLst>
              <a:ext uri="{FF2B5EF4-FFF2-40B4-BE49-F238E27FC236}">
                <a16:creationId xmlns:a16="http://schemas.microsoft.com/office/drawing/2014/main" id="{6C4B6E67-173F-A245-A619-0BA8DB5E49B6}"/>
              </a:ext>
            </a:extLst>
          </p:cNvPr>
          <p:cNvPicPr>
            <a:picLocks noChangeAspect="1"/>
          </p:cNvPicPr>
          <p:nvPr/>
        </p:nvPicPr>
        <p:blipFill>
          <a:blip r:embed="rId3"/>
          <a:stretch>
            <a:fillRect/>
          </a:stretch>
        </p:blipFill>
        <p:spPr>
          <a:xfrm>
            <a:off x="345828" y="923877"/>
            <a:ext cx="3911256" cy="1264834"/>
          </a:xfrm>
          <a:prstGeom prst="rect">
            <a:avLst/>
          </a:prstGeom>
        </p:spPr>
      </p:pic>
      <p:sp>
        <p:nvSpPr>
          <p:cNvPr id="9" name="Rectangle 4">
            <a:extLst>
              <a:ext uri="{FF2B5EF4-FFF2-40B4-BE49-F238E27FC236}">
                <a16:creationId xmlns:a16="http://schemas.microsoft.com/office/drawing/2014/main" id="{5CD55585-B27D-4C43-AF35-D993F7BA2666}"/>
              </a:ext>
            </a:extLst>
          </p:cNvPr>
          <p:cNvSpPr/>
          <p:nvPr/>
        </p:nvSpPr>
        <p:spPr>
          <a:xfrm>
            <a:off x="103518" y="4964595"/>
            <a:ext cx="4313208" cy="1569660"/>
          </a:xfrm>
          <a:prstGeom prst="rect">
            <a:avLst/>
          </a:prstGeom>
        </p:spPr>
        <p:txBody>
          <a:bodyPr wrap="square">
            <a:spAutoFit/>
          </a:bodyPr>
          <a:lstStyle/>
          <a:p>
            <a:pPr algn="just"/>
            <a:r>
              <a:rPr lang="pt-PT" sz="1200" dirty="0"/>
              <a:t>Este texto foi objeto de muito debate durante o processo da WSIS e não foi totalmente aprovado por todas as partes ou partes interessadas, daí o termo </a:t>
            </a:r>
            <a:r>
              <a:rPr lang="pt-PT" sz="1200" b="1" dirty="0">
                <a:solidFill>
                  <a:schemeClr val="tx2">
                    <a:lumMod val="60000"/>
                    <a:lumOff val="40000"/>
                  </a:schemeClr>
                </a:solidFill>
              </a:rPr>
              <a:t>“definição de trabalho”</a:t>
            </a:r>
            <a:r>
              <a:rPr lang="pt-PT" sz="1200" dirty="0"/>
              <a:t>.	</a:t>
            </a:r>
          </a:p>
          <a:p>
            <a:endParaRPr lang="pt-PT" sz="1200" dirty="0"/>
          </a:p>
          <a:p>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pPr algn="just"/>
            <a:endPar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a:p>
            <a:r>
              <a:rPr lang="pt-PT"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rPr>
              <a:t>	</a:t>
            </a:r>
            <a:endParaRPr lang="en-US" sz="1200" b="1" dirty="0">
              <a:solidFill>
                <a:schemeClr val="tx2">
                  <a:lumMod val="60000"/>
                  <a:lumOff val="40000"/>
                </a:schemeClr>
              </a:solidFill>
              <a:latin typeface="Hind Light" panose="02000000000000000000" pitchFamily="2" charset="77"/>
              <a:ea typeface="Hind Light" panose="02000000000000000000" pitchFamily="2" charset="77"/>
              <a:cs typeface="Times New Roman" panose="02020603050405020304" pitchFamily="18" charset="0"/>
            </a:endParaRPr>
          </a:p>
        </p:txBody>
      </p:sp>
      <p:pic>
        <p:nvPicPr>
          <p:cNvPr id="3" name="Imagem 2">
            <a:extLst>
              <a:ext uri="{FF2B5EF4-FFF2-40B4-BE49-F238E27FC236}">
                <a16:creationId xmlns:a16="http://schemas.microsoft.com/office/drawing/2014/main" id="{4A2430EA-005B-1D4C-B7FA-FF8374198C77}"/>
              </a:ext>
            </a:extLst>
          </p:cNvPr>
          <p:cNvPicPr>
            <a:picLocks noChangeAspect="1"/>
          </p:cNvPicPr>
          <p:nvPr/>
        </p:nvPicPr>
        <p:blipFill>
          <a:blip r:embed="rId4"/>
          <a:stretch>
            <a:fillRect/>
          </a:stretch>
        </p:blipFill>
        <p:spPr>
          <a:xfrm>
            <a:off x="4869671" y="4371439"/>
            <a:ext cx="4108943" cy="1603973"/>
          </a:xfrm>
          <a:prstGeom prst="rect">
            <a:avLst/>
          </a:prstGeom>
        </p:spPr>
      </p:pic>
    </p:spTree>
    <p:extLst>
      <p:ext uri="{BB962C8B-B14F-4D97-AF65-F5344CB8AC3E}">
        <p14:creationId xmlns:p14="http://schemas.microsoft.com/office/powerpoint/2010/main" val="2933498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3243</TotalTime>
  <Words>4815</Words>
  <Application>Microsoft Macintosh PowerPoint</Application>
  <PresentationFormat>Apresentação na tela (4:3)</PresentationFormat>
  <Paragraphs>577</Paragraphs>
  <Slides>35</Slides>
  <Notes>35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35</vt:i4>
      </vt:variant>
    </vt:vector>
  </HeadingPairs>
  <TitlesOfParts>
    <vt:vector size="40" baseType="lpstr">
      <vt:lpstr>Arial</vt:lpstr>
      <vt:lpstr>Calibri</vt:lpstr>
      <vt:lpstr>Courier New</vt:lpstr>
      <vt:lpstr>Hind Light</vt:lpstr>
      <vt:lpstr>Office Theme</vt:lpstr>
      <vt:lpstr>Apresentação do PowerPoint</vt:lpstr>
      <vt:lpstr>Objetivos</vt:lpstr>
      <vt:lpstr>Introdução à Governança da Internet</vt:lpstr>
      <vt:lpstr>Introdução à Governança da Internet</vt:lpstr>
      <vt:lpstr>Definições de Governança da Internet</vt:lpstr>
      <vt:lpstr> Definições de Governança da Internet Diferenças Linguísticas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Classificação de Questões de Governança da Internet</vt:lpstr>
      <vt:lpstr>Apresentação do PowerPoint</vt:lpstr>
      <vt:lpstr>Apresentação do PowerPoint</vt:lpstr>
      <vt:lpstr>Apresentação do PowerPoint</vt:lpstr>
      <vt:lpstr>Apresentação do PowerPoint</vt:lpstr>
      <vt:lpstr>Classificação de Questões de Governança da Internet</vt:lpstr>
      <vt:lpstr>Apresentação do PowerPoint</vt:lpstr>
      <vt:lpstr>Apresentação do PowerPoint</vt:lpstr>
      <vt:lpstr>Apresentação do PowerPoint</vt:lpstr>
      <vt:lpstr>Apresentação do PowerPoint</vt:lpstr>
      <vt:lpstr>Metodologia para Analisar Problemas da Internet</vt:lpstr>
      <vt:lpstr>Metodologia para Analisar Problemas da Internet</vt:lpstr>
      <vt:lpstr>Metodologia para Analisar Problemas da Internet</vt:lpstr>
      <vt:lpstr>Metodologia para Analisar Problemas da Internet</vt:lpstr>
      <vt:lpstr>Metodologia para Analisar Problemas da Internet</vt:lpstr>
      <vt:lpstr>Metodologia para Analisar Problemas da Internet</vt:lpstr>
      <vt:lpstr>Metodologia para Analisar Problemas da Internet</vt:lpstr>
      <vt:lpstr>Objetivos</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Initiatives </dc:title>
  <dc:creator>Zakir</dc:creator>
  <cp:lastModifiedBy>User10875</cp:lastModifiedBy>
  <cp:revision>68</cp:revision>
  <dcterms:created xsi:type="dcterms:W3CDTF">2020-05-22T20:54:00Z</dcterms:created>
  <dcterms:modified xsi:type="dcterms:W3CDTF">2020-06-01T23:33:16Z</dcterms:modified>
</cp:coreProperties>
</file>